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2"/>
    <p:sldMasterId id="2147483672" r:id="rId3"/>
  </p:sldMasterIdLst>
  <p:notesMasterIdLst>
    <p:notesMasterId r:id="rId35"/>
  </p:notesMasterIdLst>
  <p:sldIdLst>
    <p:sldId id="256" r:id="rId4"/>
    <p:sldId id="257" r:id="rId5"/>
    <p:sldId id="360" r:id="rId6"/>
    <p:sldId id="361" r:id="rId7"/>
    <p:sldId id="376" r:id="rId8"/>
    <p:sldId id="362" r:id="rId9"/>
    <p:sldId id="377" r:id="rId10"/>
    <p:sldId id="387" r:id="rId11"/>
    <p:sldId id="386" r:id="rId12"/>
    <p:sldId id="378" r:id="rId13"/>
    <p:sldId id="298" r:id="rId14"/>
    <p:sldId id="363" r:id="rId15"/>
    <p:sldId id="380" r:id="rId16"/>
    <p:sldId id="364" r:id="rId17"/>
    <p:sldId id="293" r:id="rId18"/>
    <p:sldId id="366" r:id="rId19"/>
    <p:sldId id="367" r:id="rId20"/>
    <p:sldId id="368" r:id="rId21"/>
    <p:sldId id="369" r:id="rId22"/>
    <p:sldId id="370" r:id="rId23"/>
    <p:sldId id="381" r:id="rId24"/>
    <p:sldId id="382" r:id="rId25"/>
    <p:sldId id="388" r:id="rId26"/>
    <p:sldId id="371" r:id="rId27"/>
    <p:sldId id="383" r:id="rId28"/>
    <p:sldId id="365" r:id="rId29"/>
    <p:sldId id="372" r:id="rId30"/>
    <p:sldId id="384" r:id="rId31"/>
    <p:sldId id="385" r:id="rId32"/>
    <p:sldId id="375" r:id="rId33"/>
    <p:sldId id="261"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210" autoAdjust="0"/>
  </p:normalViewPr>
  <p:slideViewPr>
    <p:cSldViewPr snapToGrid="0">
      <p:cViewPr varScale="1">
        <p:scale>
          <a:sx n="93" d="100"/>
          <a:sy n="93" d="100"/>
        </p:scale>
        <p:origin x="216" y="256"/>
      </p:cViewPr>
      <p:guideLst>
        <p:guide orient="horz" pos="2160"/>
        <p:guide pos="3840"/>
      </p:guideLst>
    </p:cSldViewPr>
  </p:slideViewPr>
  <p:outlineViewPr>
    <p:cViewPr>
      <p:scale>
        <a:sx n="33" d="100"/>
        <a:sy n="33" d="100"/>
      </p:scale>
      <p:origin x="0" y="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61E0F-26E7-4026-A01B-979AEE97F471}" type="datetimeFigureOut">
              <a:rPr lang="es-PY" smtClean="0"/>
              <a:t>3/2/23</a:t>
            </a:fld>
            <a:endParaRPr lang="es-P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AA117-FDC0-4AA1-BFBA-F50717DE8562}" type="slidenum">
              <a:rPr lang="es-PY" smtClean="0"/>
              <a:t>‹Nº›</a:t>
            </a:fld>
            <a:endParaRPr lang="es-P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3/2/23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hasCustomPrompt="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3/2/23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hasCustomPrompt="1"/>
          </p:nvPr>
        </p:nvSpPr>
        <p:spPr>
          <a:xfrm>
            <a:off x="838200" y="360362"/>
            <a:ext cx="7734300" cy="58118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0771E8B-6CA5-40B2-8038-0E112F3DAC1C}" type="datetimeFigureOut">
              <a:rPr lang="es-ES" smtClean="0"/>
              <a:t>3/2/23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845127"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6172200"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E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hasCustomPrompt="1"/>
          </p:nvPr>
        </p:nvSpPr>
        <p:spPr>
          <a:xfrm>
            <a:off x="845127" y="2507550"/>
            <a:ext cx="5156200"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hasCustomPrompt="1"/>
          </p:nvPr>
        </p:nvSpPr>
        <p:spPr>
          <a:xfrm>
            <a:off x="6172200" y="2507550"/>
            <a:ext cx="5181601"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s-E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s-E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s-E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E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3/2/23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E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hasCustomPrompt="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hasCustomPrompt="1"/>
          </p:nvPr>
        </p:nvSpPr>
        <p:spPr>
          <a:xfrm>
            <a:off x="838200" y="360362"/>
            <a:ext cx="7734300" cy="58118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845127"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6172200"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E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hasCustomPrompt="1"/>
          </p:nvPr>
        </p:nvSpPr>
        <p:spPr>
          <a:xfrm>
            <a:off x="845127" y="2507550"/>
            <a:ext cx="5156200"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hasCustomPrompt="1"/>
          </p:nvPr>
        </p:nvSpPr>
        <p:spPr>
          <a:xfrm>
            <a:off x="6172200" y="2507550"/>
            <a:ext cx="5181601"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s-E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s-E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s-E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0771E8B-6CA5-40B2-8038-0E112F3DAC1C}" type="datetimeFigureOut">
              <a:rPr lang="es-ES" smtClean="0"/>
              <a:t>3/2/23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E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E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hasCustomPrompt="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hasCustomPrompt="1"/>
          </p:nvPr>
        </p:nvSpPr>
        <p:spPr>
          <a:xfrm>
            <a:off x="838200" y="360362"/>
            <a:ext cx="7734300" cy="58118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845127"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6172200"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0771E8B-6CA5-40B2-8038-0E112F3DAC1C}" type="datetimeFigureOut">
              <a:rPr lang="es-ES" smtClean="0"/>
              <a:t>3/2/23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hasCustomPrompt="1"/>
          </p:nvPr>
        </p:nvSpPr>
        <p:spPr>
          <a:xfrm>
            <a:off x="845127" y="2507550"/>
            <a:ext cx="5156200"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hasCustomPrompt="1"/>
          </p:nvPr>
        </p:nvSpPr>
        <p:spPr>
          <a:xfrm>
            <a:off x="6172200" y="2507550"/>
            <a:ext cx="5181601"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40771E8B-6CA5-40B2-8038-0E112F3DAC1C}" type="datetimeFigureOut">
              <a:rPr lang="es-ES" smtClean="0"/>
              <a:t>3/2/23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F1556C4-DFC3-4611-A7CC-780699185E26}" type="slidenum">
              <a:rPr lang="es-ES" smtClean="0"/>
              <a:t>‹Nº›</a:t>
            </a:fld>
            <a:endParaRPr lang="es-E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771E8B-6CA5-40B2-8038-0E112F3DAC1C}" type="datetimeFigureOut">
              <a:rPr lang="es-ES" smtClean="0"/>
              <a:t>3/2/23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F1556C4-DFC3-4611-A7CC-780699185E26}" type="slidenum">
              <a:rPr lang="es-ES" smtClean="0"/>
              <a:t>‹Nº›</a:t>
            </a:fld>
            <a:endParaRPr lang="es-ES"/>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71E8B-6CA5-40B2-8038-0E112F3DAC1C}" type="datetimeFigureOut">
              <a:rPr lang="es-ES" smtClean="0"/>
              <a:t>3/2/23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3/2/23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3/2/23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0771E8B-6CA5-40B2-8038-0E112F3DAC1C}" type="datetimeFigureOut">
              <a:rPr lang="es-ES" smtClean="0"/>
              <a:t>3/2/23</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F1556C4-DFC3-4611-A7CC-780699185E2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S">
              <a:solidFill>
                <a:prstClr val="black">
                  <a:lumMod val="65000"/>
                  <a:lumOff val="35000"/>
                </a:prstClr>
              </a:solidFill>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0771E8B-6CA5-40B2-8038-0E112F3DAC1C}" type="datetimeFigureOut">
              <a:rPr lang="es-ES" smtClean="0">
                <a:solidFill>
                  <a:prstClr val="black">
                    <a:lumMod val="65000"/>
                    <a:lumOff val="35000"/>
                  </a:prstClr>
                </a:solidFill>
              </a:rPr>
              <a:t>3/2/23</a:t>
            </a:fld>
            <a:endParaRPr lang="es-ES">
              <a:solidFill>
                <a:prstClr val="black">
                  <a:lumMod val="65000"/>
                  <a:lumOff val="3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S">
              <a:solidFill>
                <a:prstClr val="black">
                  <a:lumMod val="65000"/>
                  <a:lumOff val="35000"/>
                </a:prstClr>
              </a:solidFill>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F1556C4-DFC3-4611-A7CC-780699185E26}" type="slidenum">
              <a:rPr lang="es-ES" smtClean="0">
                <a:solidFill>
                  <a:prstClr val="black">
                    <a:tint val="75000"/>
                  </a:prstClr>
                </a:solidFill>
              </a:rPr>
              <a:t>‹Nº›</a:t>
            </a:fld>
            <a:endParaRPr lang="es-E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05643" y="4543241"/>
            <a:ext cx="9144000" cy="635227"/>
          </a:xfrm>
        </p:spPr>
        <p:txBody>
          <a:bodyPr vert="horz" lIns="91440" tIns="45720" rIns="91440" bIns="45720" rtlCol="0" anchor="t">
            <a:normAutofit fontScale="85000" lnSpcReduction="10000"/>
          </a:bodyPr>
          <a:lstStyle/>
          <a:p>
            <a:r>
              <a:rPr lang="es-ES" sz="4400" b="1" dirty="0">
                <a:solidFill>
                  <a:srgbClr val="002060"/>
                </a:solidFill>
                <a:latin typeface="GOTHA"/>
                <a:cs typeface="Calibri" panose="020F0502020204030204"/>
              </a:rPr>
              <a:t>SECRETARIA NACIONAL ANTICORRUPCIÓN </a:t>
            </a:r>
            <a:endParaRPr lang="es-ES" sz="4400" b="1" dirty="0">
              <a:solidFill>
                <a:srgbClr val="002060"/>
              </a:solidFill>
              <a:latin typeface="Calibri" panose="020F0502020204030204"/>
              <a:cs typeface="Calibri" panose="020F0502020204030204"/>
            </a:endParaRPr>
          </a:p>
        </p:txBody>
      </p:sp>
      <p:cxnSp>
        <p:nvCxnSpPr>
          <p:cNvPr id="7" name="Conector recto de flecha 6"/>
          <p:cNvCxnSpPr/>
          <p:nvPr/>
        </p:nvCxnSpPr>
        <p:spPr>
          <a:xfrm flipV="1">
            <a:off x="4547379" y="4358137"/>
            <a:ext cx="3000375" cy="0"/>
          </a:xfrm>
          <a:prstGeom prst="straightConnector1">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4542886" y="5133974"/>
            <a:ext cx="3000375" cy="0"/>
          </a:xfrm>
          <a:prstGeom prst="straightConnector1">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1 Título"/>
          <p:cNvSpPr txBox="1"/>
          <p:nvPr/>
        </p:nvSpPr>
        <p:spPr>
          <a:xfrm>
            <a:off x="1971081" y="4543241"/>
            <a:ext cx="8413124" cy="2042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s-ES" sz="3300" b="1" dirty="0"/>
            </a:br>
            <a:r>
              <a:rPr lang="es-ES" sz="2800" dirty="0">
                <a:solidFill>
                  <a:schemeClr val="accent1">
                    <a:lumMod val="50000"/>
                  </a:schemeClr>
                </a:solidFill>
              </a:rPr>
              <a:t>Asunción.  </a:t>
            </a:r>
            <a:r>
              <a:rPr lang="es-PY" altLang="es-ES" sz="2800" dirty="0">
                <a:solidFill>
                  <a:schemeClr val="accent1">
                    <a:lumMod val="50000"/>
                  </a:schemeClr>
                </a:solidFill>
              </a:rPr>
              <a:t>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pic>
        <p:nvPicPr>
          <p:cNvPr id="4" name="Imagen 3">
            <a:extLst>
              <a:ext uri="{FF2B5EF4-FFF2-40B4-BE49-F238E27FC236}">
                <a16:creationId xmlns:a16="http://schemas.microsoft.com/office/drawing/2014/main" id="{B6D1DD16-1851-1F38-98F8-BA023481B2EA}"/>
              </a:ext>
            </a:extLst>
          </p:cNvPr>
          <p:cNvPicPr>
            <a:picLocks noChangeAspect="1"/>
          </p:cNvPicPr>
          <p:nvPr/>
        </p:nvPicPr>
        <p:blipFill>
          <a:blip r:embed="rId6"/>
          <a:stretch>
            <a:fillRect/>
          </a:stretch>
        </p:blipFill>
        <p:spPr>
          <a:xfrm>
            <a:off x="690629" y="969962"/>
            <a:ext cx="10788417" cy="4770300"/>
          </a:xfrm>
          <a:prstGeom prst="rect">
            <a:avLst/>
          </a:prstGeom>
        </p:spPr>
      </p:pic>
    </p:spTree>
    <p:extLst>
      <p:ext uri="{BB962C8B-B14F-4D97-AF65-F5344CB8AC3E}">
        <p14:creationId xmlns:p14="http://schemas.microsoft.com/office/powerpoint/2010/main" val="3338759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8" name="CuadroTexto 7">
            <a:extLst>
              <a:ext uri="{FF2B5EF4-FFF2-40B4-BE49-F238E27FC236}">
                <a16:creationId xmlns:a16="http://schemas.microsoft.com/office/drawing/2014/main" id="{9C263892-CFF5-4863-9638-E8075035F598}"/>
              </a:ext>
            </a:extLst>
          </p:cNvPr>
          <p:cNvSpPr txBox="1"/>
          <p:nvPr/>
        </p:nvSpPr>
        <p:spPr>
          <a:xfrm>
            <a:off x="1294817" y="979295"/>
            <a:ext cx="8726905" cy="4524315"/>
          </a:xfrm>
          <a:prstGeom prst="rect">
            <a:avLst/>
          </a:prstGeom>
          <a:noFill/>
        </p:spPr>
        <p:txBody>
          <a:bodyPr wrap="square">
            <a:spAutoFit/>
          </a:bodyPr>
          <a:lstStyle/>
          <a:p>
            <a:pPr marL="1049655" indent="-1049655" algn="just"/>
            <a:r>
              <a:rPr lang="pt-BR" sz="2400" b="1" dirty="0">
                <a:effectLst/>
                <a:latin typeface="Times New Roman" panose="02020603050405020304" pitchFamily="18" charset="0"/>
                <a:ea typeface="Times New Roman" panose="02020603050405020304" pitchFamily="18" charset="0"/>
              </a:rPr>
              <a:t>Artículo 1°</a:t>
            </a:r>
            <a:r>
              <a:rPr lang="pt-BR" sz="2400" dirty="0">
                <a:effectLst/>
                <a:latin typeface="Times New Roman" panose="02020603050405020304" pitchFamily="18" charset="0"/>
                <a:ea typeface="Times New Roman" panose="02020603050405020304" pitchFamily="18" charset="0"/>
              </a:rPr>
              <a:t>. </a:t>
            </a:r>
            <a:r>
              <a:rPr lang="es-PY" sz="2400" dirty="0">
                <a:effectLst/>
                <a:latin typeface="Times New Roman" panose="02020603050405020304" pitchFamily="18" charset="0"/>
                <a:ea typeface="Times New Roman" panose="02020603050405020304" pitchFamily="18" charset="0"/>
              </a:rPr>
              <a:t>	</a:t>
            </a:r>
            <a:r>
              <a:rPr lang="es-PY" sz="2400" b="1" dirty="0">
                <a:effectLst/>
                <a:latin typeface="Times New Roman" panose="02020603050405020304" pitchFamily="18" charset="0"/>
                <a:ea typeface="Times New Roman" panose="02020603050405020304" pitchFamily="18" charset="0"/>
              </a:rPr>
              <a:t>Establecer </a:t>
            </a:r>
            <a:r>
              <a:rPr lang="es-PY" sz="2400" dirty="0">
                <a:effectLst/>
                <a:latin typeface="Times New Roman" panose="02020603050405020304" pitchFamily="18" charset="0"/>
                <a:ea typeface="Times New Roman" panose="02020603050405020304" pitchFamily="18" charset="0"/>
              </a:rPr>
              <a:t>que</a:t>
            </a:r>
            <a:r>
              <a:rPr lang="es-PY" sz="2400" b="1" dirty="0">
                <a:effectLst/>
                <a:latin typeface="Times New Roman" panose="02020603050405020304" pitchFamily="18" charset="0"/>
                <a:ea typeface="Times New Roman" panose="02020603050405020304" pitchFamily="18" charset="0"/>
              </a:rPr>
              <a:t> </a:t>
            </a:r>
            <a:r>
              <a:rPr lang="es-PY" sz="2400" dirty="0">
                <a:effectLst/>
                <a:latin typeface="Times New Roman" panose="02020603050405020304" pitchFamily="18" charset="0"/>
                <a:ea typeface="Times New Roman" panose="02020603050405020304" pitchFamily="18" charset="0"/>
              </a:rPr>
              <a:t>los Ministerios del Poder Ejecutivo, las Secretarías Ejecutivas dependientes de la Presidencia de la República, las Direcciones Nacionales, las Empresas Públicas, las Empresas con mayoría accionaria del Estado, los demás organismos y entidades dependientes del Poder Ejecutivo y aquellas instituciones adheridas de forma voluntaria por convenio de cooperación, por medio de sus Unidades de Transparencia y Anticorrupción (UTA) o equivalentes instituciones, presenten ante la Secretaría Nacional Anticorrupción sus Planes Anuales de Transparencia y Anticorrupción (PATA) para ejercicio fiscal 2023, a más tardar para el día </a:t>
            </a:r>
            <a:r>
              <a:rPr lang="es-PY" sz="2400" b="1" dirty="0">
                <a:effectLst/>
                <a:latin typeface="Times New Roman" panose="02020603050405020304" pitchFamily="18" charset="0"/>
                <a:ea typeface="Times New Roman" panose="02020603050405020304" pitchFamily="18" charset="0"/>
              </a:rPr>
              <a:t>21 de febrero de 2023.</a:t>
            </a:r>
            <a:endParaRPr lang="es-PY" sz="24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7" name="CuadroTexto 6">
            <a:extLst>
              <a:ext uri="{FF2B5EF4-FFF2-40B4-BE49-F238E27FC236}">
                <a16:creationId xmlns:a16="http://schemas.microsoft.com/office/drawing/2014/main" id="{2548B405-29D4-4E1C-A2C0-C56E530B997C}"/>
              </a:ext>
            </a:extLst>
          </p:cNvPr>
          <p:cNvSpPr txBox="1"/>
          <p:nvPr/>
        </p:nvSpPr>
        <p:spPr>
          <a:xfrm>
            <a:off x="2053389" y="1253750"/>
            <a:ext cx="8085221" cy="4154984"/>
          </a:xfrm>
          <a:prstGeom prst="rect">
            <a:avLst/>
          </a:prstGeom>
          <a:noFill/>
        </p:spPr>
        <p:txBody>
          <a:bodyPr wrap="square">
            <a:spAutoFit/>
          </a:bodyPr>
          <a:lstStyle/>
          <a:p>
            <a:pPr marL="1049655" indent="-1049655" algn="just"/>
            <a:r>
              <a:rPr lang="es-ES" sz="2400" b="1" dirty="0">
                <a:effectLst/>
                <a:latin typeface="Times New Roman" panose="02020603050405020304" pitchFamily="18" charset="0"/>
                <a:ea typeface="Times New Roman" panose="02020603050405020304" pitchFamily="18" charset="0"/>
              </a:rPr>
              <a:t>Artículo 2°. 	</a:t>
            </a:r>
            <a:r>
              <a:rPr lang="es-PY" sz="2400" b="1" dirty="0">
                <a:effectLst/>
                <a:latin typeface="Times New Roman" panose="02020603050405020304" pitchFamily="18" charset="0"/>
                <a:ea typeface="Times New Roman" panose="02020603050405020304" pitchFamily="18" charset="0"/>
              </a:rPr>
              <a:t>Disponer </a:t>
            </a:r>
            <a:r>
              <a:rPr lang="es-PY" sz="2400" dirty="0">
                <a:effectLst/>
                <a:latin typeface="Times New Roman" panose="02020603050405020304" pitchFamily="18" charset="0"/>
                <a:ea typeface="Times New Roman" panose="02020603050405020304" pitchFamily="18" charset="0"/>
              </a:rPr>
              <a:t>que los Planes Anuales de Transparencia y Anticorrupción (PATA) del ejercicio fiscal 2023, deberán ser aprobados por Resolución de la Máxima Autoridad de la Institución.</a:t>
            </a:r>
          </a:p>
          <a:p>
            <a:pPr marL="1049655" indent="-1049655" algn="just"/>
            <a:r>
              <a:rPr lang="es-PY" sz="2400" dirty="0">
                <a:effectLst/>
                <a:latin typeface="Times New Roman" panose="02020603050405020304" pitchFamily="18" charset="0"/>
                <a:ea typeface="Times New Roman" panose="02020603050405020304" pitchFamily="18" charset="0"/>
              </a:rPr>
              <a:t> </a:t>
            </a:r>
          </a:p>
          <a:p>
            <a:pPr marL="1049655" algn="just"/>
            <a:r>
              <a:rPr lang="es-PY" sz="2400" dirty="0">
                <a:effectLst/>
                <a:latin typeface="Times New Roman" panose="02020603050405020304" pitchFamily="18" charset="0"/>
                <a:ea typeface="Times New Roman" panose="02020603050405020304" pitchFamily="18" charset="0"/>
              </a:rPr>
              <a:t>Presentados a la Secretaria Nacional Anticorrupción, deberán ser publicados en </a:t>
            </a:r>
            <a:r>
              <a:rPr lang="es-PY" sz="2400" dirty="0" err="1">
                <a:effectLst/>
                <a:latin typeface="Times New Roman" panose="02020603050405020304" pitchFamily="18" charset="0"/>
                <a:ea typeface="Times New Roman" panose="02020603050405020304" pitchFamily="18" charset="0"/>
              </a:rPr>
              <a:t>pdf</a:t>
            </a:r>
            <a:r>
              <a:rPr lang="es-PY" sz="2400" dirty="0">
                <a:effectLst/>
                <a:latin typeface="Times New Roman" panose="02020603050405020304" pitchFamily="18" charset="0"/>
                <a:ea typeface="Times New Roman" panose="02020603050405020304" pitchFamily="18" charset="0"/>
              </a:rPr>
              <a:t>. y en formato abierto (editable), como parte de la información contenida en la obligación establecida en el Artículo 8º inciso f) de la Ley </a:t>
            </a:r>
            <a:r>
              <a:rPr lang="es-PY" sz="2400" dirty="0" err="1">
                <a:effectLst/>
                <a:latin typeface="Times New Roman" panose="02020603050405020304" pitchFamily="18" charset="0"/>
                <a:ea typeface="Times New Roman" panose="02020603050405020304" pitchFamily="18" charset="0"/>
              </a:rPr>
              <a:t>N°</a:t>
            </a:r>
            <a:r>
              <a:rPr lang="es-PY" sz="2400" dirty="0">
                <a:effectLst/>
                <a:latin typeface="Times New Roman" panose="02020603050405020304" pitchFamily="18" charset="0"/>
                <a:ea typeface="Times New Roman" panose="02020603050405020304" pitchFamily="18" charset="0"/>
              </a:rPr>
              <a:t> 5282/14 “De libre acceso ciudadano a la información pública y transparencia gubernamental”.</a:t>
            </a:r>
          </a:p>
        </p:txBody>
      </p:sp>
    </p:spTree>
    <p:extLst>
      <p:ext uri="{BB962C8B-B14F-4D97-AF65-F5344CB8AC3E}">
        <p14:creationId xmlns:p14="http://schemas.microsoft.com/office/powerpoint/2010/main" val="93114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4" name="CuadroTexto 3">
            <a:extLst>
              <a:ext uri="{FF2B5EF4-FFF2-40B4-BE49-F238E27FC236}">
                <a16:creationId xmlns:a16="http://schemas.microsoft.com/office/drawing/2014/main" id="{5A8D4DF8-EDBC-2934-C1C8-630045E57252}"/>
              </a:ext>
            </a:extLst>
          </p:cNvPr>
          <p:cNvSpPr txBox="1"/>
          <p:nvPr/>
        </p:nvSpPr>
        <p:spPr>
          <a:xfrm>
            <a:off x="1315452" y="1611697"/>
            <a:ext cx="9561095" cy="2677656"/>
          </a:xfrm>
          <a:prstGeom prst="rect">
            <a:avLst/>
          </a:prstGeom>
          <a:noFill/>
        </p:spPr>
        <p:txBody>
          <a:bodyPr wrap="square">
            <a:spAutoFit/>
          </a:bodyPr>
          <a:lstStyle/>
          <a:p>
            <a:pPr marL="1049655" indent="-1049655" algn="just"/>
            <a:r>
              <a:rPr lang="es-ES" sz="2800" b="1" dirty="0">
                <a:effectLst/>
                <a:latin typeface="Garamond" panose="02020404030301010803" pitchFamily="18" charset="0"/>
                <a:ea typeface="Times New Roman" panose="02020603050405020304" pitchFamily="18" charset="0"/>
              </a:rPr>
              <a:t>Artículo 3°.    </a:t>
            </a:r>
            <a:r>
              <a:rPr lang="es-PY" sz="2800" b="1" dirty="0">
                <a:effectLst/>
                <a:latin typeface="Garamond" panose="02020404030301010803" pitchFamily="18" charset="0"/>
                <a:ea typeface="Times New Roman" panose="02020603050405020304" pitchFamily="18" charset="0"/>
              </a:rPr>
              <a:t>Aprobar</a:t>
            </a:r>
            <a:r>
              <a:rPr lang="es-PY" sz="2800" dirty="0">
                <a:effectLst/>
                <a:latin typeface="Garamond" panose="02020404030301010803" pitchFamily="18" charset="0"/>
                <a:ea typeface="Times New Roman" panose="02020603050405020304" pitchFamily="18" charset="0"/>
              </a:rPr>
              <a:t> </a:t>
            </a:r>
            <a:r>
              <a:rPr lang="es-ES" sz="2800" dirty="0">
                <a:effectLst/>
                <a:latin typeface="Garamond" panose="02020404030301010803" pitchFamily="18" charset="0"/>
                <a:ea typeface="Times New Roman" panose="02020603050405020304" pitchFamily="18" charset="0"/>
              </a:rPr>
              <a:t>y </a:t>
            </a:r>
            <a:r>
              <a:rPr lang="es-ES" sz="2800" b="1" dirty="0">
                <a:effectLst/>
                <a:latin typeface="Garamond" panose="02020404030301010803" pitchFamily="18" charset="0"/>
                <a:ea typeface="Times New Roman" panose="02020603050405020304" pitchFamily="18" charset="0"/>
              </a:rPr>
              <a:t>disponer</a:t>
            </a:r>
            <a:r>
              <a:rPr lang="es-ES" sz="2800" dirty="0">
                <a:effectLst/>
                <a:latin typeface="Garamond" panose="02020404030301010803" pitchFamily="18" charset="0"/>
                <a:ea typeface="Times New Roman" panose="02020603050405020304" pitchFamily="18" charset="0"/>
              </a:rPr>
              <a:t> la implementación de la planilla denominada “Matriz </a:t>
            </a:r>
            <a:r>
              <a:rPr lang="es-PY" sz="2800" dirty="0">
                <a:effectLst/>
                <a:latin typeface="Garamond" panose="02020404030301010803" pitchFamily="18" charset="0"/>
                <a:ea typeface="Times New Roman" panose="02020603050405020304" pitchFamily="18" charset="0"/>
              </a:rPr>
              <a:t>de</a:t>
            </a:r>
            <a:r>
              <a:rPr lang="es-ES" sz="2800" dirty="0">
                <a:effectLst/>
                <a:latin typeface="Garamond" panose="02020404030301010803" pitchFamily="18" charset="0"/>
                <a:ea typeface="Times New Roman" panose="02020603050405020304" pitchFamily="18" charset="0"/>
              </a:rPr>
              <a:t>l Plan Anual de Transparencia y Anticorrupción – Ejercicio fiscal 2023”</a:t>
            </a:r>
            <a:r>
              <a:rPr lang="es-PY" sz="2800" dirty="0">
                <a:effectLst/>
                <a:latin typeface="Garamond" panose="02020404030301010803" pitchFamily="18" charset="0"/>
                <a:ea typeface="Times New Roman" panose="02020603050405020304" pitchFamily="18" charset="0"/>
              </a:rPr>
              <a:t>,</a:t>
            </a:r>
            <a:r>
              <a:rPr lang="es-ES" sz="2800" dirty="0">
                <a:effectLst/>
                <a:latin typeface="Garamond" panose="02020404030301010803" pitchFamily="18" charset="0"/>
                <a:ea typeface="Times New Roman" panose="02020603050405020304" pitchFamily="18" charset="0"/>
              </a:rPr>
              <a:t> que se anexa a la presente resolución, la que servirá como instrumento para la elaboración del Plan Anual de Transparencia y Anticorrupción (PTA).</a:t>
            </a:r>
            <a:endParaRPr lang="es-PY" sz="2800" dirty="0">
              <a:effectLst/>
              <a:latin typeface="Garamond" panose="02020404030301010803" pitchFamily="18" charset="0"/>
              <a:ea typeface="Times New Roman" panose="02020603050405020304" pitchFamily="18" charset="0"/>
            </a:endParaRPr>
          </a:p>
        </p:txBody>
      </p:sp>
    </p:spTree>
    <p:extLst>
      <p:ext uri="{BB962C8B-B14F-4D97-AF65-F5344CB8AC3E}">
        <p14:creationId xmlns:p14="http://schemas.microsoft.com/office/powerpoint/2010/main" val="1611974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8" name="CuadroTexto 7">
            <a:extLst>
              <a:ext uri="{FF2B5EF4-FFF2-40B4-BE49-F238E27FC236}">
                <a16:creationId xmlns:a16="http://schemas.microsoft.com/office/drawing/2014/main" id="{80BB7989-5EA9-4ECC-B844-5ACA8E957B52}"/>
              </a:ext>
            </a:extLst>
          </p:cNvPr>
          <p:cNvSpPr txBox="1"/>
          <p:nvPr/>
        </p:nvSpPr>
        <p:spPr>
          <a:xfrm>
            <a:off x="789975" y="269950"/>
            <a:ext cx="10612050" cy="461665"/>
          </a:xfrm>
          <a:prstGeom prst="rect">
            <a:avLst/>
          </a:prstGeom>
          <a:noFill/>
        </p:spPr>
        <p:txBody>
          <a:bodyPr wrap="square">
            <a:spAutoFit/>
          </a:bodyPr>
          <a:lstStyle/>
          <a:p>
            <a:r>
              <a:rPr lang="es-PY" sz="2400" dirty="0">
                <a:effectLst/>
                <a:latin typeface="Times New Roman" panose="02020603050405020304" pitchFamily="18" charset="0"/>
                <a:ea typeface="Times New Roman" panose="02020603050405020304" pitchFamily="18" charset="0"/>
              </a:rPr>
              <a:t>“Matriz del Plan Anual de Transparencia y Anticorrupción – Ejercicio fiscal 2023”,</a:t>
            </a:r>
            <a:endParaRPr lang="es-PY" sz="2400" dirty="0"/>
          </a:p>
        </p:txBody>
      </p:sp>
      <p:pic>
        <p:nvPicPr>
          <p:cNvPr id="4" name="Imagen 3">
            <a:extLst>
              <a:ext uri="{FF2B5EF4-FFF2-40B4-BE49-F238E27FC236}">
                <a16:creationId xmlns:a16="http://schemas.microsoft.com/office/drawing/2014/main" id="{24526EAB-595C-1BBE-3E57-6831CD42D46F}"/>
              </a:ext>
            </a:extLst>
          </p:cNvPr>
          <p:cNvPicPr>
            <a:picLocks noChangeAspect="1"/>
          </p:cNvPicPr>
          <p:nvPr/>
        </p:nvPicPr>
        <p:blipFill>
          <a:blip r:embed="rId6"/>
          <a:stretch>
            <a:fillRect/>
          </a:stretch>
        </p:blipFill>
        <p:spPr>
          <a:xfrm>
            <a:off x="0" y="1697396"/>
            <a:ext cx="12192000" cy="3463207"/>
          </a:xfrm>
          <a:prstGeom prst="rect">
            <a:avLst/>
          </a:prstGeom>
        </p:spPr>
      </p:pic>
    </p:spTree>
    <p:extLst>
      <p:ext uri="{BB962C8B-B14F-4D97-AF65-F5344CB8AC3E}">
        <p14:creationId xmlns:p14="http://schemas.microsoft.com/office/powerpoint/2010/main" val="3101079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8" name="CuadroTexto 7">
            <a:extLst>
              <a:ext uri="{FF2B5EF4-FFF2-40B4-BE49-F238E27FC236}">
                <a16:creationId xmlns:a16="http://schemas.microsoft.com/office/drawing/2014/main" id="{49C43326-30B3-4AB7-BE2C-944D9FD408D2}"/>
              </a:ext>
            </a:extLst>
          </p:cNvPr>
          <p:cNvSpPr txBox="1"/>
          <p:nvPr/>
        </p:nvSpPr>
        <p:spPr>
          <a:xfrm>
            <a:off x="1519407" y="1240284"/>
            <a:ext cx="8742947" cy="4431983"/>
          </a:xfrm>
          <a:prstGeom prst="rect">
            <a:avLst/>
          </a:prstGeom>
          <a:noFill/>
        </p:spPr>
        <p:txBody>
          <a:bodyPr wrap="square">
            <a:spAutoFit/>
          </a:bodyPr>
          <a:lstStyle/>
          <a:p>
            <a:pPr marL="342900" lvl="0" indent="-342900" algn="just">
              <a:buFont typeface="Times New Roman" panose="02020603050405020304" pitchFamily="18" charset="0"/>
              <a:buChar char="-"/>
            </a:pPr>
            <a:r>
              <a:rPr lang="es-ES" sz="2400" b="1" dirty="0">
                <a:effectLst/>
                <a:latin typeface="Times New Roman" panose="02020603050405020304" pitchFamily="18" charset="0"/>
                <a:ea typeface="Times New Roman" panose="02020603050405020304" pitchFamily="18" charset="0"/>
              </a:rPr>
              <a:t>Primer Componente: Transparencia y Acceso a la Información Pública</a:t>
            </a:r>
            <a:endParaRPr lang="es-PY" sz="2400" dirty="0">
              <a:effectLst/>
              <a:latin typeface="Times New Roman" panose="02020603050405020304" pitchFamily="18" charset="0"/>
              <a:ea typeface="Times New Roman" panose="02020603050405020304" pitchFamily="18" charset="0"/>
            </a:endParaRPr>
          </a:p>
          <a:p>
            <a:pPr marL="1049655" indent="-1049655" algn="just"/>
            <a:r>
              <a:rPr lang="es-ES" sz="2400" b="1" dirty="0">
                <a:effectLst/>
                <a:latin typeface="Times New Roman" panose="02020603050405020304" pitchFamily="18" charset="0"/>
                <a:ea typeface="Times New Roman" panose="02020603050405020304" pitchFamily="18" charset="0"/>
              </a:rPr>
              <a:t>                </a:t>
            </a:r>
            <a:r>
              <a:rPr lang="es-ES" sz="2400" dirty="0">
                <a:effectLst/>
                <a:latin typeface="Times New Roman" panose="02020603050405020304" pitchFamily="18" charset="0"/>
                <a:ea typeface="Times New Roman" panose="02020603050405020304" pitchFamily="18" charset="0"/>
              </a:rPr>
              <a:t>Que abarcará la planificación con los objetivos, acciones, actividades, indicadores y medios de verificación para dar cumplimiento efectivo de los siguientes temas: </a:t>
            </a:r>
            <a:endParaRPr lang="es-PY" sz="24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s-ES" sz="2400" dirty="0">
                <a:effectLst/>
                <a:latin typeface="Times New Roman" panose="02020603050405020304" pitchFamily="18" charset="0"/>
                <a:ea typeface="Times New Roman" panose="02020603050405020304" pitchFamily="18" charset="0"/>
              </a:rPr>
              <a:t>Ley 5189/14,</a:t>
            </a:r>
            <a:endParaRPr lang="es-PY" sz="24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s-ES" sz="2400" dirty="0">
                <a:effectLst/>
                <a:latin typeface="Times New Roman" panose="02020603050405020304" pitchFamily="18" charset="0"/>
                <a:ea typeface="Times New Roman" panose="02020603050405020304" pitchFamily="18" charset="0"/>
              </a:rPr>
              <a:t>Ley 5282/14 (en su faz activa y pasiva), </a:t>
            </a:r>
            <a:endParaRPr lang="es-PY" sz="24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s-ES" sz="2400" dirty="0">
                <a:effectLst/>
                <a:latin typeface="Times New Roman" panose="02020603050405020304" pitchFamily="18" charset="0"/>
                <a:ea typeface="Times New Roman" panose="02020603050405020304" pitchFamily="18" charset="0"/>
              </a:rPr>
              <a:t>Leyes y normas especiales de transparencia aplicables a la institución, y;</a:t>
            </a:r>
            <a:endParaRPr lang="es-PY" sz="24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s-ES" sz="2400" dirty="0">
                <a:effectLst/>
                <a:latin typeface="Times New Roman" panose="02020603050405020304" pitchFamily="18" charset="0"/>
                <a:ea typeface="Times New Roman" panose="02020603050405020304" pitchFamily="18" charset="0"/>
              </a:rPr>
              <a:t>Otras iniciativas especiales de transparencia impulsadas por la institución, no previstas en normas imperativas</a:t>
            </a:r>
            <a:endParaRPr lang="es-PY" sz="2400" dirty="0">
              <a:effectLst/>
              <a:latin typeface="Times New Roman" panose="02020603050405020304" pitchFamily="18" charset="0"/>
              <a:ea typeface="Times New Roman" panose="02020603050405020304" pitchFamily="18" charset="0"/>
            </a:endParaRPr>
          </a:p>
          <a:p>
            <a:pPr marL="1247775" algn="just"/>
            <a:r>
              <a:rPr lang="es-ES" sz="1800"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7" name="CuadroTexto 6">
            <a:extLst>
              <a:ext uri="{FF2B5EF4-FFF2-40B4-BE49-F238E27FC236}">
                <a16:creationId xmlns:a16="http://schemas.microsoft.com/office/drawing/2014/main" id="{31CF9879-E2BB-4A1C-83A7-B6876617A463}"/>
              </a:ext>
            </a:extLst>
          </p:cNvPr>
          <p:cNvSpPr txBox="1"/>
          <p:nvPr/>
        </p:nvSpPr>
        <p:spPr>
          <a:xfrm>
            <a:off x="1812758" y="1737700"/>
            <a:ext cx="8566484" cy="2308324"/>
          </a:xfrm>
          <a:prstGeom prst="rect">
            <a:avLst/>
          </a:prstGeom>
          <a:noFill/>
        </p:spPr>
        <p:txBody>
          <a:bodyPr wrap="square">
            <a:spAutoFit/>
          </a:bodyPr>
          <a:lstStyle/>
          <a:p>
            <a:pPr marL="342900" lvl="0" indent="-342900" algn="just">
              <a:buFont typeface="Times New Roman" panose="02020603050405020304" pitchFamily="18" charset="0"/>
              <a:buChar char="-"/>
            </a:pPr>
            <a:r>
              <a:rPr lang="es-ES" sz="2400" b="1" dirty="0">
                <a:effectLst/>
                <a:latin typeface="Times New Roman" panose="02020603050405020304" pitchFamily="18" charset="0"/>
                <a:ea typeface="Times New Roman" panose="02020603050405020304" pitchFamily="18" charset="0"/>
              </a:rPr>
              <a:t>Segundo Componente: Participación Ciudadana</a:t>
            </a:r>
          </a:p>
          <a:p>
            <a:pPr marL="342900" lvl="0" indent="-342900" algn="just">
              <a:buFont typeface="Times New Roman" panose="02020603050405020304" pitchFamily="18" charset="0"/>
              <a:buChar char="-"/>
            </a:pPr>
            <a:endParaRPr lang="es-PY" sz="2400" dirty="0">
              <a:effectLst/>
              <a:latin typeface="Times New Roman" panose="02020603050405020304" pitchFamily="18" charset="0"/>
              <a:ea typeface="Times New Roman" panose="02020603050405020304" pitchFamily="18" charset="0"/>
            </a:endParaRPr>
          </a:p>
          <a:p>
            <a:pPr marL="1049655" indent="-1049655" algn="just"/>
            <a:r>
              <a:rPr lang="es-ES" sz="2400" b="1" dirty="0">
                <a:effectLst/>
                <a:latin typeface="Times New Roman" panose="02020603050405020304" pitchFamily="18" charset="0"/>
                <a:ea typeface="Times New Roman" panose="02020603050405020304" pitchFamily="18" charset="0"/>
              </a:rPr>
              <a:t>                </a:t>
            </a:r>
            <a:r>
              <a:rPr lang="es-ES" sz="2400" dirty="0">
                <a:effectLst/>
                <a:latin typeface="Times New Roman" panose="02020603050405020304" pitchFamily="18" charset="0"/>
                <a:ea typeface="Times New Roman" panose="02020603050405020304" pitchFamily="18" charset="0"/>
              </a:rPr>
              <a:t>Que abarcará la planificación con los objetivos, actividades, indicadores y medios de verificación tendientes a promover la participación ciudadana en los procesos de toma de decisiones de la institución.</a:t>
            </a:r>
            <a:endParaRPr lang="es-PY"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3033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8" name="CuadroTexto 7">
            <a:extLst>
              <a:ext uri="{FF2B5EF4-FFF2-40B4-BE49-F238E27FC236}">
                <a16:creationId xmlns:a16="http://schemas.microsoft.com/office/drawing/2014/main" id="{B9B81D6D-C7B8-4801-8DD8-42BE6F21E21F}"/>
              </a:ext>
            </a:extLst>
          </p:cNvPr>
          <p:cNvSpPr txBox="1"/>
          <p:nvPr/>
        </p:nvSpPr>
        <p:spPr>
          <a:xfrm>
            <a:off x="1644316" y="1418101"/>
            <a:ext cx="8903368" cy="3416320"/>
          </a:xfrm>
          <a:prstGeom prst="rect">
            <a:avLst/>
          </a:prstGeom>
          <a:noFill/>
        </p:spPr>
        <p:txBody>
          <a:bodyPr wrap="square">
            <a:spAutoFit/>
          </a:bodyPr>
          <a:lstStyle/>
          <a:p>
            <a:pPr marL="342900" lvl="0" indent="-342900" algn="just">
              <a:buFont typeface="Times New Roman" panose="02020603050405020304" pitchFamily="18" charset="0"/>
              <a:buChar char="-"/>
            </a:pPr>
            <a:r>
              <a:rPr lang="es-ES" sz="2400" b="1" dirty="0">
                <a:effectLst/>
                <a:latin typeface="Times New Roman" panose="02020603050405020304" pitchFamily="18" charset="0"/>
                <a:ea typeface="Times New Roman" panose="02020603050405020304" pitchFamily="18" charset="0"/>
              </a:rPr>
              <a:t>Tercer Componente: Rendición de Cuentas</a:t>
            </a:r>
          </a:p>
          <a:p>
            <a:pPr marL="342900" lvl="0" indent="-342900" algn="just">
              <a:buFont typeface="Times New Roman" panose="02020603050405020304" pitchFamily="18" charset="0"/>
              <a:buChar char="-"/>
            </a:pPr>
            <a:endParaRPr lang="es-PY" sz="2400" dirty="0">
              <a:effectLst/>
              <a:latin typeface="Times New Roman" panose="02020603050405020304" pitchFamily="18" charset="0"/>
              <a:ea typeface="Times New Roman" panose="02020603050405020304" pitchFamily="18" charset="0"/>
            </a:endParaRPr>
          </a:p>
          <a:p>
            <a:pPr marL="1049655" indent="-1049655" algn="just"/>
            <a:r>
              <a:rPr lang="es-ES" sz="2400" b="1" dirty="0">
                <a:effectLst/>
                <a:latin typeface="Times New Roman" panose="02020603050405020304" pitchFamily="18" charset="0"/>
                <a:ea typeface="Times New Roman" panose="02020603050405020304" pitchFamily="18" charset="0"/>
              </a:rPr>
              <a:t>                </a:t>
            </a:r>
            <a:r>
              <a:rPr lang="es-ES" sz="2400" dirty="0">
                <a:effectLst/>
                <a:latin typeface="Times New Roman" panose="02020603050405020304" pitchFamily="18" charset="0"/>
                <a:ea typeface="Times New Roman" panose="02020603050405020304" pitchFamily="18" charset="0"/>
              </a:rPr>
              <a:t>Que abarcará la planificación con los objetivos,, actividades, indicadores y medios de verificación sobre los trabajos de articulación impulsados por las Unidades de Transparencia y Anticorrupción, en el marco de la implementación efectiva del Manual de Rendición de Cuentas al Ciudadano para el ejercicio fiscal 2023, en su carácter de Unidad Impulsora del CRCC.</a:t>
            </a:r>
            <a:endParaRPr lang="es-PY"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923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7" name="CuadroTexto 6">
            <a:extLst>
              <a:ext uri="{FF2B5EF4-FFF2-40B4-BE49-F238E27FC236}">
                <a16:creationId xmlns:a16="http://schemas.microsoft.com/office/drawing/2014/main" id="{3A6CB5C5-7C72-4D89-BDBE-5CEE1FCBFCB9}"/>
              </a:ext>
            </a:extLst>
          </p:cNvPr>
          <p:cNvSpPr txBox="1"/>
          <p:nvPr/>
        </p:nvSpPr>
        <p:spPr>
          <a:xfrm>
            <a:off x="1716505" y="1611697"/>
            <a:ext cx="8758989" cy="2677656"/>
          </a:xfrm>
          <a:prstGeom prst="rect">
            <a:avLst/>
          </a:prstGeom>
          <a:noFill/>
        </p:spPr>
        <p:txBody>
          <a:bodyPr wrap="square">
            <a:spAutoFit/>
          </a:bodyPr>
          <a:lstStyle/>
          <a:p>
            <a:pPr marL="342900" lvl="0" indent="-342900" algn="just">
              <a:buFont typeface="Times New Roman" panose="02020603050405020304" pitchFamily="18" charset="0"/>
              <a:buChar char="-"/>
            </a:pPr>
            <a:r>
              <a:rPr lang="es-ES" sz="2400" b="1" dirty="0">
                <a:effectLst/>
                <a:latin typeface="Times New Roman" panose="02020603050405020304" pitchFamily="18" charset="0"/>
                <a:ea typeface="Times New Roman" panose="02020603050405020304" pitchFamily="18" charset="0"/>
              </a:rPr>
              <a:t>Cuarto Componente: Integridad y Ética Pública</a:t>
            </a:r>
          </a:p>
          <a:p>
            <a:pPr marL="342900" lvl="0" indent="-342900" algn="just">
              <a:buFont typeface="Times New Roman" panose="02020603050405020304" pitchFamily="18" charset="0"/>
              <a:buChar char="-"/>
            </a:pPr>
            <a:endParaRPr lang="es-PY" sz="2400" dirty="0">
              <a:effectLst/>
              <a:latin typeface="Times New Roman" panose="02020603050405020304" pitchFamily="18" charset="0"/>
              <a:ea typeface="Times New Roman" panose="02020603050405020304" pitchFamily="18" charset="0"/>
            </a:endParaRPr>
          </a:p>
          <a:p>
            <a:pPr marL="1049655" indent="-1049655" algn="just"/>
            <a:r>
              <a:rPr lang="es-ES" sz="2400" b="1" dirty="0">
                <a:effectLst/>
                <a:latin typeface="Times New Roman" panose="02020603050405020304" pitchFamily="18" charset="0"/>
                <a:ea typeface="Times New Roman" panose="02020603050405020304" pitchFamily="18" charset="0"/>
              </a:rPr>
              <a:t>                </a:t>
            </a:r>
            <a:r>
              <a:rPr lang="es-PY" sz="2400" dirty="0">
                <a:effectLst/>
                <a:latin typeface="Times New Roman" panose="02020603050405020304" pitchFamily="18" charset="0"/>
                <a:ea typeface="Times New Roman" panose="02020603050405020304" pitchFamily="18" charset="0"/>
              </a:rPr>
              <a:t>Que abarcará la planificación con los objetivos,, actividades, indicadores y medios de verificación sobre </a:t>
            </a:r>
            <a:r>
              <a:rPr lang="es-ES" sz="2400" dirty="0">
                <a:effectLst/>
                <a:latin typeface="Times New Roman" panose="02020603050405020304" pitchFamily="18" charset="0"/>
                <a:ea typeface="Times New Roman" panose="02020603050405020304" pitchFamily="18" charset="0"/>
              </a:rPr>
              <a:t>la</a:t>
            </a:r>
            <a:r>
              <a:rPr lang="es-ES" sz="2400" b="1" dirty="0">
                <a:effectLst/>
                <a:latin typeface="Times New Roman" panose="02020603050405020304" pitchFamily="18" charset="0"/>
                <a:ea typeface="Times New Roman" panose="02020603050405020304" pitchFamily="18" charset="0"/>
              </a:rPr>
              <a:t> </a:t>
            </a:r>
            <a:r>
              <a:rPr lang="es-ES" sz="2400" dirty="0">
                <a:effectLst/>
                <a:latin typeface="Times New Roman" panose="02020603050405020304" pitchFamily="18" charset="0"/>
                <a:ea typeface="Times New Roman" panose="02020603050405020304" pitchFamily="18" charset="0"/>
              </a:rPr>
              <a:t>gestión de promoción de la ética institucional, que incluya la articulación con actores como el Comité de Ética y otras dependencias especializadas.</a:t>
            </a:r>
            <a:endParaRPr lang="es-PY"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0609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8" name="CuadroTexto 7">
            <a:extLst>
              <a:ext uri="{FF2B5EF4-FFF2-40B4-BE49-F238E27FC236}">
                <a16:creationId xmlns:a16="http://schemas.microsoft.com/office/drawing/2014/main" id="{7C7D30A0-6CA9-471C-A37A-B59AE6BB6B65}"/>
              </a:ext>
            </a:extLst>
          </p:cNvPr>
          <p:cNvSpPr txBox="1"/>
          <p:nvPr/>
        </p:nvSpPr>
        <p:spPr>
          <a:xfrm>
            <a:off x="1315453" y="1611697"/>
            <a:ext cx="10379241" cy="3046988"/>
          </a:xfrm>
          <a:prstGeom prst="rect">
            <a:avLst/>
          </a:prstGeom>
          <a:noFill/>
        </p:spPr>
        <p:txBody>
          <a:bodyPr wrap="square">
            <a:spAutoFit/>
          </a:bodyPr>
          <a:lstStyle/>
          <a:p>
            <a:pPr marL="342900" lvl="0" indent="-342900" algn="just">
              <a:buFont typeface="Times New Roman" panose="02020603050405020304" pitchFamily="18" charset="0"/>
              <a:buChar char="-"/>
            </a:pPr>
            <a:r>
              <a:rPr lang="es-ES" sz="2400" b="1" dirty="0">
                <a:effectLst/>
                <a:latin typeface="Times New Roman" panose="02020603050405020304" pitchFamily="18" charset="0"/>
                <a:ea typeface="Times New Roman" panose="02020603050405020304" pitchFamily="18" charset="0"/>
              </a:rPr>
              <a:t>Quinto Componente: Gestión de Riesgos de Corrupción</a:t>
            </a:r>
          </a:p>
          <a:p>
            <a:pPr marL="342900" lvl="0" indent="-342900" algn="just">
              <a:buFont typeface="Times New Roman" panose="02020603050405020304" pitchFamily="18" charset="0"/>
              <a:buChar char="-"/>
            </a:pPr>
            <a:endParaRPr lang="es-PY" sz="2400" dirty="0">
              <a:effectLst/>
              <a:latin typeface="Times New Roman" panose="02020603050405020304" pitchFamily="18" charset="0"/>
              <a:ea typeface="Times New Roman" panose="02020603050405020304" pitchFamily="18" charset="0"/>
            </a:endParaRPr>
          </a:p>
          <a:p>
            <a:pPr marL="1045210" indent="-1045210" algn="just"/>
            <a:r>
              <a:rPr lang="es-PY" sz="2400" dirty="0">
                <a:effectLst/>
                <a:latin typeface="Times New Roman" panose="02020603050405020304" pitchFamily="18" charset="0"/>
                <a:ea typeface="Times New Roman" panose="02020603050405020304" pitchFamily="18" charset="0"/>
              </a:rPr>
              <a:t>  Que abarcará la planificación con los objetivos, actividades, indicadores y medios de verificación sobre</a:t>
            </a:r>
            <a:r>
              <a:rPr lang="es-ES" sz="2400" dirty="0">
                <a:effectLst/>
                <a:latin typeface="Times New Roman" panose="02020603050405020304" pitchFamily="18" charset="0"/>
                <a:ea typeface="Times New Roman" panose="02020603050405020304" pitchFamily="18" charset="0"/>
              </a:rPr>
              <a:t>:</a:t>
            </a:r>
          </a:p>
          <a:p>
            <a:pPr marL="1045210" indent="-1045210" algn="just"/>
            <a:endParaRPr lang="es-PY" sz="24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s-ES" sz="2400" dirty="0">
                <a:effectLst/>
                <a:latin typeface="Times New Roman" panose="02020603050405020304" pitchFamily="18" charset="0"/>
                <a:ea typeface="Times New Roman" panose="02020603050405020304" pitchFamily="18" charset="0"/>
              </a:rPr>
              <a:t>Los mapeos estratégicos de corrupción a ser impulsados en el ejercicio fiscal, y;</a:t>
            </a:r>
          </a:p>
          <a:p>
            <a:pPr lvl="0" algn="just"/>
            <a:r>
              <a:rPr lang="es-ES" sz="2400" dirty="0">
                <a:effectLst/>
                <a:latin typeface="Times New Roman" panose="02020603050405020304" pitchFamily="18" charset="0"/>
                <a:ea typeface="Times New Roman" panose="02020603050405020304" pitchFamily="18" charset="0"/>
              </a:rPr>
              <a:t>  </a:t>
            </a:r>
            <a:endParaRPr lang="es-PY" sz="24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s-ES" sz="2400" dirty="0">
                <a:effectLst/>
                <a:latin typeface="Times New Roman" panose="02020603050405020304" pitchFamily="18" charset="0"/>
                <a:ea typeface="Times New Roman" panose="02020603050405020304" pitchFamily="18" charset="0"/>
              </a:rPr>
              <a:t>El seguimiento a las acciones de mitigación de los procesos ya mapeados.</a:t>
            </a:r>
            <a:endParaRPr lang="es-PY"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28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8" name="1 Título"/>
          <p:cNvSpPr txBox="1"/>
          <p:nvPr/>
        </p:nvSpPr>
        <p:spPr>
          <a:xfrm>
            <a:off x="1676400" y="681990"/>
            <a:ext cx="8239760" cy="12236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s-ES" sz="3300" b="1" dirty="0"/>
            </a:br>
            <a:r>
              <a:rPr lang="es-ES" sz="4500" b="1" dirty="0"/>
              <a:t> </a:t>
            </a:r>
            <a:r>
              <a:rPr lang="es-ES" sz="2800" b="1" dirty="0"/>
              <a:t>PLAN ANUAL DE TRANSPARENCIA</a:t>
            </a:r>
            <a:r>
              <a:rPr lang="es-PY" altLang="es-ES" sz="2800" b="1" dirty="0"/>
              <a:t> - MARCO LEGAL</a:t>
            </a:r>
            <a:endParaRPr lang="es-ES" sz="4500" b="1" dirty="0"/>
          </a:p>
          <a:p>
            <a:endParaRPr lang="es-ES" sz="4500" b="1" dirty="0"/>
          </a:p>
        </p:txBody>
      </p:sp>
      <p:pic>
        <p:nvPicPr>
          <p:cNvPr id="13" name="Gráfico 40" descr="Libros en estantería"/>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383" y="879785"/>
            <a:ext cx="727200" cy="727200"/>
          </a:xfrm>
          <a:prstGeom prst="rect">
            <a:avLst/>
          </a:prstGeom>
          <a:noFill/>
        </p:spPr>
      </p:pic>
      <p:sp>
        <p:nvSpPr>
          <p:cNvPr id="100" name="Cuadro de texto 99"/>
          <p:cNvSpPr txBox="1"/>
          <p:nvPr/>
        </p:nvSpPr>
        <p:spPr>
          <a:xfrm>
            <a:off x="739140" y="1607185"/>
            <a:ext cx="10739755" cy="4801314"/>
          </a:xfrm>
          <a:prstGeom prst="rect">
            <a:avLst/>
          </a:prstGeom>
          <a:noFill/>
          <a:ln w="9525">
            <a:noFill/>
          </a:ln>
        </p:spPr>
        <p:txBody>
          <a:bodyPr wrap="square">
            <a:spAutoFit/>
          </a:bodyPr>
          <a:lstStyle/>
          <a:p>
            <a:pPr indent="0"/>
            <a:r>
              <a:rPr lang="es-PY" b="0" i="1" dirty="0">
                <a:latin typeface="Times New Roman" panose="02020603050405020304" charset="0"/>
              </a:rPr>
              <a:t> </a:t>
            </a:r>
          </a:p>
          <a:p>
            <a:pPr indent="0"/>
            <a:r>
              <a:rPr lang="es-PY" b="0" i="1" dirty="0">
                <a:latin typeface="Times New Roman" panose="02020603050405020304" charset="0"/>
              </a:rPr>
              <a:t>El Decreto </a:t>
            </a:r>
            <a:r>
              <a:rPr lang="es-PY" b="0" i="1" dirty="0" err="1">
                <a:latin typeface="Times New Roman" panose="02020603050405020304" charset="0"/>
              </a:rPr>
              <a:t>N°</a:t>
            </a:r>
            <a:r>
              <a:rPr lang="es-PY" b="0" i="1" dirty="0">
                <a:latin typeface="Times New Roman" panose="02020603050405020304" charset="0"/>
              </a:rPr>
              <a:t>  4458  /2020 “Por el cual se dispone la implementación del Plan Nacional de Integridad, Transparencia y Anticorrupción (PNI 2021-2025) correspondiente al periodo fiscal comprendido entre los ejercicios 2021-2025”</a:t>
            </a:r>
          </a:p>
          <a:p>
            <a:pPr indent="0"/>
            <a:r>
              <a:rPr lang="es-PY" b="0" i="1" dirty="0">
                <a:latin typeface="Times New Roman" panose="02020603050405020304" charset="0"/>
              </a:rPr>
              <a:t> </a:t>
            </a:r>
          </a:p>
          <a:p>
            <a:pPr indent="0"/>
            <a:r>
              <a:rPr lang="es-PY" b="0" i="1" dirty="0">
                <a:latin typeface="Times New Roman" panose="02020603050405020304" charset="0"/>
              </a:rPr>
              <a:t>La Resolución SENAC </a:t>
            </a:r>
            <a:r>
              <a:rPr lang="es-PY" b="0" i="1" dirty="0" err="1">
                <a:latin typeface="Times New Roman" panose="02020603050405020304" charset="0"/>
              </a:rPr>
              <a:t>N°</a:t>
            </a:r>
            <a:r>
              <a:rPr lang="es-PY" b="0" i="1" dirty="0">
                <a:latin typeface="Times New Roman" panose="02020603050405020304" charset="0"/>
              </a:rPr>
              <a:t> 168/15 Por el cual se aprueba el documento técnico denominado “Roles, áreas de acción y procesos claves de las Unidades de Transparencia y Anticorrupción”</a:t>
            </a:r>
          </a:p>
          <a:p>
            <a:pPr indent="0"/>
            <a:r>
              <a:rPr lang="es-PY" b="0" i="1" dirty="0">
                <a:latin typeface="Times New Roman" panose="02020603050405020304" charset="0"/>
              </a:rPr>
              <a:t> </a:t>
            </a:r>
          </a:p>
          <a:p>
            <a:pPr indent="0"/>
            <a:r>
              <a:rPr lang="es-PY" b="0" i="1" dirty="0">
                <a:latin typeface="Times New Roman" panose="02020603050405020304" charset="0"/>
              </a:rPr>
              <a:t>La Resolución SENAC </a:t>
            </a:r>
            <a:r>
              <a:rPr lang="es-PY" b="0" i="1" dirty="0" err="1">
                <a:latin typeface="Times New Roman" panose="02020603050405020304" charset="0"/>
              </a:rPr>
              <a:t>N°</a:t>
            </a:r>
            <a:r>
              <a:rPr lang="es-PY" b="0" i="1" dirty="0">
                <a:latin typeface="Times New Roman" panose="02020603050405020304" charset="0"/>
              </a:rPr>
              <a:t> 51/16 “Por la cual se aprueba la Guía para la elaboración del Plan Anual de Transparencia y Anticorrupción”</a:t>
            </a:r>
          </a:p>
          <a:p>
            <a:pPr indent="0"/>
            <a:endParaRPr lang="es-PY" i="1" dirty="0">
              <a:latin typeface="Times New Roman" panose="02020603050405020304" charset="0"/>
            </a:endParaRPr>
          </a:p>
          <a:p>
            <a:pPr indent="0"/>
            <a:r>
              <a:rPr lang="es-PY" i="1" dirty="0">
                <a:latin typeface="Times New Roman" panose="02020603050405020304" charset="0"/>
              </a:rPr>
              <a:t>La Resolución SENAC </a:t>
            </a:r>
            <a:r>
              <a:rPr lang="es-PY" i="1" dirty="0" err="1">
                <a:latin typeface="Times New Roman" panose="02020603050405020304" charset="0"/>
              </a:rPr>
              <a:t>Nº</a:t>
            </a:r>
            <a:r>
              <a:rPr lang="es-PY" i="1" dirty="0">
                <a:latin typeface="Times New Roman" panose="02020603050405020304" charset="0"/>
              </a:rPr>
              <a:t> 315/2022 “Por la cual se aprueba y se dispone la implementación de la herramienta digital “</a:t>
            </a:r>
            <a:r>
              <a:rPr lang="es-PY" i="1" dirty="0" err="1">
                <a:latin typeface="Times New Roman" panose="02020603050405020304" charset="0"/>
              </a:rPr>
              <a:t>The</a:t>
            </a:r>
            <a:r>
              <a:rPr lang="es-PY" i="1" dirty="0">
                <a:latin typeface="Times New Roman" panose="02020603050405020304" charset="0"/>
              </a:rPr>
              <a:t> </a:t>
            </a:r>
            <a:r>
              <a:rPr lang="es-PY" i="1" dirty="0" err="1">
                <a:latin typeface="Times New Roman" panose="02020603050405020304" charset="0"/>
              </a:rPr>
              <a:t>Integrity</a:t>
            </a:r>
            <a:r>
              <a:rPr lang="es-PY" i="1" dirty="0">
                <a:latin typeface="Times New Roman" panose="02020603050405020304" charset="0"/>
              </a:rPr>
              <a:t> App – Versión Sector Público Paraguay”,</a:t>
            </a:r>
          </a:p>
          <a:p>
            <a:pPr indent="0"/>
            <a:endParaRPr lang="es-PY" b="0" i="1" dirty="0">
              <a:latin typeface="Times New Roman" panose="02020603050405020304" charset="0"/>
            </a:endParaRPr>
          </a:p>
          <a:p>
            <a:pPr indent="0"/>
            <a:r>
              <a:rPr lang="es-PY" i="1" dirty="0">
                <a:latin typeface="Times New Roman" panose="02020603050405020304" charset="0"/>
              </a:rPr>
              <a:t>La Resolución SENAC </a:t>
            </a:r>
            <a:r>
              <a:rPr lang="es-PY" i="1" dirty="0" err="1">
                <a:latin typeface="Times New Roman" panose="02020603050405020304" charset="0"/>
              </a:rPr>
              <a:t>Nº</a:t>
            </a:r>
            <a:r>
              <a:rPr lang="es-PY" i="1" dirty="0">
                <a:latin typeface="Times New Roman" panose="02020603050405020304" charset="0"/>
              </a:rPr>
              <a:t>  15/2023 “Por la cual se establecen los lineamientos y plazos de presentación del Plan Anual de Transparencia y Anticorrupción 2023”</a:t>
            </a:r>
            <a:endParaRPr lang="es-PY" b="0" i="1" dirty="0">
              <a:latin typeface="Times New Roman" panose="02020603050405020304" charset="0"/>
            </a:endParaRPr>
          </a:p>
          <a:p>
            <a:pPr indent="0"/>
            <a:endParaRPr lang="en-US" b="0" i="1" dirty="0">
              <a:latin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7" name="CuadroTexto 6">
            <a:extLst>
              <a:ext uri="{FF2B5EF4-FFF2-40B4-BE49-F238E27FC236}">
                <a16:creationId xmlns:a16="http://schemas.microsoft.com/office/drawing/2014/main" id="{7C3722A9-5E59-4D80-97FB-4E98314EBAFD}"/>
              </a:ext>
            </a:extLst>
          </p:cNvPr>
          <p:cNvSpPr txBox="1"/>
          <p:nvPr/>
        </p:nvSpPr>
        <p:spPr>
          <a:xfrm>
            <a:off x="1880476" y="1611697"/>
            <a:ext cx="8431047" cy="3046988"/>
          </a:xfrm>
          <a:prstGeom prst="rect">
            <a:avLst/>
          </a:prstGeom>
          <a:noFill/>
        </p:spPr>
        <p:txBody>
          <a:bodyPr wrap="square">
            <a:spAutoFit/>
          </a:bodyPr>
          <a:lstStyle/>
          <a:p>
            <a:pPr marL="342900" lvl="0" indent="-342900" algn="just">
              <a:buFont typeface="Times New Roman" panose="02020603050405020304" pitchFamily="18" charset="0"/>
              <a:buChar char="-"/>
            </a:pPr>
            <a:r>
              <a:rPr lang="es-ES" sz="2400" b="1" dirty="0">
                <a:effectLst/>
                <a:latin typeface="Times New Roman" panose="02020603050405020304" pitchFamily="18" charset="0"/>
                <a:ea typeface="Times New Roman" panose="02020603050405020304" pitchFamily="18" charset="0"/>
              </a:rPr>
              <a:t>Sexto Componente: Gestión de las Denuncias de Corrupción</a:t>
            </a:r>
            <a:endParaRPr lang="es-PY" sz="2400" dirty="0">
              <a:effectLst/>
              <a:latin typeface="Times New Roman" panose="02020603050405020304" pitchFamily="18" charset="0"/>
              <a:ea typeface="Times New Roman" panose="02020603050405020304" pitchFamily="18" charset="0"/>
            </a:endParaRPr>
          </a:p>
          <a:p>
            <a:pPr marL="1049655" indent="-1049655" algn="just"/>
            <a:r>
              <a:rPr lang="es-ES" sz="2400" b="1" dirty="0">
                <a:effectLst/>
                <a:latin typeface="Times New Roman" panose="02020603050405020304" pitchFamily="18" charset="0"/>
                <a:ea typeface="Times New Roman" panose="02020603050405020304" pitchFamily="18" charset="0"/>
              </a:rPr>
              <a:t>                </a:t>
            </a:r>
          </a:p>
          <a:p>
            <a:pPr marL="1049655" indent="-1049655" algn="just"/>
            <a:r>
              <a:rPr lang="es-ES" sz="2400" b="1" dirty="0">
                <a:latin typeface="Times New Roman" panose="02020603050405020304" pitchFamily="18" charset="0"/>
                <a:ea typeface="Times New Roman" panose="02020603050405020304" pitchFamily="18" charset="0"/>
              </a:rPr>
              <a:t>	</a:t>
            </a:r>
            <a:r>
              <a:rPr lang="es-PY" sz="2400" dirty="0">
                <a:effectLst/>
                <a:latin typeface="Times New Roman" panose="02020603050405020304" pitchFamily="18" charset="0"/>
                <a:ea typeface="Times New Roman" panose="02020603050405020304" pitchFamily="18" charset="0"/>
              </a:rPr>
              <a:t>Que abarcará la planificación con los objetivos, acciones, actividades, indicadores y medios de verificación </a:t>
            </a:r>
            <a:r>
              <a:rPr lang="es-ES" sz="2400" dirty="0">
                <a:effectLst/>
                <a:latin typeface="Times New Roman" panose="02020603050405020304" pitchFamily="18" charset="0"/>
                <a:ea typeface="Times New Roman" panose="02020603050405020304" pitchFamily="18" charset="0"/>
              </a:rPr>
              <a:t>para asegurar el cumplimiento de la gestión de denuncias de hechos de corrupción, en cumplimiento de los plazos de Sistema de Seguimientos de Procesos de la SENAC (SSPS).</a:t>
            </a:r>
            <a:endParaRPr lang="es-PY"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0457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7" name="CuadroTexto 6">
            <a:extLst>
              <a:ext uri="{FF2B5EF4-FFF2-40B4-BE49-F238E27FC236}">
                <a16:creationId xmlns:a16="http://schemas.microsoft.com/office/drawing/2014/main" id="{7C3722A9-5E59-4D80-97FB-4E98314EBAFD}"/>
              </a:ext>
            </a:extLst>
          </p:cNvPr>
          <p:cNvSpPr txBox="1"/>
          <p:nvPr/>
        </p:nvSpPr>
        <p:spPr>
          <a:xfrm>
            <a:off x="1880476" y="1611697"/>
            <a:ext cx="8431047" cy="3416320"/>
          </a:xfrm>
          <a:prstGeom prst="rect">
            <a:avLst/>
          </a:prstGeom>
          <a:noFill/>
        </p:spPr>
        <p:txBody>
          <a:bodyPr wrap="square">
            <a:spAutoFit/>
          </a:bodyPr>
          <a:lstStyle/>
          <a:p>
            <a:pPr marL="342900" lvl="0" indent="-342900" algn="just">
              <a:buFont typeface="Times New Roman" panose="02020603050405020304" pitchFamily="18" charset="0"/>
              <a:buChar char="-"/>
            </a:pPr>
            <a:r>
              <a:rPr lang="es-ES" sz="2400" b="1" dirty="0">
                <a:effectLst/>
                <a:latin typeface="Times New Roman" panose="02020603050405020304" pitchFamily="18" charset="0"/>
                <a:ea typeface="Times New Roman" panose="02020603050405020304" pitchFamily="18" charset="0"/>
              </a:rPr>
              <a:t>Séptimo Componente: “THE INTEGRITY APP – VERSIÓN SECTOR PÚBLICO PARAGUAY”                </a:t>
            </a:r>
            <a:endParaRPr lang="es-PY" sz="2400" dirty="0">
              <a:effectLst/>
              <a:latin typeface="Times New Roman" panose="02020603050405020304" pitchFamily="18" charset="0"/>
              <a:ea typeface="Times New Roman" panose="02020603050405020304" pitchFamily="18" charset="0"/>
            </a:endParaRPr>
          </a:p>
          <a:p>
            <a:pPr lvl="0" algn="just"/>
            <a:endParaRPr lang="es-PY" sz="2400" dirty="0">
              <a:effectLst/>
              <a:latin typeface="Times New Roman" panose="02020603050405020304" pitchFamily="18" charset="0"/>
              <a:ea typeface="Times New Roman" panose="02020603050405020304" pitchFamily="18" charset="0"/>
            </a:endParaRPr>
          </a:p>
          <a:p>
            <a:pPr lvl="0" algn="just"/>
            <a:r>
              <a:rPr lang="es-PY" sz="2400" dirty="0">
                <a:effectLst/>
                <a:latin typeface="Times New Roman" panose="02020603050405020304" pitchFamily="18" charset="0"/>
                <a:ea typeface="Times New Roman" panose="02020603050405020304" pitchFamily="18" charset="0"/>
              </a:rPr>
              <a:t>Que abarcará la planificación con los objetivos, estrategias, actividades, indicadores y medios de verificación</a:t>
            </a:r>
            <a:r>
              <a:rPr lang="es-ES" sz="2400" dirty="0">
                <a:effectLst/>
                <a:latin typeface="Times New Roman" panose="02020603050405020304" pitchFamily="18" charset="0"/>
                <a:ea typeface="Times New Roman" panose="02020603050405020304" pitchFamily="18" charset="0"/>
              </a:rPr>
              <a:t> para asegurar la efectiva implementación de la herramienta digital de diagnostico “THE INTEGRITY APP – VERSIÓN SECTOR PÚBLICO PARAGUAY”</a:t>
            </a:r>
            <a:endParaRPr lang="es-PY" sz="24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endParaRPr lang="es-PY"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92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7" name="CuadroTexto 6">
            <a:extLst>
              <a:ext uri="{FF2B5EF4-FFF2-40B4-BE49-F238E27FC236}">
                <a16:creationId xmlns:a16="http://schemas.microsoft.com/office/drawing/2014/main" id="{7C3722A9-5E59-4D80-97FB-4E98314EBAFD}"/>
              </a:ext>
            </a:extLst>
          </p:cNvPr>
          <p:cNvSpPr txBox="1"/>
          <p:nvPr/>
        </p:nvSpPr>
        <p:spPr>
          <a:xfrm>
            <a:off x="1880476" y="1258771"/>
            <a:ext cx="8431047" cy="1569660"/>
          </a:xfrm>
          <a:prstGeom prst="rect">
            <a:avLst/>
          </a:prstGeom>
          <a:noFill/>
        </p:spPr>
        <p:txBody>
          <a:bodyPr wrap="square">
            <a:spAutoFit/>
          </a:bodyPr>
          <a:lstStyle/>
          <a:p>
            <a:pPr lvl="0" algn="just"/>
            <a:r>
              <a:rPr lang="es-ES" sz="2400">
                <a:effectLst/>
                <a:latin typeface="Times New Roman" panose="02020603050405020304" pitchFamily="18" charset="0"/>
                <a:ea typeface="Times New Roman" panose="02020603050405020304" pitchFamily="18" charset="0"/>
              </a:rPr>
              <a:t>“THE INTEGRITY APP – VERSIÓN SECTOR PÚBLICO PARAGUAY”, fue aprobado por RESOLUCIÓN SENAC Nro. 315/2022.</a:t>
            </a:r>
            <a:endParaRPr lang="es-PY" sz="240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endParaRPr lang="es-PY" sz="2400" dirty="0">
              <a:effectLst/>
              <a:latin typeface="Times New Roman" panose="02020603050405020304" pitchFamily="18" charset="0"/>
              <a:ea typeface="Times New Roman" panose="02020603050405020304" pitchFamily="18" charset="0"/>
            </a:endParaRPr>
          </a:p>
        </p:txBody>
      </p:sp>
      <p:pic>
        <p:nvPicPr>
          <p:cNvPr id="3076" name="Picture 4" descr="The Integrity app">
            <a:extLst>
              <a:ext uri="{FF2B5EF4-FFF2-40B4-BE49-F238E27FC236}">
                <a16:creationId xmlns:a16="http://schemas.microsoft.com/office/drawing/2014/main" id="{4616B599-38FA-16B2-9081-308F0CB5A5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2771" y="2350360"/>
            <a:ext cx="6508226" cy="332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36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7" name="CuadroTexto 6">
            <a:extLst>
              <a:ext uri="{FF2B5EF4-FFF2-40B4-BE49-F238E27FC236}">
                <a16:creationId xmlns:a16="http://schemas.microsoft.com/office/drawing/2014/main" id="{7C3722A9-5E59-4D80-97FB-4E98314EBAFD}"/>
              </a:ext>
            </a:extLst>
          </p:cNvPr>
          <p:cNvSpPr txBox="1"/>
          <p:nvPr/>
        </p:nvSpPr>
        <p:spPr>
          <a:xfrm>
            <a:off x="1590675" y="857719"/>
            <a:ext cx="8431047" cy="1569660"/>
          </a:xfrm>
          <a:prstGeom prst="rect">
            <a:avLst/>
          </a:prstGeom>
          <a:noFill/>
        </p:spPr>
        <p:txBody>
          <a:bodyPr wrap="square">
            <a:spAutoFit/>
          </a:bodyPr>
          <a:lstStyle/>
          <a:p>
            <a:pPr lvl="0" algn="just"/>
            <a:r>
              <a:rPr lang="es-ES" sz="2400" dirty="0">
                <a:effectLst/>
                <a:latin typeface="Times New Roman" panose="02020603050405020304" pitchFamily="18" charset="0"/>
                <a:ea typeface="Times New Roman" panose="02020603050405020304" pitchFamily="18" charset="0"/>
              </a:rPr>
              <a:t>“THE INTEGRITY APP – VERSIÓN SECTOR PÚBLICO PARAGUAY”, fue aprobado por RESOLUCIÓN SENAC Nro. 315/2022.</a:t>
            </a:r>
            <a:endParaRPr lang="es-PY" sz="24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endParaRPr lang="es-PY" sz="2400" dirty="0">
              <a:effectLst/>
              <a:latin typeface="Times New Roman" panose="02020603050405020304" pitchFamily="18" charset="0"/>
              <a:ea typeface="Times New Roman" panose="02020603050405020304" pitchFamily="18" charset="0"/>
            </a:endParaRPr>
          </a:p>
        </p:txBody>
      </p:sp>
      <p:pic>
        <p:nvPicPr>
          <p:cNvPr id="4" name="Imagen 3" descr="Escala de tiempo&#10;&#10;Descripción generada automáticamente">
            <a:extLst>
              <a:ext uri="{FF2B5EF4-FFF2-40B4-BE49-F238E27FC236}">
                <a16:creationId xmlns:a16="http://schemas.microsoft.com/office/drawing/2014/main" id="{846455EE-6D2F-24BA-42CF-0608DDFAFE45}"/>
              </a:ext>
            </a:extLst>
          </p:cNvPr>
          <p:cNvPicPr>
            <a:picLocks noChangeAspect="1"/>
          </p:cNvPicPr>
          <p:nvPr/>
        </p:nvPicPr>
        <p:blipFill rotWithShape="1">
          <a:blip r:embed="rId6">
            <a:extLst>
              <a:ext uri="{28A0092B-C50C-407E-A947-70E740481C1C}">
                <a14:useLocalDpi xmlns:a14="http://schemas.microsoft.com/office/drawing/2010/main" val="0"/>
              </a:ext>
            </a:extLst>
          </a:blip>
          <a:srcRect t="20617" b="24814"/>
          <a:stretch/>
        </p:blipFill>
        <p:spPr>
          <a:xfrm>
            <a:off x="2113376" y="2125285"/>
            <a:ext cx="5709016" cy="3742298"/>
          </a:xfrm>
          <a:prstGeom prst="rect">
            <a:avLst/>
          </a:prstGeom>
        </p:spPr>
      </p:pic>
      <p:sp>
        <p:nvSpPr>
          <p:cNvPr id="8" name="CuadroTexto 7">
            <a:extLst>
              <a:ext uri="{FF2B5EF4-FFF2-40B4-BE49-F238E27FC236}">
                <a16:creationId xmlns:a16="http://schemas.microsoft.com/office/drawing/2014/main" id="{1C3C2195-CA08-CAFC-BD4B-D641B54E8346}"/>
              </a:ext>
            </a:extLst>
          </p:cNvPr>
          <p:cNvSpPr txBox="1"/>
          <p:nvPr/>
        </p:nvSpPr>
        <p:spPr>
          <a:xfrm>
            <a:off x="8541924" y="2675553"/>
            <a:ext cx="3073400" cy="1569660"/>
          </a:xfrm>
          <a:prstGeom prst="rect">
            <a:avLst/>
          </a:prstGeom>
          <a:noFill/>
        </p:spPr>
        <p:txBody>
          <a:bodyPr wrap="square" rtlCol="0">
            <a:spAutoFit/>
          </a:bodyPr>
          <a:lstStyle/>
          <a:p>
            <a:r>
              <a:rPr lang="es-ES" sz="2400" dirty="0"/>
              <a:t>Cuanta más información tengamos, podremos tomar mejores decisiones.</a:t>
            </a:r>
            <a:endParaRPr lang="es-PY" sz="2400" dirty="0"/>
          </a:p>
        </p:txBody>
      </p:sp>
    </p:spTree>
    <p:extLst>
      <p:ext uri="{BB962C8B-B14F-4D97-AF65-F5344CB8AC3E}">
        <p14:creationId xmlns:p14="http://schemas.microsoft.com/office/powerpoint/2010/main" val="2976483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8" name="CuadroTexto 7">
            <a:extLst>
              <a:ext uri="{FF2B5EF4-FFF2-40B4-BE49-F238E27FC236}">
                <a16:creationId xmlns:a16="http://schemas.microsoft.com/office/drawing/2014/main" id="{C3B837B9-8CC8-4502-9623-D46460012606}"/>
              </a:ext>
            </a:extLst>
          </p:cNvPr>
          <p:cNvSpPr txBox="1"/>
          <p:nvPr/>
        </p:nvSpPr>
        <p:spPr>
          <a:xfrm>
            <a:off x="835277" y="1946157"/>
            <a:ext cx="10200604" cy="2246769"/>
          </a:xfrm>
          <a:prstGeom prst="rect">
            <a:avLst/>
          </a:prstGeom>
          <a:noFill/>
        </p:spPr>
        <p:txBody>
          <a:bodyPr wrap="square">
            <a:spAutoFit/>
          </a:bodyPr>
          <a:lstStyle/>
          <a:p>
            <a:pPr marL="1045210" indent="-1045210" algn="just"/>
            <a:r>
              <a:rPr lang="es-ES" sz="2400" b="1" dirty="0">
                <a:effectLst/>
                <a:latin typeface="Times New Roman" panose="02020603050405020304" pitchFamily="18" charset="0"/>
                <a:ea typeface="Times New Roman" panose="02020603050405020304" pitchFamily="18" charset="0"/>
              </a:rPr>
              <a:t>	</a:t>
            </a:r>
            <a:r>
              <a:rPr lang="es-ES" sz="2800" dirty="0">
                <a:effectLst/>
                <a:latin typeface="Times New Roman" panose="02020603050405020304" pitchFamily="18" charset="0"/>
                <a:ea typeface="Times New Roman" panose="02020603050405020304" pitchFamily="18" charset="0"/>
              </a:rPr>
              <a:t>La utilización y llenado de la </a:t>
            </a:r>
            <a:r>
              <a:rPr lang="es-ES" sz="2800" b="1" dirty="0">
                <a:effectLst/>
                <a:latin typeface="Times New Roman" panose="02020603050405020304" pitchFamily="18" charset="0"/>
                <a:ea typeface="Times New Roman" panose="02020603050405020304" pitchFamily="18" charset="0"/>
              </a:rPr>
              <a:t>“</a:t>
            </a:r>
            <a:r>
              <a:rPr lang="es-PY" sz="2800" b="1" dirty="0">
                <a:effectLst/>
                <a:latin typeface="Times New Roman" panose="02020603050405020304" pitchFamily="18" charset="0"/>
                <a:ea typeface="Times New Roman" panose="02020603050405020304" pitchFamily="18" charset="0"/>
              </a:rPr>
              <a:t>Matriz del Plan Anual de Transparencia y Anticorrupción – Ejercicio fiscal 2023”, </a:t>
            </a:r>
            <a:r>
              <a:rPr lang="es-ES" sz="2800" dirty="0">
                <a:effectLst/>
                <a:latin typeface="Times New Roman" panose="02020603050405020304" pitchFamily="18" charset="0"/>
                <a:ea typeface="Times New Roman" panose="02020603050405020304" pitchFamily="18" charset="0"/>
              </a:rPr>
              <a:t>conforme a sus indicaciones requeridas en los </a:t>
            </a:r>
            <a:r>
              <a:rPr lang="es-ES" sz="2800" b="1" dirty="0">
                <a:latin typeface="Times New Roman" panose="02020603050405020304" pitchFamily="18" charset="0"/>
                <a:ea typeface="Times New Roman" panose="02020603050405020304" pitchFamily="18" charset="0"/>
              </a:rPr>
              <a:t>7</a:t>
            </a:r>
            <a:r>
              <a:rPr lang="es-ES" sz="2800" b="1" dirty="0">
                <a:effectLst/>
                <a:latin typeface="Times New Roman" panose="02020603050405020304" pitchFamily="18" charset="0"/>
                <a:ea typeface="Times New Roman" panose="02020603050405020304" pitchFamily="18" charset="0"/>
              </a:rPr>
              <a:t> (siete) </a:t>
            </a:r>
            <a:r>
              <a:rPr lang="es-ES" sz="2800" dirty="0">
                <a:effectLst/>
                <a:latin typeface="Times New Roman" panose="02020603050405020304" pitchFamily="18" charset="0"/>
                <a:ea typeface="Times New Roman" panose="02020603050405020304" pitchFamily="18" charset="0"/>
              </a:rPr>
              <a:t>componentes y el resumen informativo, </a:t>
            </a:r>
            <a:r>
              <a:rPr lang="es-ES" sz="2800" b="1" dirty="0">
                <a:effectLst/>
                <a:latin typeface="Times New Roman" panose="02020603050405020304" pitchFamily="18" charset="0"/>
                <a:ea typeface="Times New Roman" panose="02020603050405020304" pitchFamily="18" charset="0"/>
              </a:rPr>
              <a:t>son de carácter obligatorio. </a:t>
            </a:r>
            <a:endParaRPr lang="es-PY"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3920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8" name="CuadroTexto 7">
            <a:extLst>
              <a:ext uri="{FF2B5EF4-FFF2-40B4-BE49-F238E27FC236}">
                <a16:creationId xmlns:a16="http://schemas.microsoft.com/office/drawing/2014/main" id="{C3B837B9-8CC8-4502-9623-D46460012606}"/>
              </a:ext>
            </a:extLst>
          </p:cNvPr>
          <p:cNvSpPr txBox="1"/>
          <p:nvPr/>
        </p:nvSpPr>
        <p:spPr>
          <a:xfrm>
            <a:off x="995698" y="2258028"/>
            <a:ext cx="10200604" cy="2246769"/>
          </a:xfrm>
          <a:prstGeom prst="rect">
            <a:avLst/>
          </a:prstGeom>
          <a:noFill/>
        </p:spPr>
        <p:txBody>
          <a:bodyPr wrap="square">
            <a:spAutoFit/>
          </a:bodyPr>
          <a:lstStyle/>
          <a:p>
            <a:pPr marL="1045210" indent="-1045210" algn="just"/>
            <a:r>
              <a:rPr lang="es-ES" sz="2400" b="1" dirty="0">
                <a:effectLst/>
                <a:latin typeface="Times New Roman" panose="02020603050405020304" pitchFamily="18" charset="0"/>
                <a:ea typeface="Times New Roman" panose="02020603050405020304" pitchFamily="18" charset="0"/>
              </a:rPr>
              <a:t>	</a:t>
            </a:r>
            <a:r>
              <a:rPr lang="es-ES" sz="2800" b="1" dirty="0">
                <a:effectLst/>
                <a:latin typeface="Garamond" panose="02020404030301010803" pitchFamily="18" charset="0"/>
                <a:ea typeface="Times New Roman" panose="02020603050405020304" pitchFamily="18" charset="0"/>
              </a:rPr>
              <a:t>Artículo 5°. 	Disponer, </a:t>
            </a:r>
            <a:r>
              <a:rPr lang="es-ES" sz="2800" dirty="0">
                <a:effectLst/>
                <a:latin typeface="Garamond" panose="02020404030301010803" pitchFamily="18" charset="0"/>
                <a:ea typeface="Times New Roman" panose="02020603050405020304" pitchFamily="18" charset="0"/>
              </a:rPr>
              <a:t>que las Unidades de Transparencia y Anticorrupción o equivalentes institucionales, </a:t>
            </a:r>
            <a:r>
              <a:rPr lang="es-ES" sz="2800" b="1" dirty="0">
                <a:solidFill>
                  <a:srgbClr val="FF0000"/>
                </a:solidFill>
                <a:effectLst/>
                <a:latin typeface="Garamond" panose="02020404030301010803" pitchFamily="18" charset="0"/>
                <a:ea typeface="Times New Roman" panose="02020603050405020304" pitchFamily="18" charset="0"/>
              </a:rPr>
              <a:t>deberán </a:t>
            </a:r>
            <a:r>
              <a:rPr lang="es-ES" sz="2800" dirty="0">
                <a:effectLst/>
                <a:latin typeface="Garamond" panose="02020404030301010803" pitchFamily="18" charset="0"/>
                <a:ea typeface="Times New Roman" panose="02020603050405020304" pitchFamily="18" charset="0"/>
              </a:rPr>
              <a:t>establecerse como mínimo por semestre al menos una actividad en cada uno de los siete componentes.</a:t>
            </a:r>
            <a:endParaRPr lang="es-PY" sz="2800" dirty="0">
              <a:effectLst/>
              <a:latin typeface="Garamond" panose="02020404030301010803" pitchFamily="18" charset="0"/>
              <a:ea typeface="Times New Roman" panose="02020603050405020304" pitchFamily="18" charset="0"/>
            </a:endParaRPr>
          </a:p>
          <a:p>
            <a:pPr marL="1045210" indent="-1045210" algn="just"/>
            <a:endParaRPr lang="es-PY"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889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30" name="Rectangle 1"/>
          <p:cNvSpPr>
            <a:spLocks noChangeArrowheads="1"/>
          </p:cNvSpPr>
          <p:nvPr/>
        </p:nvSpPr>
        <p:spPr bwMode="auto">
          <a:xfrm>
            <a:off x="1592562" y="1017603"/>
            <a:ext cx="111076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4" name="CuadroTexto 3">
            <a:extLst>
              <a:ext uri="{FF2B5EF4-FFF2-40B4-BE49-F238E27FC236}">
                <a16:creationId xmlns:a16="http://schemas.microsoft.com/office/drawing/2014/main" id="{B9CD0A35-3A2F-E9D0-10EE-BFD11FC97462}"/>
              </a:ext>
            </a:extLst>
          </p:cNvPr>
          <p:cNvSpPr txBox="1"/>
          <p:nvPr/>
        </p:nvSpPr>
        <p:spPr>
          <a:xfrm>
            <a:off x="2161290" y="1745337"/>
            <a:ext cx="8181474" cy="3046988"/>
          </a:xfrm>
          <a:prstGeom prst="rect">
            <a:avLst/>
          </a:prstGeom>
          <a:noFill/>
        </p:spPr>
        <p:txBody>
          <a:bodyPr wrap="square">
            <a:spAutoFit/>
          </a:bodyPr>
          <a:lstStyle/>
          <a:p>
            <a:pPr marL="1049655" indent="-1049655" algn="just"/>
            <a:r>
              <a:rPr lang="es-ES" sz="2400" b="1" dirty="0">
                <a:effectLst/>
                <a:latin typeface="Garamond" panose="02020404030301010803" pitchFamily="18" charset="0"/>
                <a:ea typeface="Times New Roman" panose="02020603050405020304" pitchFamily="18" charset="0"/>
              </a:rPr>
              <a:t>Artículo 6°.   </a:t>
            </a:r>
            <a:r>
              <a:rPr lang="es-PY" sz="2400" b="1" dirty="0">
                <a:effectLst/>
                <a:latin typeface="Garamond" panose="02020404030301010803" pitchFamily="18" charset="0"/>
                <a:ea typeface="Times New Roman" panose="02020603050405020304" pitchFamily="18" charset="0"/>
              </a:rPr>
              <a:t>Establecer</a:t>
            </a:r>
            <a:r>
              <a:rPr lang="es-PY" sz="2400" dirty="0">
                <a:effectLst/>
                <a:latin typeface="Garamond" panose="02020404030301010803" pitchFamily="18" charset="0"/>
                <a:ea typeface="Times New Roman" panose="02020603050405020304" pitchFamily="18" charset="0"/>
              </a:rPr>
              <a:t> que las instituciones, por medio de sus Unidades de Transparencia y Anticorrupción (UTA), deberán reportar los avances de cumplimiento del Plan Anual de Transparencia y Anticorrupción (PATA), en sus siete componentes, conforme a los siguientes periodos: </a:t>
            </a:r>
          </a:p>
          <a:p>
            <a:pPr marL="1045210" indent="-1045210" algn="just"/>
            <a:r>
              <a:rPr lang="es-PY" sz="2400" dirty="0">
                <a:effectLst/>
                <a:latin typeface="Garamond" panose="02020404030301010803" pitchFamily="18" charset="0"/>
                <a:ea typeface="Times New Roman" panose="02020603050405020304" pitchFamily="18" charset="0"/>
              </a:rPr>
              <a:t> </a:t>
            </a:r>
          </a:p>
          <a:p>
            <a:pPr marL="1045210" indent="-1045210" algn="just"/>
            <a:r>
              <a:rPr lang="es-PY" sz="2400" dirty="0">
                <a:effectLst/>
                <a:latin typeface="Garamond" panose="02020404030301010803" pitchFamily="18" charset="0"/>
                <a:ea typeface="Times New Roman" panose="02020603050405020304" pitchFamily="18" charset="0"/>
              </a:rPr>
              <a:t>                    - Primer Informe: </a:t>
            </a:r>
            <a:r>
              <a:rPr lang="es-PY" sz="2400" b="1" dirty="0">
                <a:effectLst/>
                <a:latin typeface="Garamond" panose="02020404030301010803" pitchFamily="18" charset="0"/>
                <a:ea typeface="Times New Roman" panose="02020603050405020304" pitchFamily="18" charset="0"/>
              </a:rPr>
              <a:t>ENERO a JUNIO</a:t>
            </a:r>
          </a:p>
          <a:p>
            <a:pPr marL="1045210" indent="-1045210" algn="just"/>
            <a:r>
              <a:rPr lang="es-PY" sz="2400" dirty="0">
                <a:effectLst/>
                <a:latin typeface="Garamond" panose="02020404030301010803" pitchFamily="18" charset="0"/>
                <a:ea typeface="Times New Roman" panose="02020603050405020304" pitchFamily="18" charset="0"/>
              </a:rPr>
              <a:t>                    - Segundo Informe: </a:t>
            </a:r>
            <a:r>
              <a:rPr lang="es-PY" sz="2400" b="1" dirty="0">
                <a:effectLst/>
                <a:latin typeface="Garamond" panose="02020404030301010803" pitchFamily="18" charset="0"/>
                <a:ea typeface="Times New Roman" panose="02020603050405020304" pitchFamily="18" charset="0"/>
              </a:rPr>
              <a:t>JULIO a DICIEMBRE</a:t>
            </a:r>
          </a:p>
        </p:txBody>
      </p:sp>
    </p:spTree>
    <p:extLst>
      <p:ext uri="{BB962C8B-B14F-4D97-AF65-F5344CB8AC3E}">
        <p14:creationId xmlns:p14="http://schemas.microsoft.com/office/powerpoint/2010/main" val="677139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30" name="Rectangle 1"/>
          <p:cNvSpPr>
            <a:spLocks noChangeArrowheads="1"/>
          </p:cNvSpPr>
          <p:nvPr/>
        </p:nvSpPr>
        <p:spPr bwMode="auto">
          <a:xfrm>
            <a:off x="1592562" y="1017603"/>
            <a:ext cx="111076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4" name="CuadroTexto 3">
            <a:extLst>
              <a:ext uri="{FF2B5EF4-FFF2-40B4-BE49-F238E27FC236}">
                <a16:creationId xmlns:a16="http://schemas.microsoft.com/office/drawing/2014/main" id="{8C2F2315-AE87-7132-E916-4627D9F663CC}"/>
              </a:ext>
            </a:extLst>
          </p:cNvPr>
          <p:cNvSpPr txBox="1"/>
          <p:nvPr/>
        </p:nvSpPr>
        <p:spPr>
          <a:xfrm>
            <a:off x="1331495" y="1890716"/>
            <a:ext cx="9881937" cy="2585323"/>
          </a:xfrm>
          <a:prstGeom prst="rect">
            <a:avLst/>
          </a:prstGeom>
          <a:noFill/>
        </p:spPr>
        <p:txBody>
          <a:bodyPr wrap="square">
            <a:spAutoFit/>
          </a:bodyPr>
          <a:lstStyle/>
          <a:p>
            <a:pPr marL="1049655" indent="-1049655" algn="just"/>
            <a:r>
              <a:rPr lang="es-ES" sz="1800" b="1" dirty="0">
                <a:effectLst/>
                <a:latin typeface="Times New Roman" panose="02020603050405020304" pitchFamily="18" charset="0"/>
                <a:ea typeface="Times New Roman" panose="02020603050405020304" pitchFamily="18" charset="0"/>
              </a:rPr>
              <a:t>Artículo 7°.   Disponer, </a:t>
            </a:r>
            <a:r>
              <a:rPr lang="es-ES" sz="1800" dirty="0">
                <a:effectLst/>
                <a:latin typeface="Times New Roman" panose="02020603050405020304" pitchFamily="18" charset="0"/>
                <a:ea typeface="Times New Roman" panose="02020603050405020304" pitchFamily="18" charset="0"/>
              </a:rPr>
              <a:t>que</a:t>
            </a:r>
            <a:r>
              <a:rPr lang="es-ES" sz="1800" b="1" dirty="0">
                <a:effectLst/>
                <a:latin typeface="Times New Roman" panose="02020603050405020304" pitchFamily="18" charset="0"/>
                <a:ea typeface="Times New Roman" panose="02020603050405020304" pitchFamily="18" charset="0"/>
              </a:rPr>
              <a:t> </a:t>
            </a:r>
            <a:r>
              <a:rPr lang="es-PY" sz="1800" dirty="0">
                <a:effectLst/>
                <a:latin typeface="Times New Roman" panose="02020603050405020304" pitchFamily="18" charset="0"/>
                <a:ea typeface="Times New Roman" panose="02020603050405020304" pitchFamily="18" charset="0"/>
              </a:rPr>
              <a:t>los informes deberán reportar sobre los estados de avances de los objetivos, estrategias, actividades, indicadores y medios de verificación planificados para el ejercicio fiscal 2023, en cada uno de los siete componentes, conforme a los campos y requerimientos establecidos por la “Matriz del Plan Anual de Transparencia y Anticorrupción – Ejercicio fiscal 2023”.</a:t>
            </a:r>
          </a:p>
          <a:p>
            <a:pPr algn="just"/>
            <a:r>
              <a:rPr lang="es-PY" sz="1800" dirty="0">
                <a:effectLst/>
                <a:latin typeface="Times New Roman" panose="02020603050405020304" pitchFamily="18" charset="0"/>
                <a:ea typeface="Times New Roman" panose="02020603050405020304" pitchFamily="18" charset="0"/>
              </a:rPr>
              <a:t> </a:t>
            </a:r>
          </a:p>
          <a:p>
            <a:pPr marL="1045210" indent="21590" algn="just"/>
            <a:r>
              <a:rPr lang="es-PY" sz="1800" dirty="0">
                <a:effectLst/>
                <a:latin typeface="Times New Roman" panose="02020603050405020304" pitchFamily="18" charset="0"/>
                <a:ea typeface="Times New Roman" panose="02020603050405020304" pitchFamily="18" charset="0"/>
              </a:rPr>
              <a:t>Dicha matriz deberá ir acompañada del Informe del estado de las actividades y de un informe cualitativo de avances semestral, en el que se detallen los logros, dificultades y desafíos identificados en el cumplimiento de cada uno de los componentes.</a:t>
            </a:r>
          </a:p>
        </p:txBody>
      </p:sp>
    </p:spTree>
    <p:extLst>
      <p:ext uri="{BB962C8B-B14F-4D97-AF65-F5344CB8AC3E}">
        <p14:creationId xmlns:p14="http://schemas.microsoft.com/office/powerpoint/2010/main" val="2826291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30" name="Rectangle 1"/>
          <p:cNvSpPr>
            <a:spLocks noChangeArrowheads="1"/>
          </p:cNvSpPr>
          <p:nvPr/>
        </p:nvSpPr>
        <p:spPr bwMode="auto">
          <a:xfrm>
            <a:off x="1592562" y="1017603"/>
            <a:ext cx="111076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CuadroTexto 6">
            <a:extLst>
              <a:ext uri="{FF2B5EF4-FFF2-40B4-BE49-F238E27FC236}">
                <a16:creationId xmlns:a16="http://schemas.microsoft.com/office/drawing/2014/main" id="{011FAFB9-E28B-BE99-D7B6-FFE431026B52}"/>
              </a:ext>
            </a:extLst>
          </p:cNvPr>
          <p:cNvSpPr txBox="1"/>
          <p:nvPr/>
        </p:nvSpPr>
        <p:spPr>
          <a:xfrm>
            <a:off x="712953" y="956767"/>
            <a:ext cx="10940716" cy="4801314"/>
          </a:xfrm>
          <a:prstGeom prst="rect">
            <a:avLst/>
          </a:prstGeom>
          <a:noFill/>
        </p:spPr>
        <p:txBody>
          <a:bodyPr wrap="square">
            <a:spAutoFit/>
          </a:bodyPr>
          <a:lstStyle/>
          <a:p>
            <a:pPr marL="1045210" indent="21590" algn="just"/>
            <a:r>
              <a:rPr lang="es-PY" sz="1800" dirty="0">
                <a:effectLst/>
                <a:latin typeface="Times New Roman" panose="02020603050405020304" pitchFamily="18" charset="0"/>
                <a:ea typeface="Times New Roman" panose="02020603050405020304" pitchFamily="18" charset="0"/>
              </a:rPr>
              <a:t> </a:t>
            </a:r>
          </a:p>
          <a:p>
            <a:pPr marL="1045210" indent="21590" algn="just"/>
            <a:r>
              <a:rPr lang="es-PY" sz="1800" dirty="0">
                <a:effectLst/>
                <a:latin typeface="Times New Roman" panose="02020603050405020304" pitchFamily="18" charset="0"/>
                <a:ea typeface="Times New Roman" panose="02020603050405020304" pitchFamily="18" charset="0"/>
              </a:rPr>
              <a:t>El informe del estado de las actividades se deberá completar por semestre e informar según corresponda conforme a los siguientes criterios:</a:t>
            </a:r>
          </a:p>
          <a:p>
            <a:pPr marL="1045210" indent="21590" algn="just"/>
            <a:r>
              <a:rPr lang="es-PY" sz="1800" dirty="0">
                <a:effectLst/>
                <a:latin typeface="Times New Roman" panose="02020603050405020304" pitchFamily="18" charset="0"/>
                <a:ea typeface="Times New Roman" panose="02020603050405020304" pitchFamily="18" charset="0"/>
              </a:rPr>
              <a:t> </a:t>
            </a:r>
          </a:p>
          <a:p>
            <a:pPr marL="1045210" indent="21590" algn="just"/>
            <a:r>
              <a:rPr lang="es-PY" sz="1800" dirty="0">
                <a:effectLst/>
                <a:latin typeface="Times New Roman" panose="02020603050405020304" pitchFamily="18" charset="0"/>
                <a:ea typeface="Times New Roman" panose="02020603050405020304" pitchFamily="18" charset="0"/>
              </a:rPr>
              <a:t>-</a:t>
            </a:r>
            <a:r>
              <a:rPr lang="es-PY" sz="1800" b="1" dirty="0">
                <a:effectLst/>
                <a:latin typeface="Times New Roman" panose="02020603050405020304" pitchFamily="18" charset="0"/>
                <a:ea typeface="Times New Roman" panose="02020603050405020304" pitchFamily="18" charset="0"/>
              </a:rPr>
              <a:t>Cumplida:</a:t>
            </a:r>
            <a:r>
              <a:rPr lang="es-PY" sz="1800" dirty="0">
                <a:effectLst/>
                <a:latin typeface="Times New Roman" panose="02020603050405020304" pitchFamily="18" charset="0"/>
                <a:ea typeface="Times New Roman" panose="02020603050405020304" pitchFamily="18" charset="0"/>
              </a:rPr>
              <a:t> corresponden a actividades realizadas durante el semestre planificado, en los plazos previstos. En los casos de suscitarse fuera de plazo, pero dentro del semestre, se computará como cumplido igualmente, debiendo describir </a:t>
            </a:r>
            <a:r>
              <a:rPr lang="es-PY" sz="1800" dirty="0" err="1">
                <a:effectLst/>
                <a:latin typeface="Times New Roman" panose="02020603050405020304" pitchFamily="18" charset="0"/>
                <a:ea typeface="Times New Roman" panose="02020603050405020304" pitchFamily="18" charset="0"/>
              </a:rPr>
              <a:t>suscitamente</a:t>
            </a:r>
            <a:r>
              <a:rPr lang="es-PY" sz="1800" dirty="0">
                <a:effectLst/>
                <a:latin typeface="Times New Roman" panose="02020603050405020304" pitchFamily="18" charset="0"/>
                <a:ea typeface="Times New Roman" panose="02020603050405020304" pitchFamily="18" charset="0"/>
              </a:rPr>
              <a:t> dicha situación.</a:t>
            </a:r>
          </a:p>
          <a:p>
            <a:pPr marL="1045210" indent="21590" algn="just"/>
            <a:r>
              <a:rPr lang="es-PY" sz="1800" dirty="0">
                <a:effectLst/>
                <a:latin typeface="Times New Roman" panose="02020603050405020304" pitchFamily="18" charset="0"/>
                <a:ea typeface="Times New Roman" panose="02020603050405020304" pitchFamily="18" charset="0"/>
              </a:rPr>
              <a:t> </a:t>
            </a:r>
          </a:p>
          <a:p>
            <a:pPr marL="1045210" indent="21590" algn="just"/>
            <a:r>
              <a:rPr lang="es-PY" sz="1800" b="1" dirty="0">
                <a:effectLst/>
                <a:latin typeface="Times New Roman" panose="02020603050405020304" pitchFamily="18" charset="0"/>
                <a:ea typeface="Times New Roman" panose="02020603050405020304" pitchFamily="18" charset="0"/>
              </a:rPr>
              <a:t>-En Proceso</a:t>
            </a:r>
            <a:r>
              <a:rPr lang="es-PY" sz="1800" dirty="0">
                <a:effectLst/>
                <a:latin typeface="Times New Roman" panose="02020603050405020304" pitchFamily="18" charset="0"/>
                <a:ea typeface="Times New Roman" panose="02020603050405020304" pitchFamily="18" charset="0"/>
              </a:rPr>
              <a:t>: corresponden a actividades iniciadas durante el semestre planificado, que no han culminado, pero continúan su ejecución con perspectivas al próximo semestre o año, debiendo describir </a:t>
            </a:r>
            <a:r>
              <a:rPr lang="es-PY" sz="1800" dirty="0" err="1">
                <a:effectLst/>
                <a:latin typeface="Times New Roman" panose="02020603050405020304" pitchFamily="18" charset="0"/>
                <a:ea typeface="Times New Roman" panose="02020603050405020304" pitchFamily="18" charset="0"/>
              </a:rPr>
              <a:t>suscitamente</a:t>
            </a:r>
            <a:r>
              <a:rPr lang="es-PY" sz="1800" dirty="0">
                <a:effectLst/>
                <a:latin typeface="Times New Roman" panose="02020603050405020304" pitchFamily="18" charset="0"/>
                <a:ea typeface="Times New Roman" panose="02020603050405020304" pitchFamily="18" charset="0"/>
              </a:rPr>
              <a:t> dicha situación y los motivos.</a:t>
            </a:r>
          </a:p>
          <a:p>
            <a:pPr marL="1045210" indent="21590" algn="just"/>
            <a:r>
              <a:rPr lang="es-PY" sz="1800" dirty="0">
                <a:effectLst/>
                <a:latin typeface="Times New Roman" panose="02020603050405020304" pitchFamily="18" charset="0"/>
                <a:ea typeface="Times New Roman" panose="02020603050405020304" pitchFamily="18" charset="0"/>
              </a:rPr>
              <a:t> </a:t>
            </a:r>
          </a:p>
          <a:p>
            <a:pPr marL="1045210" indent="21590" algn="just"/>
            <a:r>
              <a:rPr lang="es-PY" sz="1800" b="1" dirty="0">
                <a:effectLst/>
                <a:latin typeface="Times New Roman" panose="02020603050405020304" pitchFamily="18" charset="0"/>
                <a:ea typeface="Times New Roman" panose="02020603050405020304" pitchFamily="18" charset="0"/>
              </a:rPr>
              <a:t>-No iniciada:</a:t>
            </a:r>
            <a:r>
              <a:rPr lang="es-PY" sz="1800" dirty="0">
                <a:effectLst/>
                <a:latin typeface="Times New Roman" panose="02020603050405020304" pitchFamily="18" charset="0"/>
                <a:ea typeface="Times New Roman" panose="02020603050405020304" pitchFamily="18" charset="0"/>
              </a:rPr>
              <a:t> en casos de actividades no iniciadas en el semestre planificado, debiendo describir </a:t>
            </a:r>
            <a:r>
              <a:rPr lang="es-PY" sz="1800" dirty="0" err="1">
                <a:effectLst/>
                <a:latin typeface="Times New Roman" panose="02020603050405020304" pitchFamily="18" charset="0"/>
                <a:ea typeface="Times New Roman" panose="02020603050405020304" pitchFamily="18" charset="0"/>
              </a:rPr>
              <a:t>suscitamente</a:t>
            </a:r>
            <a:r>
              <a:rPr lang="es-PY" sz="1800" dirty="0">
                <a:effectLst/>
                <a:latin typeface="Times New Roman" panose="02020603050405020304" pitchFamily="18" charset="0"/>
                <a:ea typeface="Times New Roman" panose="02020603050405020304" pitchFamily="18" charset="0"/>
              </a:rPr>
              <a:t> dicha situación, los motivos y la eventual reprogramación.</a:t>
            </a:r>
          </a:p>
          <a:p>
            <a:pPr marL="1045210" indent="21590" algn="just"/>
            <a:r>
              <a:rPr lang="es-PY" sz="1800" dirty="0">
                <a:effectLst/>
                <a:latin typeface="Times New Roman" panose="02020603050405020304" pitchFamily="18" charset="0"/>
                <a:ea typeface="Times New Roman" panose="02020603050405020304" pitchFamily="18" charset="0"/>
              </a:rPr>
              <a:t> </a:t>
            </a:r>
          </a:p>
          <a:p>
            <a:r>
              <a:rPr lang="es-PY" sz="1800" dirty="0">
                <a:effectLst/>
                <a:latin typeface="Times New Roman" panose="02020603050405020304" pitchFamily="18" charset="0"/>
                <a:ea typeface="Times New Roman" panose="02020603050405020304" pitchFamily="18" charset="0"/>
              </a:rPr>
              <a:t>Para todos los casos en que la actividad este cumplida o en proceso se deberán remitir los evidenciables para su verificación</a:t>
            </a:r>
            <a:endParaRPr lang="es-PY" dirty="0"/>
          </a:p>
        </p:txBody>
      </p:sp>
    </p:spTree>
    <p:extLst>
      <p:ext uri="{BB962C8B-B14F-4D97-AF65-F5344CB8AC3E}">
        <p14:creationId xmlns:p14="http://schemas.microsoft.com/office/powerpoint/2010/main" val="708764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30" name="Rectangle 1"/>
          <p:cNvSpPr>
            <a:spLocks noChangeArrowheads="1"/>
          </p:cNvSpPr>
          <p:nvPr/>
        </p:nvSpPr>
        <p:spPr bwMode="auto">
          <a:xfrm>
            <a:off x="1592562" y="1017603"/>
            <a:ext cx="111076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4" name="CuadroTexto 3">
            <a:extLst>
              <a:ext uri="{FF2B5EF4-FFF2-40B4-BE49-F238E27FC236}">
                <a16:creationId xmlns:a16="http://schemas.microsoft.com/office/drawing/2014/main" id="{89A55A41-5A7B-A458-AE71-847F2865A14B}"/>
              </a:ext>
            </a:extLst>
          </p:cNvPr>
          <p:cNvSpPr txBox="1"/>
          <p:nvPr/>
        </p:nvSpPr>
        <p:spPr>
          <a:xfrm>
            <a:off x="1679829" y="1580814"/>
            <a:ext cx="8341893" cy="2862322"/>
          </a:xfrm>
          <a:prstGeom prst="rect">
            <a:avLst/>
          </a:prstGeom>
          <a:noFill/>
        </p:spPr>
        <p:txBody>
          <a:bodyPr wrap="square">
            <a:spAutoFit/>
          </a:bodyPr>
          <a:lstStyle/>
          <a:p>
            <a:pPr marL="1049655" indent="-1049655" algn="just"/>
            <a:r>
              <a:rPr lang="es-ES" sz="1800" b="1" dirty="0">
                <a:effectLst/>
                <a:latin typeface="Times New Roman" panose="02020603050405020304" pitchFamily="18" charset="0"/>
                <a:ea typeface="Times New Roman" panose="02020603050405020304" pitchFamily="18" charset="0"/>
              </a:rPr>
              <a:t>Artículo 8°.  	Establecer</a:t>
            </a:r>
            <a:r>
              <a:rPr lang="es-ES" sz="1800" dirty="0">
                <a:effectLst/>
                <a:latin typeface="Times New Roman" panose="02020603050405020304" pitchFamily="18" charset="0"/>
                <a:ea typeface="Times New Roman" panose="02020603050405020304" pitchFamily="18" charset="0"/>
              </a:rPr>
              <a:t> la presentación de los informes de avances ante la Secretaría Nacional Anticorrupción, conforme a las siguientes fechas:</a:t>
            </a:r>
            <a:endParaRPr lang="es-PY" sz="1800" dirty="0">
              <a:effectLst/>
              <a:latin typeface="Times New Roman" panose="02020603050405020304" pitchFamily="18" charset="0"/>
              <a:ea typeface="Times New Roman" panose="02020603050405020304" pitchFamily="18" charset="0"/>
            </a:endParaRPr>
          </a:p>
          <a:p>
            <a:pPr marL="1045210" indent="-1045210" algn="just"/>
            <a:r>
              <a:rPr lang="es-ES" sz="1800"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a:p>
            <a:pPr marL="1049655" indent="-1049655" algn="just"/>
            <a:r>
              <a:rPr lang="es-ES" sz="1800" b="1" dirty="0">
                <a:effectLst/>
                <a:latin typeface="Times New Roman" panose="02020603050405020304" pitchFamily="18" charset="0"/>
                <a:ea typeface="Times New Roman" panose="02020603050405020304" pitchFamily="18" charset="0"/>
              </a:rPr>
              <a:t>	Primer Informe: 24 de julio de 2023</a:t>
            </a:r>
            <a:endParaRPr lang="es-PY" sz="1800" dirty="0">
              <a:effectLst/>
              <a:latin typeface="Times New Roman" panose="02020603050405020304" pitchFamily="18" charset="0"/>
              <a:ea typeface="Times New Roman" panose="02020603050405020304" pitchFamily="18" charset="0"/>
            </a:endParaRPr>
          </a:p>
          <a:p>
            <a:pPr marL="1049655" indent="-1049655" algn="just"/>
            <a:r>
              <a:rPr lang="es-ES" sz="1800" b="1" dirty="0">
                <a:effectLst/>
                <a:latin typeface="Times New Roman" panose="02020603050405020304" pitchFamily="18" charset="0"/>
                <a:ea typeface="Times New Roman" panose="02020603050405020304" pitchFamily="18" charset="0"/>
              </a:rPr>
              <a:t>	Segundo Informe: 24 de enero de 2024</a:t>
            </a:r>
            <a:endParaRPr lang="es-PY" sz="1800" dirty="0">
              <a:effectLst/>
              <a:latin typeface="Times New Roman" panose="02020603050405020304" pitchFamily="18" charset="0"/>
              <a:ea typeface="Times New Roman" panose="02020603050405020304" pitchFamily="18" charset="0"/>
            </a:endParaRPr>
          </a:p>
          <a:p>
            <a:pPr algn="just"/>
            <a:r>
              <a:rPr lang="es-ES" sz="1800" b="1"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a:p>
            <a:pPr marL="1045210" indent="-1045210" algn="just"/>
            <a:r>
              <a:rPr lang="es-ES" sz="1800" dirty="0">
                <a:effectLst/>
                <a:latin typeface="Times New Roman" panose="02020603050405020304" pitchFamily="18" charset="0"/>
                <a:ea typeface="Times New Roman" panose="02020603050405020304" pitchFamily="18" charset="0"/>
              </a:rPr>
              <a:t>                 Para el efecto, deberán canalizar la remisión, acompañada de una nota suscrita por la Máxima Autoridad de la Institución o el encargado de la Unidad de Transparencia y Anticorrupción, en el correo electrónico secretariageneral@senac.gov.py.</a:t>
            </a:r>
            <a:endParaRPr lang="es-PY"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30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11" name="CuadroTexto 10">
            <a:extLst>
              <a:ext uri="{FF2B5EF4-FFF2-40B4-BE49-F238E27FC236}">
                <a16:creationId xmlns:a16="http://schemas.microsoft.com/office/drawing/2014/main" id="{AE6A8A64-20B9-4064-A2D4-3ABAC4AA37E2}"/>
              </a:ext>
            </a:extLst>
          </p:cNvPr>
          <p:cNvSpPr txBox="1"/>
          <p:nvPr/>
        </p:nvSpPr>
        <p:spPr>
          <a:xfrm>
            <a:off x="1524000" y="2359928"/>
            <a:ext cx="9144000" cy="3703578"/>
          </a:xfrm>
          <a:prstGeom prst="rect">
            <a:avLst/>
          </a:prstGeom>
          <a:noFill/>
        </p:spPr>
        <p:txBody>
          <a:bodyPr wrap="square">
            <a:spAutoFit/>
          </a:bodyPr>
          <a:lstStyle/>
          <a:p>
            <a:pPr algn="just">
              <a:lnSpc>
                <a:spcPct val="107000"/>
              </a:lnSpc>
              <a:spcAft>
                <a:spcPts val="800"/>
              </a:spcAft>
            </a:pPr>
            <a:r>
              <a:rPr lang="es-ES" sz="2000" dirty="0">
                <a:effectLst/>
                <a:latin typeface="Garamond" panose="02020404030301010803" pitchFamily="18" charset="0"/>
                <a:ea typeface="Calibri" panose="020F0502020204030204" pitchFamily="34" charset="0"/>
                <a:cs typeface="Times New Roman" panose="02020603050405020304" pitchFamily="18" charset="0"/>
              </a:rPr>
              <a:t>Art. 5°- </a:t>
            </a:r>
            <a:r>
              <a:rPr lang="es-ES" sz="2000" dirty="0" err="1">
                <a:effectLst/>
                <a:latin typeface="Garamond" panose="02020404030301010803" pitchFamily="18" charset="0"/>
                <a:ea typeface="Calibri" panose="020F0502020204030204" pitchFamily="34" charset="0"/>
                <a:cs typeface="Times New Roman" panose="02020603050405020304" pitchFamily="18" charset="0"/>
              </a:rPr>
              <a:t>Dispóne</a:t>
            </a:r>
            <a:r>
              <a:rPr lang="es-ES" sz="2000" dirty="0">
                <a:effectLst/>
                <a:latin typeface="Garamond" panose="02020404030301010803" pitchFamily="18" charset="0"/>
                <a:ea typeface="Calibri" panose="020F0502020204030204" pitchFamily="34" charset="0"/>
                <a:cs typeface="Times New Roman" panose="02020603050405020304" pitchFamily="18" charset="0"/>
              </a:rPr>
              <a:t> que los Ministerios del Poder Ejecutivo, las Secretarías Ejecutivas de la Presidencia de la República y demás organismos dependientes del Poder Ejecutivo, cuenten con </a:t>
            </a:r>
            <a:r>
              <a:rPr lang="es-ES" sz="2000" b="1" i="1" dirty="0">
                <a:effectLst/>
                <a:latin typeface="Garamond" panose="02020404030301010803" pitchFamily="18" charset="0"/>
                <a:ea typeface="Calibri" panose="020F0502020204030204" pitchFamily="34" charset="0"/>
                <a:cs typeface="Times New Roman" panose="02020603050405020304" pitchFamily="18" charset="0"/>
              </a:rPr>
              <a:t>Unidades de Transparencia y Anticorrupción especializadas en la promoción de la integridad, transparencia y lucha contra la corrupción</a:t>
            </a:r>
            <a:r>
              <a:rPr lang="es-ES" sz="2000" dirty="0">
                <a:effectLst/>
                <a:latin typeface="Garamond" panose="02020404030301010803" pitchFamily="18" charset="0"/>
                <a:ea typeface="Calibri" panose="020F0502020204030204" pitchFamily="34" charset="0"/>
                <a:cs typeface="Times New Roman" panose="02020603050405020304" pitchFamily="18" charset="0"/>
              </a:rPr>
              <a:t>. Las mismas serán las encargadas de promover la instalación de los mecanismos de integridad, transparencia, detección de hechos de corrupción, de participación ciudadana y del sistema de monitoreo y evaluación correspondiente, en un proceso de fortalecimiento institucional de conformidad con los delineamientos de la SENAC.... Las Unidades de Transparencia y Anticorrupción (UTA), deberán realizar las diligencias tendientes a dilucidar los hechos que le fueran asignados por la SENAC y, a la vez, deberán ser las encargadas de aplicar las políticas establecidas por esta...”</a:t>
            </a:r>
            <a:endParaRPr lang="es-PY"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137A1C66-5C73-4BD2-85F7-B6503A69A7E4}"/>
              </a:ext>
            </a:extLst>
          </p:cNvPr>
          <p:cNvSpPr txBox="1"/>
          <p:nvPr/>
        </p:nvSpPr>
        <p:spPr>
          <a:xfrm>
            <a:off x="898358" y="852137"/>
            <a:ext cx="11133221" cy="1200329"/>
          </a:xfrm>
          <a:prstGeom prst="rect">
            <a:avLst/>
          </a:prstGeom>
          <a:noFill/>
        </p:spPr>
        <p:txBody>
          <a:bodyPr wrap="square">
            <a:spAutoFit/>
          </a:bodyPr>
          <a:lstStyle/>
          <a:p>
            <a:r>
              <a:rPr lang="es-ES" sz="2400" dirty="0">
                <a:effectLst/>
                <a:latin typeface="Garamond" panose="02020404030301010803" pitchFamily="18" charset="0"/>
                <a:ea typeface="Calibri" panose="020F0502020204030204" pitchFamily="34" charset="0"/>
                <a:cs typeface="Times New Roman" panose="02020603050405020304" pitchFamily="18" charset="0"/>
              </a:rPr>
              <a:t>Decreto </a:t>
            </a:r>
            <a:r>
              <a:rPr lang="es-ES" sz="2400" dirty="0" err="1">
                <a:effectLst/>
                <a:latin typeface="Garamond" panose="02020404030301010803" pitchFamily="18" charset="0"/>
                <a:ea typeface="Calibri" panose="020F0502020204030204" pitchFamily="34" charset="0"/>
                <a:cs typeface="Times New Roman" panose="02020603050405020304" pitchFamily="18" charset="0"/>
              </a:rPr>
              <a:t>N°</a:t>
            </a:r>
            <a:r>
              <a:rPr lang="es-ES" sz="2400" dirty="0">
                <a:effectLst/>
                <a:latin typeface="Garamond" panose="02020404030301010803" pitchFamily="18" charset="0"/>
                <a:ea typeface="Calibri" panose="020F0502020204030204" pitchFamily="34" charset="0"/>
                <a:cs typeface="Times New Roman" panose="02020603050405020304" pitchFamily="18" charset="0"/>
              </a:rPr>
              <a:t> 1843 /2019 </a:t>
            </a:r>
            <a:r>
              <a:rPr lang="es-ES" sz="2400" b="1" dirty="0">
                <a:effectLst/>
                <a:latin typeface="Garamond" panose="02020404030301010803" pitchFamily="18" charset="0"/>
                <a:ea typeface="Calibri" panose="020F0502020204030204" pitchFamily="34" charset="0"/>
                <a:cs typeface="Times New Roman" panose="02020603050405020304" pitchFamily="18" charset="0"/>
              </a:rPr>
              <a:t>“ Por el cual se </a:t>
            </a:r>
            <a:r>
              <a:rPr lang="es-ES" sz="2400" b="1" dirty="0" err="1">
                <a:effectLst/>
                <a:latin typeface="Garamond" panose="02020404030301010803" pitchFamily="18" charset="0"/>
                <a:ea typeface="Calibri" panose="020F0502020204030204" pitchFamily="34" charset="0"/>
                <a:cs typeface="Times New Roman" panose="02020603050405020304" pitchFamily="18" charset="0"/>
              </a:rPr>
              <a:t>amplian</a:t>
            </a:r>
            <a:r>
              <a:rPr lang="es-ES" sz="2400" b="1" dirty="0">
                <a:effectLst/>
                <a:latin typeface="Garamond" panose="02020404030301010803" pitchFamily="18" charset="0"/>
                <a:ea typeface="Calibri" panose="020F0502020204030204" pitchFamily="34" charset="0"/>
                <a:cs typeface="Times New Roman" panose="02020603050405020304" pitchFamily="18" charset="0"/>
              </a:rPr>
              <a:t>, modifican y derogan varios artículos del Decreto </a:t>
            </a:r>
            <a:r>
              <a:rPr lang="es-ES" sz="2400" b="1" dirty="0" err="1">
                <a:effectLst/>
                <a:latin typeface="Garamond" panose="02020404030301010803" pitchFamily="18" charset="0"/>
                <a:ea typeface="Calibri" panose="020F0502020204030204" pitchFamily="34" charset="0"/>
                <a:cs typeface="Times New Roman" panose="02020603050405020304" pitchFamily="18" charset="0"/>
              </a:rPr>
              <a:t>N°</a:t>
            </a:r>
            <a:r>
              <a:rPr lang="es-ES" sz="2400" b="1" dirty="0">
                <a:effectLst/>
                <a:latin typeface="Garamond" panose="02020404030301010803" pitchFamily="18" charset="0"/>
                <a:ea typeface="Calibri" panose="020F0502020204030204" pitchFamily="34" charset="0"/>
                <a:cs typeface="Times New Roman" panose="02020603050405020304" pitchFamily="18" charset="0"/>
              </a:rPr>
              <a:t> 10.144/2012 Que crea la Secretaria Nacional Anticorrupción (SENAC) dependiente de la Presidencia de la República” </a:t>
            </a:r>
            <a:endParaRPr lang="es-PY" sz="2400" b="1" dirty="0"/>
          </a:p>
        </p:txBody>
      </p:sp>
    </p:spTree>
    <p:extLst>
      <p:ext uri="{BB962C8B-B14F-4D97-AF65-F5344CB8AC3E}">
        <p14:creationId xmlns:p14="http://schemas.microsoft.com/office/powerpoint/2010/main" val="2188906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30" name="Rectangle 1"/>
          <p:cNvSpPr>
            <a:spLocks noChangeArrowheads="1"/>
          </p:cNvSpPr>
          <p:nvPr/>
        </p:nvSpPr>
        <p:spPr bwMode="auto">
          <a:xfrm>
            <a:off x="1592562" y="1017603"/>
            <a:ext cx="111076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8" name="CuadroTexto 7">
            <a:extLst>
              <a:ext uri="{FF2B5EF4-FFF2-40B4-BE49-F238E27FC236}">
                <a16:creationId xmlns:a16="http://schemas.microsoft.com/office/drawing/2014/main" id="{BC5857A3-EB3D-45D5-9B43-4BECD4F64094}"/>
              </a:ext>
            </a:extLst>
          </p:cNvPr>
          <p:cNvSpPr txBox="1"/>
          <p:nvPr/>
        </p:nvSpPr>
        <p:spPr>
          <a:xfrm>
            <a:off x="1428471" y="1663934"/>
            <a:ext cx="8582526" cy="2677656"/>
          </a:xfrm>
          <a:prstGeom prst="rect">
            <a:avLst/>
          </a:prstGeom>
          <a:noFill/>
        </p:spPr>
        <p:txBody>
          <a:bodyPr wrap="square">
            <a:spAutoFit/>
          </a:bodyPr>
          <a:lstStyle/>
          <a:p>
            <a:pPr marL="1049655" indent="-1049655" algn="just"/>
            <a:r>
              <a:rPr lang="es-ES" sz="2400" b="1" dirty="0">
                <a:effectLst/>
                <a:latin typeface="Times New Roman" panose="02020603050405020304" pitchFamily="18" charset="0"/>
                <a:ea typeface="Times New Roman" panose="02020603050405020304" pitchFamily="18" charset="0"/>
              </a:rPr>
              <a:t>Artículo 9°. 	</a:t>
            </a:r>
          </a:p>
          <a:p>
            <a:pPr marL="1049655" indent="-1049655" algn="just"/>
            <a:r>
              <a:rPr lang="es-ES" sz="2400" b="1" dirty="0">
                <a:latin typeface="Times New Roman" panose="02020603050405020304" pitchFamily="18" charset="0"/>
                <a:ea typeface="Times New Roman" panose="02020603050405020304" pitchFamily="18" charset="0"/>
              </a:rPr>
              <a:t>	</a:t>
            </a:r>
            <a:r>
              <a:rPr lang="es-ES" sz="2400" dirty="0">
                <a:effectLst/>
                <a:latin typeface="Times New Roman" panose="02020603050405020304" pitchFamily="18" charset="0"/>
                <a:ea typeface="Times New Roman" panose="02020603050405020304" pitchFamily="18" charset="0"/>
              </a:rPr>
              <a:t>Encomendar a la Unidad de Transparencia y Anticorrupción o equivalente institucional, la coordinación con las dependencias técnicas involucradas, los aspectos técnicos requeridos para dar cumplimiento efectivo a esta resolución y a las orientaciones complementarias de las dependencias técnicas de la SENAC. </a:t>
            </a:r>
            <a:endParaRPr lang="es-PY"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8163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3826" y="1653890"/>
            <a:ext cx="5504903" cy="35758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2" name="CuadroTexto 1">
            <a:extLst>
              <a:ext uri="{FF2B5EF4-FFF2-40B4-BE49-F238E27FC236}">
                <a16:creationId xmlns:a16="http://schemas.microsoft.com/office/drawing/2014/main" id="{3B2294B4-A3CB-419C-BEB4-1077804BE64F}"/>
              </a:ext>
            </a:extLst>
          </p:cNvPr>
          <p:cNvSpPr txBox="1"/>
          <p:nvPr/>
        </p:nvSpPr>
        <p:spPr>
          <a:xfrm>
            <a:off x="2430378" y="1017988"/>
            <a:ext cx="7892716" cy="584775"/>
          </a:xfrm>
          <a:prstGeom prst="rect">
            <a:avLst/>
          </a:prstGeom>
          <a:noFill/>
        </p:spPr>
        <p:txBody>
          <a:bodyPr wrap="square" rtlCol="0">
            <a:spAutoFit/>
          </a:bodyPr>
          <a:lstStyle/>
          <a:p>
            <a:r>
              <a:rPr lang="es-ES" sz="3200" b="1" dirty="0"/>
              <a:t>Plan Anual de Transparencia y Anticorrupción</a:t>
            </a:r>
            <a:endParaRPr lang="es-PY" sz="3200" b="1" dirty="0"/>
          </a:p>
        </p:txBody>
      </p:sp>
      <p:sp>
        <p:nvSpPr>
          <p:cNvPr id="9" name="CuadroTexto 8">
            <a:extLst>
              <a:ext uri="{FF2B5EF4-FFF2-40B4-BE49-F238E27FC236}">
                <a16:creationId xmlns:a16="http://schemas.microsoft.com/office/drawing/2014/main" id="{F38035FE-74F5-498E-A530-6AFF29736633}"/>
              </a:ext>
            </a:extLst>
          </p:cNvPr>
          <p:cNvSpPr txBox="1"/>
          <p:nvPr/>
        </p:nvSpPr>
        <p:spPr>
          <a:xfrm>
            <a:off x="1724526" y="3273691"/>
            <a:ext cx="8742947" cy="1569660"/>
          </a:xfrm>
          <a:prstGeom prst="rect">
            <a:avLst/>
          </a:prstGeom>
          <a:noFill/>
        </p:spPr>
        <p:txBody>
          <a:bodyPr wrap="square">
            <a:spAutoFit/>
          </a:bodyPr>
          <a:lstStyle/>
          <a:p>
            <a:pPr algn="just"/>
            <a:r>
              <a:rPr lang="es-PY" sz="2400" dirty="0">
                <a:effectLst/>
                <a:latin typeface="Times New Roman" panose="02020603050405020304" pitchFamily="18" charset="0"/>
                <a:ea typeface="Times New Roman" panose="02020603050405020304" pitchFamily="18" charset="0"/>
              </a:rPr>
              <a:t>Tiene como objetivo establecer de forma concreta y medible las actividades  trazadas anualmente por las Unidades de Transparencia y Anticorrupción, en los seis componentes, así como aquello en lo que se tendrá que trabajar para alcanzarla.</a:t>
            </a:r>
            <a:endParaRPr lang="es-PY" sz="2400" dirty="0"/>
          </a:p>
        </p:txBody>
      </p:sp>
      <p:sp>
        <p:nvSpPr>
          <p:cNvPr id="7" name="CuadroTexto 6">
            <a:extLst>
              <a:ext uri="{FF2B5EF4-FFF2-40B4-BE49-F238E27FC236}">
                <a16:creationId xmlns:a16="http://schemas.microsoft.com/office/drawing/2014/main" id="{55EAB3E9-A6EC-7A26-842A-8A5D003846B3}"/>
              </a:ext>
            </a:extLst>
          </p:cNvPr>
          <p:cNvSpPr txBox="1"/>
          <p:nvPr/>
        </p:nvSpPr>
        <p:spPr>
          <a:xfrm>
            <a:off x="3328736" y="1751071"/>
            <a:ext cx="6096000" cy="1200329"/>
          </a:xfrm>
          <a:prstGeom prst="rect">
            <a:avLst/>
          </a:prstGeom>
          <a:noFill/>
        </p:spPr>
        <p:txBody>
          <a:bodyPr wrap="square">
            <a:spAutoFit/>
          </a:bodyPr>
          <a:lstStyle/>
          <a:p>
            <a:r>
              <a:rPr lang="es-ES" sz="2400" b="0" i="0" dirty="0">
                <a:solidFill>
                  <a:srgbClr val="202124"/>
                </a:solidFill>
                <a:effectLst/>
                <a:latin typeface="Garamond" panose="02020404030301010803" pitchFamily="18" charset="0"/>
              </a:rPr>
              <a:t> Es la </a:t>
            </a:r>
            <a:r>
              <a:rPr lang="es-ES" sz="2400" b="1" i="0" dirty="0">
                <a:solidFill>
                  <a:srgbClr val="202124"/>
                </a:solidFill>
                <a:effectLst/>
                <a:latin typeface="Garamond" panose="02020404030301010803" pitchFamily="18" charset="0"/>
              </a:rPr>
              <a:t>hoja de ruta que ayuda a lograr los objetivos</a:t>
            </a:r>
            <a:r>
              <a:rPr lang="es-ES" sz="2400" dirty="0">
                <a:solidFill>
                  <a:srgbClr val="202124"/>
                </a:solidFill>
                <a:latin typeface="Garamond" panose="02020404030301010803" pitchFamily="18" charset="0"/>
              </a:rPr>
              <a:t> propuestos en cada uno de los componentes que representan áreas claves .</a:t>
            </a:r>
            <a:endParaRPr lang="es-PY" sz="2400" dirty="0">
              <a:latin typeface="Garamond" panose="02020404030301010803" pitchFamily="18" charset="0"/>
            </a:endParaRPr>
          </a:p>
        </p:txBody>
      </p:sp>
    </p:spTree>
    <p:extLst>
      <p:ext uri="{BB962C8B-B14F-4D97-AF65-F5344CB8AC3E}">
        <p14:creationId xmlns:p14="http://schemas.microsoft.com/office/powerpoint/2010/main" val="31894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2" name="CuadroTexto 1">
            <a:extLst>
              <a:ext uri="{FF2B5EF4-FFF2-40B4-BE49-F238E27FC236}">
                <a16:creationId xmlns:a16="http://schemas.microsoft.com/office/drawing/2014/main" id="{3B2294B4-A3CB-419C-BEB4-1077804BE64F}"/>
              </a:ext>
            </a:extLst>
          </p:cNvPr>
          <p:cNvSpPr txBox="1"/>
          <p:nvPr/>
        </p:nvSpPr>
        <p:spPr>
          <a:xfrm>
            <a:off x="2430378" y="1017988"/>
            <a:ext cx="7892716" cy="584775"/>
          </a:xfrm>
          <a:prstGeom prst="rect">
            <a:avLst/>
          </a:prstGeom>
          <a:noFill/>
        </p:spPr>
        <p:txBody>
          <a:bodyPr wrap="square" rtlCol="0">
            <a:spAutoFit/>
          </a:bodyPr>
          <a:lstStyle/>
          <a:p>
            <a:r>
              <a:rPr lang="es-ES" sz="3200" b="1" dirty="0"/>
              <a:t>Plan Anual de Transparencia y Anticorrupción</a:t>
            </a:r>
            <a:endParaRPr lang="es-PY" sz="3200" b="1" dirty="0"/>
          </a:p>
        </p:txBody>
      </p:sp>
      <p:sp>
        <p:nvSpPr>
          <p:cNvPr id="8" name="CuadroTexto 7">
            <a:extLst>
              <a:ext uri="{FF2B5EF4-FFF2-40B4-BE49-F238E27FC236}">
                <a16:creationId xmlns:a16="http://schemas.microsoft.com/office/drawing/2014/main" id="{3BA25414-3A09-8D8A-D7E1-78A3E04C5E5B}"/>
              </a:ext>
            </a:extLst>
          </p:cNvPr>
          <p:cNvSpPr txBox="1"/>
          <p:nvPr/>
        </p:nvSpPr>
        <p:spPr>
          <a:xfrm>
            <a:off x="3048000" y="1355518"/>
            <a:ext cx="6096000" cy="2308324"/>
          </a:xfrm>
          <a:prstGeom prst="rect">
            <a:avLst/>
          </a:prstGeom>
          <a:noFill/>
        </p:spPr>
        <p:txBody>
          <a:bodyPr wrap="square">
            <a:spAutoFit/>
          </a:bodyPr>
          <a:lstStyle/>
          <a:p>
            <a:pPr algn="just">
              <a:buNone/>
              <a:defRPr/>
            </a:pPr>
            <a:r>
              <a:rPr lang="fr-FR" sz="1800" dirty="0">
                <a:latin typeface="Book Antiqua" panose="02040602050305030304" pitchFamily="18" charset="0"/>
                <a:cs typeface="Arial" panose="020B0604020202020204" pitchFamily="34" charset="0"/>
              </a:rPr>
              <a:t> </a:t>
            </a:r>
            <a:endParaRPr lang="es-PY" sz="1800" dirty="0">
              <a:latin typeface="Bookman Old Style" panose="02050604050505020204" pitchFamily="18" charset="0"/>
              <a:cs typeface="Arial" panose="020B0604020202020204" pitchFamily="34" charset="0"/>
            </a:endParaRPr>
          </a:p>
          <a:p>
            <a:pPr algn="just">
              <a:buFontTx/>
              <a:buChar char="-"/>
              <a:defRPr/>
            </a:pPr>
            <a:r>
              <a:rPr lang="es-ES" sz="1800" dirty="0">
                <a:latin typeface="Bookman Old Style" panose="02050604050505020204" pitchFamily="18" charset="0"/>
                <a:cs typeface="Arial" panose="020B0604020202020204" pitchFamily="34" charset="0"/>
              </a:rPr>
              <a:t>Trabajar</a:t>
            </a:r>
            <a:r>
              <a:rPr lang="fr-FR" sz="1800" dirty="0">
                <a:latin typeface="Bookman Old Style" panose="02050604050505020204" pitchFamily="18" charset="0"/>
                <a:cs typeface="Arial" panose="020B0604020202020204" pitchFamily="34" charset="0"/>
              </a:rPr>
              <a:t> con los 7 </a:t>
            </a:r>
            <a:r>
              <a:rPr lang="es-PY" sz="1800" dirty="0">
                <a:latin typeface="Bookman Old Style" panose="02050604050505020204" pitchFamily="18" charset="0"/>
                <a:cs typeface="Arial" panose="020B0604020202020204" pitchFamily="34" charset="0"/>
              </a:rPr>
              <a:t>componentes claves</a:t>
            </a:r>
          </a:p>
          <a:p>
            <a:pPr marL="0" indent="0" algn="just">
              <a:buNone/>
              <a:defRPr/>
            </a:pPr>
            <a:endParaRPr lang="fr-FR" sz="1800" dirty="0">
              <a:latin typeface="Bookman Old Style" panose="02050604050505020204" pitchFamily="18" charset="0"/>
              <a:cs typeface="Arial" panose="020B0604020202020204" pitchFamily="34" charset="0"/>
            </a:endParaRPr>
          </a:p>
          <a:p>
            <a:pPr marL="0" indent="0" algn="just">
              <a:buNone/>
              <a:defRPr/>
            </a:pPr>
            <a:endParaRPr lang="fr-FR" sz="1800" dirty="0">
              <a:latin typeface="Bookman Old Style" panose="02050604050505020204" pitchFamily="18" charset="0"/>
              <a:cs typeface="Arial" panose="020B0604020202020204" pitchFamily="34" charset="0"/>
            </a:endParaRPr>
          </a:p>
          <a:p>
            <a:pPr marL="0" indent="0" algn="just">
              <a:buNone/>
              <a:defRPr/>
            </a:pPr>
            <a:endParaRPr lang="fr-FR" sz="1800" dirty="0">
              <a:latin typeface="Bookman Old Style" panose="02050604050505020204" pitchFamily="18" charset="0"/>
              <a:cs typeface="Arial" panose="020B0604020202020204" pitchFamily="34" charset="0"/>
            </a:endParaRPr>
          </a:p>
          <a:p>
            <a:pPr marL="0" indent="0" algn="just">
              <a:buNone/>
              <a:defRPr/>
            </a:pPr>
            <a:endParaRPr lang="fr-FR" sz="1800" dirty="0">
              <a:latin typeface="Bookman Old Style" panose="02050604050505020204" pitchFamily="18" charset="0"/>
              <a:cs typeface="Arial" panose="020B0604020202020204" pitchFamily="34" charset="0"/>
            </a:endParaRPr>
          </a:p>
          <a:p>
            <a:pPr marL="0" indent="0" algn="just">
              <a:buNone/>
              <a:defRPr/>
            </a:pPr>
            <a:endParaRPr lang="fr-FR" sz="1800" dirty="0">
              <a:latin typeface="Bookman Old Style" panose="02050604050505020204" pitchFamily="18" charset="0"/>
              <a:cs typeface="Arial" panose="020B0604020202020204" pitchFamily="34" charset="0"/>
            </a:endParaRPr>
          </a:p>
          <a:p>
            <a:pPr marL="0" indent="0" algn="just">
              <a:buNone/>
              <a:defRPr/>
            </a:pPr>
            <a:endParaRPr lang="fr-FR" sz="1800" dirty="0">
              <a:latin typeface="Bookman Old Style" panose="02050604050505020204" pitchFamily="18" charset="0"/>
              <a:cs typeface="Arial" panose="020B0604020202020204" pitchFamily="34" charset="0"/>
            </a:endParaRPr>
          </a:p>
        </p:txBody>
      </p:sp>
      <p:graphicFrame>
        <p:nvGraphicFramePr>
          <p:cNvPr id="10" name="Tabla 9">
            <a:extLst>
              <a:ext uri="{FF2B5EF4-FFF2-40B4-BE49-F238E27FC236}">
                <a16:creationId xmlns:a16="http://schemas.microsoft.com/office/drawing/2014/main" id="{CF816304-D258-0F6F-355F-749138105392}"/>
              </a:ext>
            </a:extLst>
          </p:cNvPr>
          <p:cNvGraphicFramePr>
            <a:graphicFrameLocks noGrp="1"/>
          </p:cNvGraphicFramePr>
          <p:nvPr>
            <p:extLst>
              <p:ext uri="{D42A27DB-BD31-4B8C-83A1-F6EECF244321}">
                <p14:modId xmlns:p14="http://schemas.microsoft.com/office/powerpoint/2010/main" val="3013045723"/>
              </p:ext>
            </p:extLst>
          </p:nvPr>
        </p:nvGraphicFramePr>
        <p:xfrm>
          <a:off x="1868906" y="2312874"/>
          <a:ext cx="8152816" cy="3552444"/>
        </p:xfrm>
        <a:graphic>
          <a:graphicData uri="http://schemas.openxmlformats.org/drawingml/2006/table">
            <a:tbl>
              <a:tblPr>
                <a:tableStyleId>{68D230F3-CF80-4859-8CE7-A43EE81993B5}</a:tableStyleId>
              </a:tblPr>
              <a:tblGrid>
                <a:gridCol w="8152816">
                  <a:extLst>
                    <a:ext uri="{9D8B030D-6E8A-4147-A177-3AD203B41FA5}">
                      <a16:colId xmlns:a16="http://schemas.microsoft.com/office/drawing/2014/main" val="20000"/>
                    </a:ext>
                  </a:extLst>
                </a:gridCol>
              </a:tblGrid>
              <a:tr h="389418">
                <a:tc>
                  <a:txBody>
                    <a:bodyPr/>
                    <a:lstStyle/>
                    <a:p>
                      <a:pPr>
                        <a:lnSpc>
                          <a:spcPct val="200000"/>
                        </a:lnSpc>
                      </a:pPr>
                      <a:r>
                        <a:rPr lang="en-US" sz="1600" b="1" dirty="0">
                          <a:effectLst/>
                          <a:latin typeface="+mn-lt"/>
                        </a:rPr>
                        <a:t>1</a:t>
                      </a:r>
                      <a:r>
                        <a:rPr lang="es-ES" sz="1600" b="1" dirty="0">
                          <a:effectLst/>
                          <a:latin typeface="+mn-lt"/>
                        </a:rPr>
                        <a:t>º </a:t>
                      </a:r>
                      <a:r>
                        <a:rPr lang="en-US" sz="1600" b="1" dirty="0">
                          <a:effectLst/>
                          <a:latin typeface="+mn-lt"/>
                        </a:rPr>
                        <a:t>Transparencia y Acceso a la Información Pública</a:t>
                      </a:r>
                    </a:p>
                  </a:txBody>
                  <a:tcPr anchor="ctr"/>
                </a:tc>
                <a:extLst>
                  <a:ext uri="{0D108BD9-81ED-4DB2-BD59-A6C34878D82A}">
                    <a16:rowId xmlns:a16="http://schemas.microsoft.com/office/drawing/2014/main" val="10000"/>
                  </a:ext>
                </a:extLst>
              </a:tr>
              <a:tr h="389418">
                <a:tc>
                  <a:txBody>
                    <a:bodyPr/>
                    <a:lstStyle/>
                    <a:p>
                      <a:pPr>
                        <a:lnSpc>
                          <a:spcPct val="200000"/>
                        </a:lnSpc>
                      </a:pPr>
                      <a:r>
                        <a:rPr lang="es-ES" sz="1600" b="1" dirty="0">
                          <a:effectLst/>
                          <a:latin typeface="+mn-lt"/>
                        </a:rPr>
                        <a:t>2º Rendición de Cuentas</a:t>
                      </a:r>
                    </a:p>
                  </a:txBody>
                  <a:tcPr anchor="ctr"/>
                </a:tc>
                <a:extLst>
                  <a:ext uri="{0D108BD9-81ED-4DB2-BD59-A6C34878D82A}">
                    <a16:rowId xmlns:a16="http://schemas.microsoft.com/office/drawing/2014/main" val="10001"/>
                  </a:ext>
                </a:extLst>
              </a:tr>
              <a:tr h="389418">
                <a:tc>
                  <a:txBody>
                    <a:bodyPr/>
                    <a:lstStyle/>
                    <a:p>
                      <a:pPr>
                        <a:lnSpc>
                          <a:spcPct val="200000"/>
                        </a:lnSpc>
                      </a:pPr>
                      <a:r>
                        <a:rPr lang="en-US" sz="1600" b="1" dirty="0">
                          <a:effectLst/>
                          <a:latin typeface="+mn-lt"/>
                        </a:rPr>
                        <a:t>3º Integridad y Ética Pública</a:t>
                      </a:r>
                    </a:p>
                  </a:txBody>
                  <a:tcPr anchor="ctr"/>
                </a:tc>
                <a:extLst>
                  <a:ext uri="{0D108BD9-81ED-4DB2-BD59-A6C34878D82A}">
                    <a16:rowId xmlns:a16="http://schemas.microsoft.com/office/drawing/2014/main" val="10002"/>
                  </a:ext>
                </a:extLst>
              </a:tr>
              <a:tr h="389418">
                <a:tc>
                  <a:txBody>
                    <a:bodyPr/>
                    <a:lstStyle/>
                    <a:p>
                      <a:pPr>
                        <a:lnSpc>
                          <a:spcPct val="200000"/>
                        </a:lnSpc>
                      </a:pPr>
                      <a:r>
                        <a:rPr lang="en-US" sz="1600" b="1" dirty="0">
                          <a:effectLst/>
                          <a:latin typeface="+mn-lt"/>
                        </a:rPr>
                        <a:t>4° Gestión de Riesgos de Corrupción</a:t>
                      </a:r>
                    </a:p>
                  </a:txBody>
                  <a:tcPr anchor="ctr"/>
                </a:tc>
                <a:extLst>
                  <a:ext uri="{0D108BD9-81ED-4DB2-BD59-A6C34878D82A}">
                    <a16:rowId xmlns:a16="http://schemas.microsoft.com/office/drawing/2014/main" val="10003"/>
                  </a:ext>
                </a:extLst>
              </a:tr>
              <a:tr h="389418">
                <a:tc>
                  <a:txBody>
                    <a:bodyPr/>
                    <a:lstStyle/>
                    <a:p>
                      <a:pPr>
                        <a:lnSpc>
                          <a:spcPct val="200000"/>
                        </a:lnSpc>
                      </a:pPr>
                      <a:r>
                        <a:rPr lang="es-ES" sz="1600" b="1" dirty="0">
                          <a:effectLst/>
                          <a:latin typeface="+mn-lt"/>
                        </a:rPr>
                        <a:t>5º Participación Ciudadana</a:t>
                      </a:r>
                    </a:p>
                  </a:txBody>
                  <a:tcPr anchor="ctr"/>
                </a:tc>
                <a:extLst>
                  <a:ext uri="{0D108BD9-81ED-4DB2-BD59-A6C34878D82A}">
                    <a16:rowId xmlns:a16="http://schemas.microsoft.com/office/drawing/2014/main" val="10004"/>
                  </a:ext>
                </a:extLst>
              </a:tr>
              <a:tr h="761215">
                <a:tc>
                  <a:txBody>
                    <a:bodyPr/>
                    <a:lstStyle/>
                    <a:p>
                      <a:pPr>
                        <a:lnSpc>
                          <a:spcPct val="200000"/>
                        </a:lnSpc>
                      </a:pPr>
                      <a:r>
                        <a:rPr lang="en-US" sz="1600" b="1" dirty="0">
                          <a:effectLst/>
                          <a:latin typeface="+mn-lt"/>
                        </a:rPr>
                        <a:t>6º Gestión de Denuncias e </a:t>
                      </a:r>
                      <a:r>
                        <a:rPr lang="en-US" sz="1600" b="1" dirty="0" err="1">
                          <a:effectLst/>
                          <a:latin typeface="+mn-lt"/>
                        </a:rPr>
                        <a:t>Investigación</a:t>
                      </a:r>
                      <a:endParaRPr lang="en-US" sz="1600" b="1" dirty="0">
                        <a:effectLst/>
                        <a:latin typeface="+mn-lt"/>
                      </a:endParaRPr>
                    </a:p>
                    <a:p>
                      <a:pPr>
                        <a:lnSpc>
                          <a:spcPct val="200000"/>
                        </a:lnSpc>
                      </a:pPr>
                      <a:r>
                        <a:rPr lang="en-US" sz="1600" b="1" dirty="0">
                          <a:effectLst/>
                          <a:latin typeface="+mn-lt"/>
                        </a:rPr>
                        <a:t>7º The Integrity App</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8184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9" name="CuadroTexto 8">
            <a:extLst>
              <a:ext uri="{FF2B5EF4-FFF2-40B4-BE49-F238E27FC236}">
                <a16:creationId xmlns:a16="http://schemas.microsoft.com/office/drawing/2014/main" id="{2AE02C23-EFD7-BAA3-7F33-D62B5DB9322B}"/>
              </a:ext>
            </a:extLst>
          </p:cNvPr>
          <p:cNvSpPr txBox="1"/>
          <p:nvPr/>
        </p:nvSpPr>
        <p:spPr>
          <a:xfrm>
            <a:off x="866274" y="985824"/>
            <a:ext cx="11004884" cy="5016758"/>
          </a:xfrm>
          <a:prstGeom prst="rect">
            <a:avLst/>
          </a:prstGeom>
          <a:noFill/>
        </p:spPr>
        <p:txBody>
          <a:bodyPr wrap="square">
            <a:spAutoFit/>
          </a:bodyPr>
          <a:lstStyle/>
          <a:p>
            <a:pPr algn="just">
              <a:buFontTx/>
              <a:buChar char="-"/>
              <a:defRPr/>
            </a:pPr>
            <a:r>
              <a:rPr lang="fr-FR" sz="2000" dirty="0">
                <a:latin typeface="Garamond" panose="02020404030301010803" pitchFamily="18" charset="0"/>
                <a:cs typeface="Arial" panose="020B0604020202020204" pitchFamily="34" charset="0"/>
              </a:rPr>
              <a:t>Para </a:t>
            </a:r>
            <a:r>
              <a:rPr lang="en-US" sz="2000" dirty="0" err="1">
                <a:latin typeface="Garamond" panose="02020404030301010803" pitchFamily="18" charset="0"/>
                <a:cs typeface="Arial" panose="020B0604020202020204" pitchFamily="34" charset="0"/>
              </a:rPr>
              <a:t>cada</a:t>
            </a:r>
            <a:r>
              <a:rPr lang="fr-FR" sz="2000" dirty="0">
                <a:latin typeface="Garamond" panose="02020404030301010803" pitchFamily="18" charset="0"/>
                <a:cs typeface="Arial" panose="020B0604020202020204" pitchFamily="34" charset="0"/>
              </a:rPr>
              <a:t> </a:t>
            </a:r>
            <a:r>
              <a:rPr lang="es-PY" sz="2000" dirty="0">
                <a:latin typeface="Garamond" panose="02020404030301010803" pitchFamily="18" charset="0"/>
                <a:cs typeface="Arial" panose="020B0604020202020204" pitchFamily="34" charset="0"/>
              </a:rPr>
              <a:t>componente</a:t>
            </a:r>
            <a:r>
              <a:rPr lang="fr-FR" sz="2000" dirty="0">
                <a:latin typeface="Garamond" panose="02020404030301010803" pitchFamily="18" charset="0"/>
                <a:cs typeface="Arial" panose="020B0604020202020204" pitchFamily="34" charset="0"/>
              </a:rPr>
              <a:t> se </a:t>
            </a:r>
            <a:r>
              <a:rPr lang="en-US" sz="2000" dirty="0" err="1">
                <a:latin typeface="Garamond" panose="02020404030301010803" pitchFamily="18" charset="0"/>
                <a:cs typeface="Arial" panose="020B0604020202020204" pitchFamily="34" charset="0"/>
              </a:rPr>
              <a:t>deben</a:t>
            </a:r>
            <a:r>
              <a:rPr lang="fr-FR" sz="2000" dirty="0">
                <a:latin typeface="Garamond" panose="02020404030301010803" pitchFamily="18" charset="0"/>
                <a:cs typeface="Arial" panose="020B0604020202020204" pitchFamily="34" charset="0"/>
              </a:rPr>
              <a:t> </a:t>
            </a:r>
            <a:r>
              <a:rPr lang="en-US" sz="2000" dirty="0" err="1">
                <a:latin typeface="Garamond" panose="02020404030301010803" pitchFamily="18" charset="0"/>
                <a:cs typeface="Arial" panose="020B0604020202020204" pitchFamily="34" charset="0"/>
              </a:rPr>
              <a:t>establecer</a:t>
            </a:r>
            <a:r>
              <a:rPr lang="en-US" sz="2000" dirty="0">
                <a:latin typeface="Garamond" panose="02020404030301010803" pitchFamily="18" charset="0"/>
                <a:cs typeface="Arial" panose="020B0604020202020204" pitchFamily="34" charset="0"/>
              </a:rPr>
              <a:t>:</a:t>
            </a:r>
          </a:p>
          <a:p>
            <a:pPr algn="just">
              <a:defRPr/>
            </a:pPr>
            <a:r>
              <a:rPr lang="fr-FR" sz="2000" dirty="0">
                <a:latin typeface="Garamond" panose="02020404030301010803" pitchFamily="18" charset="0"/>
                <a:cs typeface="Arial" panose="020B0604020202020204" pitchFamily="34" charset="0"/>
              </a:rPr>
              <a:t> </a:t>
            </a:r>
          </a:p>
          <a:p>
            <a:pPr algn="just">
              <a:buFontTx/>
              <a:buChar char="-"/>
              <a:defRPr/>
            </a:pPr>
            <a:r>
              <a:rPr lang="fr-FR" sz="2000" b="1" dirty="0">
                <a:latin typeface="Garamond" panose="02020404030301010803" pitchFamily="18" charset="0"/>
                <a:cs typeface="Arial" panose="020B0604020202020204" pitchFamily="34" charset="0"/>
              </a:rPr>
              <a:t>ESTRATEGIA: </a:t>
            </a:r>
            <a:r>
              <a:rPr lang="es-ES" sz="2000" dirty="0">
                <a:latin typeface="Garamond" panose="02020404030301010803" pitchFamily="18" charset="0"/>
                <a:cs typeface="Arial" panose="020B0604020202020204" pitchFamily="34" charset="0"/>
              </a:rPr>
              <a:t>Es un conjunto de acciones que se llevan a cabo para lograr un determinado objetivo y que están relacionadas con el componente y su objetivo respectivo</a:t>
            </a:r>
            <a:endParaRPr lang="fr-FR" sz="2000" dirty="0">
              <a:latin typeface="Garamond" panose="02020404030301010803" pitchFamily="18" charset="0"/>
              <a:cs typeface="Arial" panose="020B0604020202020204" pitchFamily="34" charset="0"/>
            </a:endParaRPr>
          </a:p>
          <a:p>
            <a:pPr marL="0" indent="0" algn="just">
              <a:buNone/>
              <a:defRPr/>
            </a:pPr>
            <a:endParaRPr lang="fr-FR" sz="2000" dirty="0">
              <a:latin typeface="Garamond" panose="02020404030301010803" pitchFamily="18" charset="0"/>
              <a:cs typeface="Arial" panose="020B0604020202020204" pitchFamily="34" charset="0"/>
            </a:endParaRPr>
          </a:p>
          <a:p>
            <a:pPr marL="0" indent="0" algn="just">
              <a:buNone/>
              <a:defRPr/>
            </a:pPr>
            <a:r>
              <a:rPr lang="fr-FR" sz="2000" b="1" dirty="0">
                <a:latin typeface="Garamond" panose="02020404030301010803" pitchFamily="18" charset="0"/>
                <a:cs typeface="Arial" panose="020B0604020202020204" pitchFamily="34" charset="0"/>
              </a:rPr>
              <a:t>-OBJETIVOS: </a:t>
            </a:r>
            <a:r>
              <a:rPr lang="en-US" sz="2000" dirty="0" err="1">
                <a:latin typeface="Garamond" panose="02020404030301010803" pitchFamily="18" charset="0"/>
                <a:cs typeface="Arial" panose="020B0604020202020204" pitchFamily="34" charset="0"/>
              </a:rPr>
              <a:t>representan</a:t>
            </a:r>
            <a:r>
              <a:rPr lang="en-US" sz="2000" dirty="0">
                <a:latin typeface="Garamond" panose="02020404030301010803" pitchFamily="18" charset="0"/>
                <a:cs typeface="Arial" panose="020B0604020202020204" pitchFamily="34" charset="0"/>
              </a:rPr>
              <a:t> </a:t>
            </a:r>
            <a:r>
              <a:rPr lang="en-US" sz="2000" dirty="0" err="1">
                <a:latin typeface="Garamond" panose="02020404030301010803" pitchFamily="18" charset="0"/>
                <a:cs typeface="Arial" panose="020B0604020202020204" pitchFamily="34" charset="0"/>
              </a:rPr>
              <a:t>una</a:t>
            </a:r>
            <a:r>
              <a:rPr lang="en-US" sz="2000" dirty="0">
                <a:latin typeface="Garamond" panose="02020404030301010803" pitchFamily="18" charset="0"/>
                <a:cs typeface="Arial" panose="020B0604020202020204" pitchFamily="34" charset="0"/>
              </a:rPr>
              <a:t> </a:t>
            </a:r>
            <a:r>
              <a:rPr lang="en-US" sz="2000" dirty="0" err="1">
                <a:latin typeface="Garamond" panose="02020404030301010803" pitchFamily="18" charset="0"/>
                <a:cs typeface="Arial" panose="020B0604020202020204" pitchFamily="34" charset="0"/>
              </a:rPr>
              <a:t>posición</a:t>
            </a:r>
            <a:r>
              <a:rPr lang="en-US" sz="2000" dirty="0">
                <a:latin typeface="Garamond" panose="02020404030301010803" pitchFamily="18" charset="0"/>
                <a:cs typeface="Arial" panose="020B0604020202020204" pitchFamily="34" charset="0"/>
              </a:rPr>
              <a:t> </a:t>
            </a:r>
            <a:r>
              <a:rPr lang="en-US" sz="2000" dirty="0" err="1">
                <a:latin typeface="Garamond" panose="02020404030301010803" pitchFamily="18" charset="0"/>
                <a:cs typeface="Arial" panose="020B0604020202020204" pitchFamily="34" charset="0"/>
              </a:rPr>
              <a:t>futura</a:t>
            </a:r>
            <a:r>
              <a:rPr lang="en-US" sz="2000" dirty="0">
                <a:latin typeface="Garamond" panose="02020404030301010803" pitchFamily="18" charset="0"/>
                <a:cs typeface="Arial" panose="020B0604020202020204" pitchFamily="34" charset="0"/>
              </a:rPr>
              <a:t>. </a:t>
            </a:r>
            <a:r>
              <a:rPr lang="es-ES_tradnl" sz="2000" dirty="0">
                <a:latin typeface="Garamond" panose="02020404030301010803" pitchFamily="18" charset="0"/>
                <a:cs typeface="Arial" panose="020B0604020202020204" pitchFamily="34" charset="0"/>
              </a:rPr>
              <a:t>Es la contribución o situación que podría existir después de solucionar un problema </a:t>
            </a:r>
          </a:p>
          <a:p>
            <a:pPr marL="0" indent="0" algn="just">
              <a:buNone/>
              <a:defRPr/>
            </a:pPr>
            <a:endParaRPr lang="es-ES_tradnl" sz="2000" dirty="0">
              <a:latin typeface="Garamond" panose="02020404030301010803" pitchFamily="18" charset="0"/>
              <a:cs typeface="Arial" panose="020B0604020202020204" pitchFamily="34" charset="0"/>
            </a:endParaRPr>
          </a:p>
          <a:p>
            <a:pPr marL="0" indent="0" algn="just">
              <a:buNone/>
              <a:defRPr/>
            </a:pPr>
            <a:r>
              <a:rPr lang="en-US" sz="2000" dirty="0">
                <a:latin typeface="Garamond" panose="02020404030301010803" pitchFamily="18" charset="0"/>
                <a:cs typeface="Arial" panose="020B0604020202020204" pitchFamily="34" charset="0"/>
              </a:rPr>
              <a:t>Es </a:t>
            </a:r>
            <a:r>
              <a:rPr lang="en-US" sz="2000" dirty="0" err="1">
                <a:latin typeface="Garamond" panose="02020404030301010803" pitchFamily="18" charset="0"/>
                <a:cs typeface="Arial" panose="020B0604020202020204" pitchFamily="34" charset="0"/>
              </a:rPr>
              <a:t>decir</a:t>
            </a:r>
            <a:r>
              <a:rPr lang="en-US" sz="2000" dirty="0">
                <a:latin typeface="Garamond" panose="02020404030301010803" pitchFamily="18" charset="0"/>
                <a:cs typeface="Arial" panose="020B0604020202020204" pitchFamily="34" charset="0"/>
              </a:rPr>
              <a:t>, </a:t>
            </a:r>
            <a:r>
              <a:rPr lang="en-US" sz="2000" b="1" dirty="0" err="1">
                <a:latin typeface="Garamond" panose="02020404030301010803" pitchFamily="18" charset="0"/>
                <a:cs typeface="Arial" panose="020B0604020202020204" pitchFamily="34" charset="0"/>
              </a:rPr>
              <a:t>qué</a:t>
            </a:r>
            <a:r>
              <a:rPr lang="en-US" sz="2000" dirty="0">
                <a:latin typeface="Garamond" panose="02020404030301010803" pitchFamily="18" charset="0"/>
                <a:cs typeface="Arial" panose="020B0604020202020204" pitchFamily="34" charset="0"/>
              </a:rPr>
              <a:t> la </a:t>
            </a:r>
            <a:r>
              <a:rPr lang="en-US" sz="2000" dirty="0" err="1">
                <a:latin typeface="Garamond" panose="02020404030301010803" pitchFamily="18" charset="0"/>
                <a:cs typeface="Arial" panose="020B0604020202020204" pitchFamily="34" charset="0"/>
              </a:rPr>
              <a:t>institución</a:t>
            </a:r>
            <a:r>
              <a:rPr lang="en-US" sz="2000" dirty="0">
                <a:latin typeface="Garamond" panose="02020404030301010803" pitchFamily="18" charset="0"/>
                <a:cs typeface="Arial" panose="020B0604020202020204" pitchFamily="34" charset="0"/>
              </a:rPr>
              <a:t> </a:t>
            </a:r>
            <a:r>
              <a:rPr lang="en-US" sz="2000" dirty="0" err="1">
                <a:latin typeface="Garamond" panose="02020404030301010803" pitchFamily="18" charset="0"/>
                <a:cs typeface="Arial" panose="020B0604020202020204" pitchFamily="34" charset="0"/>
              </a:rPr>
              <a:t>desea</a:t>
            </a:r>
            <a:r>
              <a:rPr lang="en-US" sz="2000" dirty="0">
                <a:latin typeface="Garamond" panose="02020404030301010803" pitchFamily="18" charset="0"/>
                <a:cs typeface="Arial" panose="020B0604020202020204" pitchFamily="34" charset="0"/>
              </a:rPr>
              <a:t> </a:t>
            </a:r>
            <a:r>
              <a:rPr lang="en-US" sz="2000" dirty="0" err="1">
                <a:latin typeface="Garamond" panose="02020404030301010803" pitchFamily="18" charset="0"/>
                <a:cs typeface="Arial" panose="020B0604020202020204" pitchFamily="34" charset="0"/>
              </a:rPr>
              <a:t>lograr</a:t>
            </a:r>
            <a:r>
              <a:rPr lang="en-US" sz="2000" dirty="0">
                <a:latin typeface="Garamond" panose="02020404030301010803" pitchFamily="18" charset="0"/>
                <a:cs typeface="Arial" panose="020B0604020202020204" pitchFamily="34" charset="0"/>
              </a:rPr>
              <a:t> con </a:t>
            </a:r>
            <a:r>
              <a:rPr lang="en-US" sz="2000" dirty="0" err="1">
                <a:latin typeface="Garamond" panose="02020404030301010803" pitchFamily="18" charset="0"/>
                <a:cs typeface="Arial" panose="020B0604020202020204" pitchFamily="34" charset="0"/>
              </a:rPr>
              <a:t>cada</a:t>
            </a:r>
            <a:r>
              <a:rPr lang="en-US" sz="2000" dirty="0">
                <a:latin typeface="Garamond" panose="02020404030301010803" pitchFamily="18" charset="0"/>
                <a:cs typeface="Arial" panose="020B0604020202020204" pitchFamily="34" charset="0"/>
              </a:rPr>
              <a:t> uno de </a:t>
            </a:r>
            <a:r>
              <a:rPr lang="en-US" sz="2000" dirty="0" err="1">
                <a:latin typeface="Garamond" panose="02020404030301010803" pitchFamily="18" charset="0"/>
                <a:cs typeface="Arial" panose="020B0604020202020204" pitchFamily="34" charset="0"/>
              </a:rPr>
              <a:t>los</a:t>
            </a:r>
            <a:r>
              <a:rPr lang="en-US" sz="2000" dirty="0">
                <a:latin typeface="Garamond" panose="02020404030301010803" pitchFamily="18" charset="0"/>
                <a:cs typeface="Arial" panose="020B0604020202020204" pitchFamily="34" charset="0"/>
              </a:rPr>
              <a:t> </a:t>
            </a:r>
            <a:r>
              <a:rPr lang="en-US" sz="2000" dirty="0" err="1">
                <a:latin typeface="Garamond" panose="02020404030301010803" pitchFamily="18" charset="0"/>
                <a:cs typeface="Arial" panose="020B0604020202020204" pitchFamily="34" charset="0"/>
              </a:rPr>
              <a:t>componentes</a:t>
            </a:r>
            <a:r>
              <a:rPr lang="en-US" sz="2000" dirty="0">
                <a:latin typeface="Garamond" panose="02020404030301010803" pitchFamily="18" charset="0"/>
                <a:cs typeface="Arial" panose="020B0604020202020204" pitchFamily="34" charset="0"/>
              </a:rPr>
              <a:t>?</a:t>
            </a:r>
          </a:p>
          <a:p>
            <a:pPr marL="0" indent="0" algn="just">
              <a:buNone/>
              <a:defRPr/>
            </a:pPr>
            <a:r>
              <a:rPr lang="en-US" sz="2000" dirty="0" err="1">
                <a:latin typeface="Garamond" panose="02020404030301010803" pitchFamily="18" charset="0"/>
                <a:cs typeface="Arial" panose="020B0604020202020204" pitchFamily="34" charset="0"/>
              </a:rPr>
              <a:t>Debe</a:t>
            </a:r>
            <a:r>
              <a:rPr lang="en-US" sz="2000" dirty="0">
                <a:latin typeface="Garamond" panose="02020404030301010803" pitchFamily="18" charset="0"/>
                <a:cs typeface="Arial" panose="020B0604020202020204" pitchFamily="34" charset="0"/>
              </a:rPr>
              <a:t> </a:t>
            </a:r>
            <a:r>
              <a:rPr lang="en-US" sz="2000" dirty="0" err="1">
                <a:latin typeface="Garamond" panose="02020404030301010803" pitchFamily="18" charset="0"/>
                <a:cs typeface="Arial" panose="020B0604020202020204" pitchFamily="34" charset="0"/>
              </a:rPr>
              <a:t>indicar</a:t>
            </a:r>
            <a:r>
              <a:rPr lang="en-US" sz="2000" dirty="0">
                <a:latin typeface="Garamond" panose="02020404030301010803" pitchFamily="18" charset="0"/>
                <a:cs typeface="Arial" panose="020B0604020202020204" pitchFamily="34" charset="0"/>
              </a:rPr>
              <a:t> </a:t>
            </a:r>
            <a:r>
              <a:rPr lang="en-US" sz="2000" dirty="0" err="1">
                <a:latin typeface="Garamond" panose="02020404030301010803" pitchFamily="18" charset="0"/>
                <a:cs typeface="Arial" panose="020B0604020202020204" pitchFamily="34" charset="0"/>
              </a:rPr>
              <a:t>efecto</a:t>
            </a:r>
            <a:r>
              <a:rPr lang="en-US" sz="2000" dirty="0">
                <a:latin typeface="Garamond" panose="02020404030301010803" pitchFamily="18" charset="0"/>
                <a:cs typeface="Arial" panose="020B0604020202020204" pitchFamily="34" charset="0"/>
              </a:rPr>
              <a:t>, </a:t>
            </a:r>
            <a:r>
              <a:rPr lang="en-US" sz="2000" dirty="0" err="1">
                <a:latin typeface="Garamond" panose="02020404030301010803" pitchFamily="18" charset="0"/>
                <a:cs typeface="Arial" panose="020B0604020202020204" pitchFamily="34" charset="0"/>
              </a:rPr>
              <a:t>ejemplo</a:t>
            </a:r>
            <a:r>
              <a:rPr lang="en-US" sz="2000" dirty="0">
                <a:latin typeface="Garamond" panose="02020404030301010803" pitchFamily="18" charset="0"/>
                <a:cs typeface="Arial" panose="020B0604020202020204" pitchFamily="34" charset="0"/>
              </a:rPr>
              <a:t> FORTALECIMIENTO de…</a:t>
            </a:r>
          </a:p>
          <a:p>
            <a:pPr marL="0" indent="0" algn="just">
              <a:buNone/>
              <a:defRPr/>
            </a:pPr>
            <a:endParaRPr lang="fr-FR" sz="2000" dirty="0">
              <a:latin typeface="Garamond" panose="02020404030301010803" pitchFamily="18" charset="0"/>
              <a:cs typeface="Arial" panose="020B0604020202020204" pitchFamily="34" charset="0"/>
            </a:endParaRPr>
          </a:p>
          <a:p>
            <a:pPr marL="0" indent="0" algn="just">
              <a:buNone/>
              <a:defRPr/>
            </a:pPr>
            <a:r>
              <a:rPr lang="fr-FR" sz="2000" b="1" dirty="0">
                <a:latin typeface="Garamond" panose="02020404030301010803" pitchFamily="18" charset="0"/>
                <a:cs typeface="Arial" panose="020B0604020202020204" pitchFamily="34" charset="0"/>
              </a:rPr>
              <a:t>-METAS / RESULTADOS</a:t>
            </a:r>
            <a:r>
              <a:rPr lang="fr-FR" sz="2000" dirty="0">
                <a:latin typeface="Garamond" panose="02020404030301010803" pitchFamily="18" charset="0"/>
                <a:cs typeface="Arial" panose="020B0604020202020204" pitchFamily="34" charset="0"/>
              </a:rPr>
              <a:t>: </a:t>
            </a:r>
            <a:r>
              <a:rPr lang="en-US" sz="2000" dirty="0">
                <a:latin typeface="Garamond" panose="02020404030301010803" pitchFamily="18" charset="0"/>
                <a:cs typeface="Arial" panose="020B0604020202020204" pitchFamily="34" charset="0"/>
              </a:rPr>
              <a:t>lo</a:t>
            </a:r>
            <a:r>
              <a:rPr lang="fr-FR" sz="2000" dirty="0">
                <a:latin typeface="Garamond" panose="02020404030301010803" pitchFamily="18" charset="0"/>
                <a:cs typeface="Arial" panose="020B0604020202020204" pitchFamily="34" charset="0"/>
              </a:rPr>
              <a:t> que se </a:t>
            </a:r>
            <a:r>
              <a:rPr lang="en-US" sz="2000" dirty="0" err="1">
                <a:latin typeface="Garamond" panose="02020404030301010803" pitchFamily="18" charset="0"/>
                <a:cs typeface="Arial" panose="020B0604020202020204" pitchFamily="34" charset="0"/>
              </a:rPr>
              <a:t>espera</a:t>
            </a:r>
            <a:r>
              <a:rPr lang="es-PY" sz="2000" dirty="0">
                <a:latin typeface="Garamond" panose="02020404030301010803" pitchFamily="18" charset="0"/>
                <a:cs typeface="Arial" panose="020B0604020202020204" pitchFamily="34" charset="0"/>
              </a:rPr>
              <a:t> lograr de las acciones emprendidas</a:t>
            </a:r>
          </a:p>
          <a:p>
            <a:pPr marL="0" indent="0" algn="just">
              <a:buNone/>
              <a:defRPr/>
            </a:pPr>
            <a:r>
              <a:rPr lang="es-PY" sz="2000" dirty="0">
                <a:latin typeface="Garamond" panose="02020404030301010803" pitchFamily="18" charset="0"/>
                <a:cs typeface="Arial" panose="020B0604020202020204" pitchFamily="34" charset="0"/>
              </a:rPr>
              <a:t>La meta se expresa en porcentaje o como producto en caso de un documento</a:t>
            </a:r>
            <a:r>
              <a:rPr lang="fr-FR" sz="2000" dirty="0">
                <a:latin typeface="Garamond" panose="02020404030301010803" pitchFamily="18" charset="0"/>
                <a:cs typeface="Arial" panose="020B0604020202020204" pitchFamily="34" charset="0"/>
              </a:rPr>
              <a:t> </a:t>
            </a:r>
          </a:p>
          <a:p>
            <a:pPr marL="0" indent="0" algn="just">
              <a:buNone/>
              <a:defRPr/>
            </a:pPr>
            <a:endParaRPr lang="fr-FR" sz="2000" dirty="0">
              <a:latin typeface="Garamond" panose="02020404030301010803" pitchFamily="18" charset="0"/>
              <a:cs typeface="Arial" panose="020B0604020202020204" pitchFamily="34" charset="0"/>
            </a:endParaRPr>
          </a:p>
          <a:p>
            <a:pPr marL="0" indent="0" algn="just">
              <a:buNone/>
              <a:defRPr/>
            </a:pPr>
            <a:r>
              <a:rPr lang="fr-FR" sz="2000" b="1" dirty="0">
                <a:latin typeface="Garamond" panose="02020404030301010803" pitchFamily="18" charset="0"/>
                <a:cs typeface="Arial" panose="020B0604020202020204" pitchFamily="34" charset="0"/>
              </a:rPr>
              <a:t>-ACTIVIDADES</a:t>
            </a:r>
            <a:r>
              <a:rPr lang="fr-FR" sz="2000" dirty="0">
                <a:latin typeface="Garamond" panose="02020404030301010803" pitchFamily="18" charset="0"/>
                <a:cs typeface="Arial" panose="020B0604020202020204" pitchFamily="34" charset="0"/>
              </a:rPr>
              <a:t>: </a:t>
            </a:r>
            <a:r>
              <a:rPr lang="es-PY" sz="2000" dirty="0">
                <a:latin typeface="Garamond" panose="02020404030301010803" pitchFamily="18" charset="0"/>
                <a:cs typeface="Arial" panose="020B0604020202020204" pitchFamily="34" charset="0"/>
              </a:rPr>
              <a:t>conjunto de tareas a realizar para alcanzar la meta o resultado</a:t>
            </a:r>
          </a:p>
          <a:p>
            <a:pPr marL="0" indent="0" algn="just">
              <a:buNone/>
              <a:defRPr/>
            </a:pPr>
            <a:r>
              <a:rPr lang="es-PY" sz="2000" dirty="0">
                <a:latin typeface="Garamond" panose="02020404030301010803" pitchFamily="18" charset="0"/>
                <a:cs typeface="Arial" panose="020B0604020202020204" pitchFamily="34" charset="0"/>
              </a:rPr>
              <a:t>Redactar en infinitivo, </a:t>
            </a:r>
            <a:r>
              <a:rPr lang="es-PY" sz="2000" b="1" dirty="0">
                <a:solidFill>
                  <a:srgbClr val="FF0000"/>
                </a:solidFill>
                <a:latin typeface="Garamond" panose="02020404030301010803" pitchFamily="18" charset="0"/>
                <a:cs typeface="Arial" panose="020B0604020202020204" pitchFamily="34" charset="0"/>
              </a:rPr>
              <a:t>se trata de una acción.</a:t>
            </a:r>
          </a:p>
        </p:txBody>
      </p:sp>
    </p:spTree>
    <p:extLst>
      <p:ext uri="{BB962C8B-B14F-4D97-AF65-F5344CB8AC3E}">
        <p14:creationId xmlns:p14="http://schemas.microsoft.com/office/powerpoint/2010/main" val="6605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9" name="CuadroTexto 8">
            <a:extLst>
              <a:ext uri="{FF2B5EF4-FFF2-40B4-BE49-F238E27FC236}">
                <a16:creationId xmlns:a16="http://schemas.microsoft.com/office/drawing/2014/main" id="{2AE02C23-EFD7-BAA3-7F33-D62B5DB9322B}"/>
              </a:ext>
            </a:extLst>
          </p:cNvPr>
          <p:cNvSpPr txBox="1"/>
          <p:nvPr/>
        </p:nvSpPr>
        <p:spPr>
          <a:xfrm>
            <a:off x="866274" y="985824"/>
            <a:ext cx="11004884" cy="5447645"/>
          </a:xfrm>
          <a:prstGeom prst="rect">
            <a:avLst/>
          </a:prstGeom>
          <a:noFill/>
        </p:spPr>
        <p:txBody>
          <a:bodyPr wrap="square">
            <a:spAutoFit/>
          </a:bodyPr>
          <a:lstStyle/>
          <a:p>
            <a:pPr algn="just">
              <a:buFontTx/>
              <a:buChar char="-"/>
              <a:defRPr/>
            </a:pPr>
            <a:r>
              <a:rPr lang="fr-FR" sz="2000" dirty="0">
                <a:latin typeface="Garamond" panose="02020404030301010803" pitchFamily="18" charset="0"/>
                <a:cs typeface="Arial" panose="020B0604020202020204" pitchFamily="34" charset="0"/>
              </a:rPr>
              <a:t>Para </a:t>
            </a:r>
            <a:r>
              <a:rPr lang="en-US" sz="2000" dirty="0" err="1">
                <a:latin typeface="Garamond" panose="02020404030301010803" pitchFamily="18" charset="0"/>
                <a:cs typeface="Arial" panose="020B0604020202020204" pitchFamily="34" charset="0"/>
              </a:rPr>
              <a:t>cada</a:t>
            </a:r>
            <a:r>
              <a:rPr lang="fr-FR" sz="2000" dirty="0">
                <a:latin typeface="Garamond" panose="02020404030301010803" pitchFamily="18" charset="0"/>
                <a:cs typeface="Arial" panose="020B0604020202020204" pitchFamily="34" charset="0"/>
              </a:rPr>
              <a:t> </a:t>
            </a:r>
            <a:r>
              <a:rPr lang="es-PY" sz="2000" dirty="0">
                <a:latin typeface="Garamond" panose="02020404030301010803" pitchFamily="18" charset="0"/>
                <a:cs typeface="Arial" panose="020B0604020202020204" pitchFamily="34" charset="0"/>
              </a:rPr>
              <a:t>componente</a:t>
            </a:r>
            <a:r>
              <a:rPr lang="fr-FR" sz="2000" dirty="0">
                <a:latin typeface="Garamond" panose="02020404030301010803" pitchFamily="18" charset="0"/>
                <a:cs typeface="Arial" panose="020B0604020202020204" pitchFamily="34" charset="0"/>
              </a:rPr>
              <a:t> se </a:t>
            </a:r>
            <a:r>
              <a:rPr lang="en-US" sz="2000" dirty="0" err="1">
                <a:latin typeface="Garamond" panose="02020404030301010803" pitchFamily="18" charset="0"/>
                <a:cs typeface="Arial" panose="020B0604020202020204" pitchFamily="34" charset="0"/>
              </a:rPr>
              <a:t>deben</a:t>
            </a:r>
            <a:r>
              <a:rPr lang="fr-FR" sz="2000" dirty="0">
                <a:latin typeface="Garamond" panose="02020404030301010803" pitchFamily="18" charset="0"/>
                <a:cs typeface="Arial" panose="020B0604020202020204" pitchFamily="34" charset="0"/>
              </a:rPr>
              <a:t> </a:t>
            </a:r>
            <a:r>
              <a:rPr lang="en-US" sz="2000" dirty="0" err="1">
                <a:latin typeface="Garamond" panose="02020404030301010803" pitchFamily="18" charset="0"/>
                <a:cs typeface="Arial" panose="020B0604020202020204" pitchFamily="34" charset="0"/>
              </a:rPr>
              <a:t>establecer</a:t>
            </a:r>
            <a:r>
              <a:rPr lang="en-US" sz="2000" dirty="0">
                <a:latin typeface="Garamond" panose="02020404030301010803" pitchFamily="18" charset="0"/>
                <a:cs typeface="Arial" panose="020B0604020202020204" pitchFamily="34" charset="0"/>
              </a:rPr>
              <a:t>:</a:t>
            </a:r>
          </a:p>
          <a:p>
            <a:pPr algn="just">
              <a:buNone/>
              <a:defRPr/>
            </a:pPr>
            <a:r>
              <a:rPr lang="fr-FR" sz="2800" dirty="0">
                <a:latin typeface="Book Antiqua" panose="02040602050305030304" pitchFamily="18" charset="0"/>
                <a:cs typeface="Arial" panose="020B0604020202020204" pitchFamily="34" charset="0"/>
              </a:rPr>
              <a:t> </a:t>
            </a:r>
            <a:endParaRPr lang="fr-FR" sz="2000" dirty="0">
              <a:latin typeface="Bookman Old Style" panose="02050604050505020204" pitchFamily="18" charset="0"/>
              <a:cs typeface="Arial" panose="020B0604020202020204" pitchFamily="34" charset="0"/>
            </a:endParaRPr>
          </a:p>
          <a:p>
            <a:pPr marL="0" indent="0" algn="just">
              <a:buNone/>
              <a:defRPr/>
            </a:pPr>
            <a:r>
              <a:rPr lang="fr-FR" sz="2000" b="1" dirty="0">
                <a:latin typeface="Bookman Old Style" panose="02050604050505020204" pitchFamily="18" charset="0"/>
                <a:cs typeface="Arial" panose="020B0604020202020204" pitchFamily="34" charset="0"/>
              </a:rPr>
              <a:t>INDICADORES</a:t>
            </a:r>
            <a:r>
              <a:rPr lang="fr-FR"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Instrumento</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formulado</a:t>
            </a:r>
            <a:r>
              <a:rPr lang="en-US" sz="2000" dirty="0">
                <a:latin typeface="Bookman Old Style" panose="02050604050505020204" pitchFamily="18" charset="0"/>
                <a:cs typeface="Arial" panose="020B0604020202020204" pitchFamily="34" charset="0"/>
              </a:rPr>
              <a:t> para </a:t>
            </a:r>
            <a:r>
              <a:rPr lang="en-US" sz="2000" dirty="0" err="1">
                <a:latin typeface="Bookman Old Style" panose="02050604050505020204" pitchFamily="18" charset="0"/>
                <a:cs typeface="Arial" panose="020B0604020202020204" pitchFamily="34" charset="0"/>
              </a:rPr>
              <a:t>medir</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el</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alcance</a:t>
            </a:r>
            <a:r>
              <a:rPr lang="en-US" sz="2000" dirty="0">
                <a:latin typeface="Bookman Old Style" panose="02050604050505020204" pitchFamily="18" charset="0"/>
                <a:cs typeface="Arial" panose="020B0604020202020204" pitchFamily="34" charset="0"/>
              </a:rPr>
              <a:t> de </a:t>
            </a:r>
            <a:r>
              <a:rPr lang="en-US" sz="2000" dirty="0" err="1">
                <a:latin typeface="Bookman Old Style" panose="02050604050505020204" pitchFamily="18" charset="0"/>
                <a:cs typeface="Arial" panose="020B0604020202020204" pitchFamily="34" charset="0"/>
              </a:rPr>
              <a:t>logro</a:t>
            </a:r>
            <a:r>
              <a:rPr lang="en-US" sz="2000" dirty="0">
                <a:latin typeface="Bookman Old Style" panose="02050604050505020204" pitchFamily="18" charset="0"/>
                <a:cs typeface="Arial" panose="020B0604020202020204" pitchFamily="34" charset="0"/>
              </a:rPr>
              <a:t> de la meta </a:t>
            </a:r>
            <a:r>
              <a:rPr lang="en-US" sz="2000" dirty="0" err="1">
                <a:latin typeface="Bookman Old Style" panose="02050604050505020204" pitchFamily="18" charset="0"/>
                <a:cs typeface="Arial" panose="020B0604020202020204" pitchFamily="34" charset="0"/>
              </a:rPr>
              <a:t>propuesta</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Representa</a:t>
            </a:r>
            <a:r>
              <a:rPr lang="en-US" sz="2000" dirty="0">
                <a:latin typeface="Bookman Old Style" panose="02050604050505020204" pitchFamily="18" charset="0"/>
                <a:cs typeface="Arial" panose="020B0604020202020204" pitchFamily="34" charset="0"/>
              </a:rPr>
              <a:t> un </a:t>
            </a:r>
            <a:r>
              <a:rPr lang="en-US" sz="2000" dirty="0" err="1">
                <a:latin typeface="Bookman Old Style" panose="02050604050505020204" pitchFamily="18" charset="0"/>
                <a:cs typeface="Arial" panose="020B0604020202020204" pitchFamily="34" charset="0"/>
              </a:rPr>
              <a:t>número</a:t>
            </a:r>
            <a:r>
              <a:rPr lang="en-US" sz="2000" dirty="0">
                <a:latin typeface="Bookman Old Style" panose="02050604050505020204" pitchFamily="18" charset="0"/>
                <a:cs typeface="Arial" panose="020B0604020202020204" pitchFamily="34" charset="0"/>
              </a:rPr>
              <a:t> o </a:t>
            </a:r>
            <a:r>
              <a:rPr lang="en-US" sz="2000" dirty="0" err="1">
                <a:latin typeface="Bookman Old Style" panose="02050604050505020204" pitchFamily="18" charset="0"/>
                <a:cs typeface="Arial" panose="020B0604020202020204" pitchFamily="34" charset="0"/>
              </a:rPr>
              <a:t>porcentaje</a:t>
            </a:r>
            <a:endParaRPr lang="en-US" sz="2000" dirty="0">
              <a:latin typeface="Bookman Old Style" panose="02050604050505020204" pitchFamily="18" charset="0"/>
              <a:cs typeface="Arial" panose="020B0604020202020204" pitchFamily="34" charset="0"/>
            </a:endParaRPr>
          </a:p>
          <a:p>
            <a:pPr marL="0" indent="0" algn="just">
              <a:buNone/>
              <a:defRPr/>
            </a:pPr>
            <a:r>
              <a:rPr lang="en-US" sz="2000" dirty="0">
                <a:latin typeface="Bookman Old Style" panose="02050604050505020204" pitchFamily="18" charset="0"/>
                <a:cs typeface="Arial" panose="020B0604020202020204" pitchFamily="34" charset="0"/>
              </a:rPr>
              <a:t>Es la </a:t>
            </a:r>
            <a:r>
              <a:rPr lang="en-US" sz="2000" dirty="0" err="1">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relación</a:t>
            </a:r>
            <a:r>
              <a:rPr lang="en-US" sz="2000" dirty="0">
                <a:latin typeface="Bookman Old Style" panose="02050604050505020204" pitchFamily="18" charset="0"/>
                <a:cs typeface="Arial" panose="020B0604020202020204" pitchFamily="34" charset="0"/>
              </a:rPr>
              <a:t> de lo </a:t>
            </a:r>
            <a:r>
              <a:rPr lang="en-US" sz="2000" dirty="0" err="1">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propuesto</a:t>
            </a:r>
            <a:r>
              <a:rPr lang="en-US" sz="2000" dirty="0">
                <a:latin typeface="Bookman Old Style" panose="02050604050505020204" pitchFamily="18" charset="0"/>
                <a:cs typeface="Arial" panose="020B0604020202020204" pitchFamily="34" charset="0"/>
              </a:rPr>
              <a:t> con lo </a:t>
            </a:r>
            <a:r>
              <a:rPr lang="en-US" sz="2000" dirty="0" err="1">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logrado</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por</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ello</a:t>
            </a:r>
            <a:r>
              <a:rPr lang="en-US" sz="2000" dirty="0">
                <a:latin typeface="Bookman Old Style" panose="02050604050505020204" pitchFamily="18" charset="0"/>
                <a:cs typeface="Arial" panose="020B0604020202020204" pitchFamily="34" charset="0"/>
              </a:rPr>
              <a:t> al </a:t>
            </a:r>
            <a:r>
              <a:rPr lang="en-US" sz="2000" dirty="0" err="1">
                <a:latin typeface="Bookman Old Style" panose="02050604050505020204" pitchFamily="18" charset="0"/>
                <a:cs typeface="Arial" panose="020B0604020202020204" pitchFamily="34" charset="0"/>
              </a:rPr>
              <a:t>medir</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el</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nivel</a:t>
            </a:r>
            <a:r>
              <a:rPr lang="en-US" sz="2000" dirty="0">
                <a:latin typeface="Bookman Old Style" panose="02050604050505020204" pitchFamily="18" charset="0"/>
                <a:cs typeface="Arial" panose="020B0604020202020204" pitchFamily="34" charset="0"/>
              </a:rPr>
              <a:t> de </a:t>
            </a:r>
            <a:r>
              <a:rPr lang="en-US" sz="2000" dirty="0" err="1">
                <a:latin typeface="Bookman Old Style" panose="02050604050505020204" pitchFamily="18" charset="0"/>
                <a:cs typeface="Arial" panose="020B0604020202020204" pitchFamily="34" charset="0"/>
              </a:rPr>
              <a:t>cumplimiento</a:t>
            </a:r>
            <a:r>
              <a:rPr lang="en-US" sz="2000" dirty="0">
                <a:latin typeface="Bookman Old Style" panose="02050604050505020204" pitchFamily="18" charset="0"/>
                <a:cs typeface="Arial" panose="020B0604020202020204" pitchFamily="34" charset="0"/>
              </a:rPr>
              <a:t> del </a:t>
            </a:r>
            <a:r>
              <a:rPr lang="en-US" sz="2000" dirty="0" err="1">
                <a:latin typeface="Bookman Old Style" panose="02050604050505020204" pitchFamily="18" charset="0"/>
                <a:cs typeface="Arial" panose="020B0604020202020204" pitchFamily="34" charset="0"/>
              </a:rPr>
              <a:t>mismo</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aplicar</a:t>
            </a:r>
            <a:r>
              <a:rPr lang="en-US" sz="2000" dirty="0">
                <a:latin typeface="Bookman Old Style" panose="02050604050505020204" pitchFamily="18" charset="0"/>
                <a:cs typeface="Arial" panose="020B0604020202020204" pitchFamily="34" charset="0"/>
              </a:rPr>
              <a:t> la </a:t>
            </a:r>
            <a:r>
              <a:rPr lang="en-US" sz="2000" dirty="0" err="1">
                <a:latin typeface="Bookman Old Style" panose="02050604050505020204" pitchFamily="18" charset="0"/>
                <a:cs typeface="Arial" panose="020B0604020202020204" pitchFamily="34" charset="0"/>
              </a:rPr>
              <a:t>fórmula</a:t>
            </a:r>
            <a:r>
              <a:rPr lang="en-US" sz="2000" dirty="0">
                <a:latin typeface="Bookman Old Style" panose="02050604050505020204" pitchFamily="18" charset="0"/>
                <a:cs typeface="Arial" panose="020B0604020202020204" pitchFamily="34" charset="0"/>
              </a:rPr>
              <a:t>:</a:t>
            </a:r>
          </a:p>
          <a:p>
            <a:pPr marL="0" indent="0" algn="just">
              <a:buNone/>
              <a:defRPr/>
            </a:pPr>
            <a:endParaRPr lang="en-US" sz="2000" dirty="0">
              <a:latin typeface="Bookman Old Style" panose="02050604050505020204" pitchFamily="18" charset="0"/>
              <a:cs typeface="Arial" panose="020B0604020202020204" pitchFamily="34" charset="0"/>
            </a:endParaRPr>
          </a:p>
          <a:p>
            <a:pPr marL="0" indent="0" algn="just">
              <a:buNone/>
              <a:defRPr/>
            </a:pPr>
            <a:r>
              <a:rPr lang="en-US" sz="2000" dirty="0">
                <a:latin typeface="Bookman Old Style" panose="02050604050505020204" pitchFamily="18" charset="0"/>
                <a:cs typeface="Arial" panose="020B0604020202020204" pitchFamily="34" charset="0"/>
              </a:rPr>
              <a:t>(</a:t>
            </a:r>
            <a:r>
              <a:rPr lang="en-US" sz="2000" dirty="0" err="1">
                <a:latin typeface="Bookman Old Style" panose="02050604050505020204" pitchFamily="18" charset="0"/>
                <a:cs typeface="Arial" panose="020B0604020202020204" pitchFamily="34" charset="0"/>
              </a:rPr>
              <a:t>Número</a:t>
            </a:r>
            <a:r>
              <a:rPr lang="en-US" sz="2000" dirty="0">
                <a:latin typeface="Bookman Old Style" panose="02050604050505020204" pitchFamily="18" charset="0"/>
                <a:cs typeface="Arial" panose="020B0604020202020204" pitchFamily="34" charset="0"/>
              </a:rPr>
              <a:t> de </a:t>
            </a:r>
            <a:r>
              <a:rPr lang="en-US" sz="2000" dirty="0" err="1">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actividades</a:t>
            </a:r>
            <a:r>
              <a:rPr lang="en-US" sz="2000" dirty="0">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 </a:t>
            </a:r>
            <a:r>
              <a:rPr lang="en-US" sz="2000" dirty="0" err="1">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realizadas</a:t>
            </a:r>
            <a:r>
              <a:rPr lang="en-US" sz="2000" dirty="0">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 </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Número</a:t>
            </a:r>
            <a:r>
              <a:rPr lang="en-US" sz="2000" dirty="0">
                <a:latin typeface="Bookman Old Style" panose="02050604050505020204" pitchFamily="18" charset="0"/>
                <a:cs typeface="Arial" panose="020B0604020202020204" pitchFamily="34" charset="0"/>
              </a:rPr>
              <a:t> de </a:t>
            </a:r>
            <a:r>
              <a:rPr lang="en-US" sz="2000" dirty="0" err="1">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actividades</a:t>
            </a:r>
            <a:r>
              <a:rPr lang="en-US" sz="2000" dirty="0">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 </a:t>
            </a:r>
            <a:r>
              <a:rPr lang="en-US" sz="2000" dirty="0" err="1">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propuestas</a:t>
            </a:r>
            <a:r>
              <a:rPr lang="en-US" sz="2000" dirty="0">
                <a:latin typeface="Bookman Old Style" panose="02050604050505020204" pitchFamily="18" charset="0"/>
                <a:cs typeface="Arial" panose="020B0604020202020204" pitchFamily="34" charset="0"/>
              </a:rPr>
              <a:t>)*100</a:t>
            </a:r>
          </a:p>
          <a:p>
            <a:pPr marL="0" indent="0" algn="just">
              <a:buNone/>
              <a:defRPr/>
            </a:pPr>
            <a:r>
              <a:rPr lang="en-US" sz="2000" dirty="0">
                <a:latin typeface="Bookman Old Style" panose="02050604050505020204" pitchFamily="18" charset="0"/>
                <a:cs typeface="Arial" panose="020B0604020202020204" pitchFamily="34" charset="0"/>
              </a:rPr>
              <a:t>Deben </a:t>
            </a:r>
            <a:r>
              <a:rPr lang="en-US" sz="2000" dirty="0" err="1">
                <a:latin typeface="Bookman Old Style" panose="02050604050505020204" pitchFamily="18" charset="0"/>
                <a:cs typeface="Arial" panose="020B0604020202020204" pitchFamily="34" charset="0"/>
              </a:rPr>
              <a:t>tener</a:t>
            </a:r>
            <a:r>
              <a:rPr lang="en-US" sz="2000" dirty="0">
                <a:latin typeface="Bookman Old Style" panose="02050604050505020204" pitchFamily="18" charset="0"/>
                <a:cs typeface="Arial" panose="020B0604020202020204" pitchFamily="34" charset="0"/>
              </a:rPr>
              <a:t> la </a:t>
            </a:r>
            <a:r>
              <a:rPr lang="en-US" sz="2000" dirty="0" err="1">
                <a:latin typeface="Bookman Old Style" panose="02050604050505020204" pitchFamily="18" charset="0"/>
                <a:cs typeface="Arial" panose="020B0604020202020204" pitchFamily="34" charset="0"/>
              </a:rPr>
              <a:t>características</a:t>
            </a:r>
            <a:r>
              <a:rPr lang="en-US" sz="2000" dirty="0">
                <a:latin typeface="Bookman Old Style" panose="02050604050505020204" pitchFamily="18" charset="0"/>
                <a:cs typeface="Arial" panose="020B0604020202020204" pitchFamily="34" charset="0"/>
              </a:rPr>
              <a:t> de ser: </a:t>
            </a:r>
            <a:r>
              <a:rPr lang="en-US" sz="2000" dirty="0" err="1">
                <a:latin typeface="Bookman Old Style" panose="02050604050505020204" pitchFamily="18" charset="0"/>
                <a:cs typeface="Arial" panose="020B0604020202020204" pitchFamily="34" charset="0"/>
              </a:rPr>
              <a:t>medible</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preciso</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consistente</a:t>
            </a:r>
            <a:r>
              <a:rPr lang="en-US" sz="2000" dirty="0">
                <a:latin typeface="Bookman Old Style" panose="02050604050505020204" pitchFamily="18" charset="0"/>
                <a:cs typeface="Arial" panose="020B0604020202020204" pitchFamily="34" charset="0"/>
              </a:rPr>
              <a:t>, sensible</a:t>
            </a:r>
          </a:p>
          <a:p>
            <a:pPr marL="0" indent="0" algn="just">
              <a:buNone/>
              <a:defRPr/>
            </a:pPr>
            <a:endParaRPr lang="fr-FR" sz="2000" dirty="0">
              <a:latin typeface="Bookman Old Style" panose="02050604050505020204" pitchFamily="18" charset="0"/>
              <a:cs typeface="Arial" panose="020B0604020202020204" pitchFamily="34" charset="0"/>
            </a:endParaRPr>
          </a:p>
          <a:p>
            <a:pPr marL="0" indent="0" algn="just">
              <a:buNone/>
              <a:defRPr/>
            </a:pPr>
            <a:r>
              <a:rPr lang="fr-FR" sz="2000" b="1" dirty="0">
                <a:latin typeface="Bookman Old Style" panose="02050604050505020204" pitchFamily="18" charset="0"/>
                <a:cs typeface="Arial" panose="020B0604020202020204" pitchFamily="34" charset="0"/>
              </a:rPr>
              <a:t>PLAZO</a:t>
            </a:r>
            <a:r>
              <a:rPr lang="fr-FR" sz="2000" dirty="0">
                <a:latin typeface="Bookman Old Style" panose="02050604050505020204" pitchFamily="18" charset="0"/>
                <a:cs typeface="Arial" panose="020B0604020202020204" pitchFamily="34" charset="0"/>
              </a:rPr>
              <a:t>: </a:t>
            </a:r>
            <a:r>
              <a:rPr lang="fr-FR" sz="2000" dirty="0">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mes</a:t>
            </a:r>
            <a:r>
              <a:rPr lang="fr-FR" sz="2000" dirty="0">
                <a:latin typeface="Bookman Old Style" panose="02050604050505020204" pitchFamily="18" charset="0"/>
                <a:cs typeface="Arial" panose="020B0604020202020204" pitchFamily="34" charset="0"/>
              </a:rPr>
              <a:t> </a:t>
            </a:r>
            <a:r>
              <a:rPr lang="en-US" sz="2000" dirty="0">
                <a:latin typeface="Bookman Old Style" panose="02050604050505020204" pitchFamily="18" charset="0"/>
                <a:cs typeface="Arial" panose="020B0604020202020204" pitchFamily="34" charset="0"/>
              </a:rPr>
              <a:t>del </a:t>
            </a:r>
            <a:r>
              <a:rPr lang="en-US" sz="2000" dirty="0" err="1">
                <a:latin typeface="Bookman Old Style" panose="02050604050505020204" pitchFamily="18" charset="0"/>
                <a:cs typeface="Arial" panose="020B0604020202020204" pitchFamily="34" charset="0"/>
              </a:rPr>
              <a:t>año</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en</a:t>
            </a:r>
            <a:r>
              <a:rPr lang="en-US" sz="2000" dirty="0">
                <a:latin typeface="Bookman Old Style" panose="02050604050505020204" pitchFamily="18" charset="0"/>
                <a:cs typeface="Arial" panose="020B0604020202020204" pitchFamily="34" charset="0"/>
              </a:rPr>
              <a:t> que se </a:t>
            </a:r>
            <a:r>
              <a:rPr lang="en-US" sz="2000" dirty="0" err="1">
                <a:latin typeface="Bookman Old Style" panose="02050604050505020204" pitchFamily="18" charset="0"/>
                <a:cs typeface="Arial" panose="020B0604020202020204" pitchFamily="34" charset="0"/>
              </a:rPr>
              <a:t>tiene</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previsto</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realizar</a:t>
            </a:r>
            <a:r>
              <a:rPr lang="en-US" sz="2000" dirty="0">
                <a:latin typeface="Bookman Old Style" panose="02050604050505020204" pitchFamily="18" charset="0"/>
                <a:cs typeface="Arial" panose="020B0604020202020204" pitchFamily="34" charset="0"/>
              </a:rPr>
              <a:t> las </a:t>
            </a:r>
            <a:r>
              <a:rPr lang="en-US" sz="2000" dirty="0" err="1">
                <a:latin typeface="Bookman Old Style" panose="02050604050505020204" pitchFamily="18" charset="0"/>
                <a:cs typeface="Arial" panose="020B0604020202020204" pitchFamily="34" charset="0"/>
              </a:rPr>
              <a:t>actividades</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obligatorio</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Todas</a:t>
            </a:r>
            <a:r>
              <a:rPr lang="en-US" sz="2000" dirty="0">
                <a:latin typeface="Bookman Old Style" panose="02050604050505020204" pitchFamily="18" charset="0"/>
                <a:cs typeface="Arial" panose="020B0604020202020204" pitchFamily="34" charset="0"/>
              </a:rPr>
              <a:t> las </a:t>
            </a:r>
            <a:r>
              <a:rPr lang="en-US" sz="2000" dirty="0" err="1">
                <a:latin typeface="Bookman Old Style" panose="02050604050505020204" pitchFamily="18" charset="0"/>
                <a:cs typeface="Arial" panose="020B0604020202020204" pitchFamily="34" charset="0"/>
              </a:rPr>
              <a:t>actividades</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deben</a:t>
            </a:r>
            <a:r>
              <a:rPr lang="en-US" sz="2000" dirty="0">
                <a:latin typeface="Bookman Old Style" panose="02050604050505020204" pitchFamily="18" charset="0"/>
                <a:cs typeface="Arial" panose="020B0604020202020204" pitchFamily="34" charset="0"/>
              </a:rPr>
              <a:t> de </a:t>
            </a:r>
            <a:r>
              <a:rPr lang="en-US" sz="2000" dirty="0" err="1">
                <a:latin typeface="Bookman Old Style" panose="02050604050505020204" pitchFamily="18" charset="0"/>
                <a:cs typeface="Arial" panose="020B0604020202020204" pitchFamily="34" charset="0"/>
              </a:rPr>
              <a:t>tener</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una</a:t>
            </a:r>
            <a:r>
              <a:rPr lang="en-US" sz="2000" dirty="0">
                <a:latin typeface="Bookman Old Style" panose="02050604050505020204" pitchFamily="18" charset="0"/>
                <a:cs typeface="Arial" panose="020B0604020202020204" pitchFamily="34" charset="0"/>
              </a:rPr>
              <a:t> FECHA DE INICIO Y FIN. </a:t>
            </a:r>
          </a:p>
          <a:p>
            <a:pPr marL="0" indent="0" algn="just">
              <a:buNone/>
              <a:defRPr/>
            </a:pPr>
            <a:r>
              <a:rPr lang="en-US" sz="2000" dirty="0">
                <a:latin typeface="Bookman Old Style" panose="02050604050505020204" pitchFamily="18" charset="0"/>
                <a:cs typeface="Arial" panose="020B0604020202020204" pitchFamily="34" charset="0"/>
              </a:rPr>
              <a:t>Hay </a:t>
            </a:r>
            <a:r>
              <a:rPr lang="en-US" sz="2000" dirty="0" err="1">
                <a:latin typeface="Bookman Old Style" panose="02050604050505020204" pitchFamily="18" charset="0"/>
                <a:cs typeface="Arial" panose="020B0604020202020204" pitchFamily="34" charset="0"/>
              </a:rPr>
              <a:t>tantas</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tareas</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siempre</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por</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hacer</a:t>
            </a:r>
            <a:r>
              <a:rPr lang="en-US" sz="2000" dirty="0">
                <a:latin typeface="Bookman Old Style" panose="02050604050505020204" pitchFamily="18" charset="0"/>
                <a:cs typeface="Arial" panose="020B0604020202020204" pitchFamily="34" charset="0"/>
              </a:rPr>
              <a:t>, que </a:t>
            </a:r>
            <a:r>
              <a:rPr lang="en-US" sz="2000" dirty="0" err="1">
                <a:latin typeface="Bookman Old Style" panose="02050604050505020204" pitchFamily="18" charset="0"/>
                <a:cs typeface="Arial" panose="020B0604020202020204" pitchFamily="34" charset="0"/>
              </a:rPr>
              <a:t>si</a:t>
            </a:r>
            <a:r>
              <a:rPr lang="en-US" sz="2000" dirty="0">
                <a:latin typeface="Bookman Old Style" panose="02050604050505020204" pitchFamily="18" charset="0"/>
                <a:cs typeface="Arial" panose="020B0604020202020204" pitchFamily="34" charset="0"/>
              </a:rPr>
              <a:t> NO </a:t>
            </a:r>
            <a:r>
              <a:rPr lang="en-US" sz="2000" dirty="0" err="1">
                <a:latin typeface="Bookman Old Style" panose="02050604050505020204" pitchFamily="18" charset="0"/>
                <a:cs typeface="Arial" panose="020B0604020202020204" pitchFamily="34" charset="0"/>
              </a:rPr>
              <a:t>marcamos</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una</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fecha</a:t>
            </a:r>
            <a:r>
              <a:rPr lang="en-US" sz="2000" dirty="0">
                <a:latin typeface="Bookman Old Style" panose="02050604050505020204" pitchFamily="18" charset="0"/>
                <a:cs typeface="Arial" panose="020B0604020202020204" pitchFamily="34" charset="0"/>
              </a:rPr>
              <a:t> de </a:t>
            </a:r>
            <a:r>
              <a:rPr lang="en-US" sz="2000" dirty="0" err="1">
                <a:latin typeface="Bookman Old Style" panose="02050604050505020204" pitchFamily="18" charset="0"/>
                <a:cs typeface="Arial" panose="020B0604020202020204" pitchFamily="34" charset="0"/>
              </a:rPr>
              <a:t>incio</a:t>
            </a:r>
            <a:r>
              <a:rPr lang="en-US" sz="2000" dirty="0">
                <a:latin typeface="Bookman Old Style" panose="02050604050505020204" pitchFamily="18" charset="0"/>
                <a:cs typeface="Arial" panose="020B0604020202020204" pitchFamily="34" charset="0"/>
              </a:rPr>
              <a:t> y de fin no </a:t>
            </a:r>
            <a:r>
              <a:rPr lang="en-US" sz="2000" dirty="0" err="1">
                <a:latin typeface="Bookman Old Style" panose="02050604050505020204" pitchFamily="18" charset="0"/>
                <a:cs typeface="Arial" panose="020B0604020202020204" pitchFamily="34" charset="0"/>
              </a:rPr>
              <a:t>conseguiremos</a:t>
            </a:r>
            <a:r>
              <a:rPr lang="en-US" sz="2000" dirty="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sacar</a:t>
            </a:r>
            <a:r>
              <a:rPr lang="en-US" sz="2000" dirty="0">
                <a:latin typeface="Bookman Old Style" panose="02050604050505020204" pitchFamily="18" charset="0"/>
                <a:cs typeface="Arial" panose="020B0604020202020204" pitchFamily="34" charset="0"/>
              </a:rPr>
              <a:t> a </a:t>
            </a:r>
            <a:r>
              <a:rPr lang="en-US" sz="2000" dirty="0" err="1">
                <a:latin typeface="Bookman Old Style" panose="02050604050505020204" pitchFamily="18" charset="0"/>
                <a:cs typeface="Arial" panose="020B0604020202020204" pitchFamily="34" charset="0"/>
              </a:rPr>
              <a:t>tiempo</a:t>
            </a:r>
            <a:r>
              <a:rPr lang="en-US" sz="2000" dirty="0">
                <a:latin typeface="Bookman Old Style" panose="02050604050505020204" pitchFamily="18" charset="0"/>
                <a:cs typeface="Arial" panose="020B0604020202020204" pitchFamily="34" charset="0"/>
              </a:rPr>
              <a:t> lo </a:t>
            </a:r>
            <a:r>
              <a:rPr lang="en-US" sz="2000" dirty="0" err="1">
                <a:latin typeface="Bookman Old Style" panose="02050604050505020204" pitchFamily="18" charset="0"/>
                <a:cs typeface="Arial" panose="020B0604020202020204" pitchFamily="34" charset="0"/>
              </a:rPr>
              <a:t>planificado</a:t>
            </a:r>
            <a:r>
              <a:rPr lang="en-US" sz="2000" dirty="0">
                <a:latin typeface="Bookman Old Style" panose="02050604050505020204" pitchFamily="18" charset="0"/>
                <a:cs typeface="Arial" panose="020B0604020202020204" pitchFamily="34" charset="0"/>
              </a:rPr>
              <a:t>.</a:t>
            </a:r>
          </a:p>
          <a:p>
            <a:pPr marL="0" indent="0" algn="just">
              <a:buNone/>
              <a:defRPr/>
            </a:pPr>
            <a:endParaRPr lang="fr-FR" sz="2000" dirty="0">
              <a:latin typeface="Book Antiqua" panose="02040602050305030304" pitchFamily="18" charset="0"/>
              <a:cs typeface="Arial" panose="020B0604020202020204" pitchFamily="34" charset="0"/>
            </a:endParaRPr>
          </a:p>
          <a:p>
            <a:pPr marL="0" indent="0" algn="just">
              <a:buNone/>
              <a:defRPr/>
            </a:pPr>
            <a:r>
              <a:rPr lang="fr-FR" sz="2000" b="1" dirty="0">
                <a:latin typeface="Bookman Old Style" panose="02050604050505020204" pitchFamily="18" charset="0"/>
                <a:cs typeface="Arial" panose="020B0604020202020204" pitchFamily="34" charset="0"/>
              </a:rPr>
              <a:t>MEDIOS DE VERIFICACIÓN</a:t>
            </a:r>
            <a:r>
              <a:rPr lang="fr-FR" sz="2000" dirty="0">
                <a:latin typeface="Bookman Old Style" panose="02050604050505020204" pitchFamily="18" charset="0"/>
                <a:cs typeface="Arial" panose="020B0604020202020204" pitchFamily="34" charset="0"/>
              </a:rPr>
              <a:t>: </a:t>
            </a:r>
            <a:r>
              <a:rPr lang="en-US" sz="2000" dirty="0" err="1">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evidencia</a:t>
            </a:r>
            <a:r>
              <a:rPr lang="en-US" sz="2000" dirty="0">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 </a:t>
            </a:r>
            <a:r>
              <a:rPr lang="en-US" sz="2000" dirty="0">
                <a:latin typeface="Bookman Old Style" panose="02050604050505020204" pitchFamily="18" charset="0"/>
                <a:cs typeface="Arial" panose="020B0604020202020204" pitchFamily="34" charset="0"/>
              </a:rPr>
              <a:t>de que se ha </a:t>
            </a:r>
            <a:r>
              <a:rPr lang="en-US" sz="2000" dirty="0" err="1">
                <a:latin typeface="Bookman Old Style" panose="02050604050505020204" pitchFamily="18" charset="0"/>
                <a:cs typeface="Arial" panose="020B0604020202020204" pitchFamily="34" charset="0"/>
              </a:rPr>
              <a:t>alcanzado</a:t>
            </a:r>
            <a:r>
              <a:rPr lang="en-US" sz="2000" dirty="0">
                <a:latin typeface="Bookman Old Style" panose="02050604050505020204" pitchFamily="18" charset="0"/>
                <a:cs typeface="Arial" panose="020B0604020202020204" pitchFamily="34" charset="0"/>
              </a:rPr>
              <a:t> lo </a:t>
            </a:r>
            <a:r>
              <a:rPr lang="en-US" sz="2000" dirty="0" err="1">
                <a:latin typeface="Bookman Old Style" panose="02050604050505020204" pitchFamily="18" charset="0"/>
                <a:cs typeface="Arial" panose="020B0604020202020204" pitchFamily="34" charset="0"/>
              </a:rPr>
              <a:t>propuesto</a:t>
            </a:r>
            <a:r>
              <a:rPr lang="en-US" sz="2000" dirty="0">
                <a:latin typeface="Bookman Old Style" panose="02050604050505020204" pitchFamily="18" charset="0"/>
                <a:cs typeface="Arial" panose="020B0604020202020204" pitchFamily="34" charset="0"/>
              </a:rPr>
              <a:t>.</a:t>
            </a:r>
          </a:p>
          <a:p>
            <a:pPr algn="just">
              <a:defRPr/>
            </a:pPr>
            <a:endParaRPr lang="fr-FR" sz="20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67165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4" name="Rectangle 3">
            <a:extLst>
              <a:ext uri="{FF2B5EF4-FFF2-40B4-BE49-F238E27FC236}">
                <a16:creationId xmlns:a16="http://schemas.microsoft.com/office/drawing/2014/main" id="{19274978-CA0F-9705-89B4-99DAA20D9C4F}"/>
              </a:ext>
            </a:extLst>
          </p:cNvPr>
          <p:cNvSpPr txBox="1">
            <a:spLocks noChangeArrowheads="1"/>
          </p:cNvSpPr>
          <p:nvPr/>
        </p:nvSpPr>
        <p:spPr>
          <a:xfrm>
            <a:off x="2286000" y="2286000"/>
            <a:ext cx="2151063" cy="471488"/>
          </a:xfrm>
          <a:prstGeom prst="rect">
            <a:avLst/>
          </a:prstGeom>
          <a:noFill/>
        </p:spPr>
        <p:txBody>
          <a:bodyPr lIns="0" tIns="0" rIns="0" bIns="0"/>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9pPr>
          </a:lstStyle>
          <a:p>
            <a:pPr marL="735330" lvl="2" indent="85725" defTabSz="415925">
              <a:spcBef>
                <a:spcPct val="0"/>
              </a:spcBef>
              <a:buClr>
                <a:srgbClr val="FFE118"/>
              </a:buClr>
              <a:buSzPct val="90000"/>
              <a:buFont typeface="Monotype Sorts" charset="2"/>
              <a:buNone/>
            </a:pPr>
            <a:r>
              <a:rPr lang="es-ES_tradnl" sz="2100">
                <a:solidFill>
                  <a:schemeClr val="accent2"/>
                </a:solidFill>
                <a:latin typeface="Arial" panose="020B0604020202020204" pitchFamily="34" charset="0"/>
              </a:rPr>
              <a:t>entonces</a:t>
            </a:r>
            <a:endParaRPr lang="es-ES_tradnl" dirty="0">
              <a:solidFill>
                <a:schemeClr val="accent2"/>
              </a:solidFill>
            </a:endParaRPr>
          </a:p>
        </p:txBody>
      </p:sp>
      <p:sp>
        <p:nvSpPr>
          <p:cNvPr id="7" name="Text Box 4">
            <a:extLst>
              <a:ext uri="{FF2B5EF4-FFF2-40B4-BE49-F238E27FC236}">
                <a16:creationId xmlns:a16="http://schemas.microsoft.com/office/drawing/2014/main" id="{F5E87AF4-65AB-F96E-DD99-5A4884241F95}"/>
              </a:ext>
            </a:extLst>
          </p:cNvPr>
          <p:cNvSpPr txBox="1">
            <a:spLocks noChangeArrowheads="1"/>
          </p:cNvSpPr>
          <p:nvPr/>
        </p:nvSpPr>
        <p:spPr bwMode="auto">
          <a:xfrm>
            <a:off x="1593154" y="1023144"/>
            <a:ext cx="7793544" cy="769938"/>
          </a:xfrm>
          <a:prstGeom prst="rect">
            <a:avLst/>
          </a:prstGeom>
          <a:noFill/>
          <a:ln w="9525">
            <a:noFill/>
            <a:miter lim="800000"/>
          </a:ln>
          <a:effectLst/>
        </p:spPr>
        <p:txBody>
          <a:bodyPr lIns="0" tIns="0" rIns="0" bIns="0" anchor="b"/>
          <a:lstStyle/>
          <a:p>
            <a:pPr algn="ctr" defTabSz="415925">
              <a:buClr>
                <a:srgbClr val="FFE118"/>
              </a:buClr>
            </a:pPr>
            <a:r>
              <a:rPr lang="es-PY" sz="2800" b="1" dirty="0">
                <a:solidFill>
                  <a:schemeClr val="accent2"/>
                </a:solidFill>
                <a:effectLst/>
                <a:latin typeface="+mj-lt"/>
              </a:rPr>
              <a:t>Ejemplo de la Lógica de una Intervención  componente: </a:t>
            </a:r>
          </a:p>
          <a:p>
            <a:pPr defTabSz="415925">
              <a:buClr>
                <a:srgbClr val="FFE118"/>
              </a:buClr>
            </a:pPr>
            <a:r>
              <a:rPr lang="es-ES_tradnl" sz="2000" b="1" dirty="0">
                <a:solidFill>
                  <a:schemeClr val="accent2"/>
                </a:solidFill>
                <a:effectLst/>
                <a:latin typeface="+mj-lt"/>
              </a:rPr>
              <a:t>            Correspondencia entre </a:t>
            </a:r>
            <a:r>
              <a:rPr lang="es-ES_tradnl" sz="2000" b="1" dirty="0">
                <a:solidFill>
                  <a:schemeClr val="accent2"/>
                </a:solidFill>
                <a:latin typeface="+mj-lt"/>
              </a:rPr>
              <a:t>relación</a:t>
            </a:r>
            <a:r>
              <a:rPr lang="es-ES_tradnl" sz="2000" b="1" dirty="0">
                <a:solidFill>
                  <a:schemeClr val="accent2"/>
                </a:solidFill>
                <a:effectLst/>
                <a:latin typeface="+mj-lt"/>
              </a:rPr>
              <a:t> </a:t>
            </a:r>
            <a:r>
              <a:rPr lang="en-US" sz="2000" b="1" dirty="0">
                <a:solidFill>
                  <a:schemeClr val="accent2"/>
                </a:solidFill>
                <a:effectLst/>
                <a:latin typeface="+mj-lt"/>
              </a:rPr>
              <a:t>de</a:t>
            </a:r>
            <a:r>
              <a:rPr lang="es-ES_tradnl" sz="2000" b="1" dirty="0">
                <a:solidFill>
                  <a:schemeClr val="accent2"/>
                </a:solidFill>
                <a:effectLst/>
                <a:latin typeface="+mj-lt"/>
              </a:rPr>
              <a:t> medio-fin</a:t>
            </a:r>
          </a:p>
          <a:p>
            <a:pPr defTabSz="415925">
              <a:buClr>
                <a:srgbClr val="FFE118"/>
              </a:buClr>
            </a:pPr>
            <a:endParaRPr lang="es-ES_tradnl" sz="2000" dirty="0">
              <a:solidFill>
                <a:schemeClr val="accent2"/>
              </a:solidFill>
              <a:effectLst/>
              <a:latin typeface="+mj-lt"/>
            </a:endParaRPr>
          </a:p>
        </p:txBody>
      </p:sp>
      <p:sp>
        <p:nvSpPr>
          <p:cNvPr id="8" name="Line 9">
            <a:extLst>
              <a:ext uri="{FF2B5EF4-FFF2-40B4-BE49-F238E27FC236}">
                <a16:creationId xmlns:a16="http://schemas.microsoft.com/office/drawing/2014/main" id="{F63744C0-D896-1FD1-01B0-47BF803ECAE0}"/>
              </a:ext>
            </a:extLst>
          </p:cNvPr>
          <p:cNvSpPr>
            <a:spLocks noChangeShapeType="1"/>
          </p:cNvSpPr>
          <p:nvPr/>
        </p:nvSpPr>
        <p:spPr bwMode="auto">
          <a:xfrm>
            <a:off x="2978150" y="1816100"/>
            <a:ext cx="0" cy="1143000"/>
          </a:xfrm>
          <a:prstGeom prst="line">
            <a:avLst/>
          </a:prstGeom>
          <a:noFill/>
          <a:ln w="63142">
            <a:solidFill>
              <a:srgbClr val="FF0000"/>
            </a:solidFill>
            <a:round/>
          </a:ln>
          <a:effectLst/>
        </p:spPr>
        <p:txBody>
          <a:bodyPr wrap="none" anchor="ctr"/>
          <a:lstStyle/>
          <a:p>
            <a:endParaRPr lang="es-PY"/>
          </a:p>
        </p:txBody>
      </p:sp>
      <p:sp>
        <p:nvSpPr>
          <p:cNvPr id="10" name="Line 10">
            <a:extLst>
              <a:ext uri="{FF2B5EF4-FFF2-40B4-BE49-F238E27FC236}">
                <a16:creationId xmlns:a16="http://schemas.microsoft.com/office/drawing/2014/main" id="{8791E445-900B-22D2-356C-C6A04DECA422}"/>
              </a:ext>
            </a:extLst>
          </p:cNvPr>
          <p:cNvSpPr>
            <a:spLocks noChangeShapeType="1"/>
          </p:cNvSpPr>
          <p:nvPr/>
        </p:nvSpPr>
        <p:spPr bwMode="auto">
          <a:xfrm>
            <a:off x="2967038" y="2917825"/>
            <a:ext cx="666750" cy="0"/>
          </a:xfrm>
          <a:prstGeom prst="line">
            <a:avLst/>
          </a:prstGeom>
          <a:noFill/>
          <a:ln w="63142">
            <a:solidFill>
              <a:srgbClr val="E10000"/>
            </a:solidFill>
            <a:round/>
          </a:ln>
          <a:effectLst/>
        </p:spPr>
        <p:txBody>
          <a:bodyPr wrap="none" anchor="ctr"/>
          <a:lstStyle/>
          <a:p>
            <a:endParaRPr lang="es-PY"/>
          </a:p>
        </p:txBody>
      </p:sp>
      <p:sp>
        <p:nvSpPr>
          <p:cNvPr id="11" name="Line 11">
            <a:extLst>
              <a:ext uri="{FF2B5EF4-FFF2-40B4-BE49-F238E27FC236}">
                <a16:creationId xmlns:a16="http://schemas.microsoft.com/office/drawing/2014/main" id="{81A9550A-2A5A-2E3A-F1F0-EC1036BEEAF4}"/>
              </a:ext>
            </a:extLst>
          </p:cNvPr>
          <p:cNvSpPr>
            <a:spLocks noChangeShapeType="1"/>
          </p:cNvSpPr>
          <p:nvPr/>
        </p:nvSpPr>
        <p:spPr bwMode="auto">
          <a:xfrm>
            <a:off x="2978150" y="1816100"/>
            <a:ext cx="601663" cy="0"/>
          </a:xfrm>
          <a:prstGeom prst="line">
            <a:avLst/>
          </a:prstGeom>
          <a:noFill/>
          <a:ln w="63142">
            <a:solidFill>
              <a:srgbClr val="FF0000"/>
            </a:solidFill>
            <a:round/>
            <a:tailEnd type="triangle" w="med" len="med"/>
          </a:ln>
          <a:effectLst/>
        </p:spPr>
        <p:txBody>
          <a:bodyPr wrap="none" anchor="ctr"/>
          <a:lstStyle/>
          <a:p>
            <a:endParaRPr lang="es-PY"/>
          </a:p>
        </p:txBody>
      </p:sp>
      <p:sp>
        <p:nvSpPr>
          <p:cNvPr id="12" name="Line 12">
            <a:extLst>
              <a:ext uri="{FF2B5EF4-FFF2-40B4-BE49-F238E27FC236}">
                <a16:creationId xmlns:a16="http://schemas.microsoft.com/office/drawing/2014/main" id="{DC3EC72F-F419-3036-2FD7-6E641CE7E21A}"/>
              </a:ext>
            </a:extLst>
          </p:cNvPr>
          <p:cNvSpPr>
            <a:spLocks noChangeShapeType="1"/>
          </p:cNvSpPr>
          <p:nvPr/>
        </p:nvSpPr>
        <p:spPr bwMode="auto">
          <a:xfrm flipH="1">
            <a:off x="5848350" y="2938463"/>
            <a:ext cx="484188" cy="0"/>
          </a:xfrm>
          <a:prstGeom prst="line">
            <a:avLst/>
          </a:prstGeom>
          <a:noFill/>
          <a:ln w="63142">
            <a:solidFill>
              <a:srgbClr val="FF0000"/>
            </a:solidFill>
            <a:round/>
            <a:tailEnd type="triangle" w="med" len="med"/>
          </a:ln>
          <a:effectLst/>
        </p:spPr>
        <p:txBody>
          <a:bodyPr wrap="none" anchor="ctr"/>
          <a:lstStyle/>
          <a:p>
            <a:endParaRPr lang="es-PY"/>
          </a:p>
        </p:txBody>
      </p:sp>
      <p:sp>
        <p:nvSpPr>
          <p:cNvPr id="13" name="Line 14">
            <a:extLst>
              <a:ext uri="{FF2B5EF4-FFF2-40B4-BE49-F238E27FC236}">
                <a16:creationId xmlns:a16="http://schemas.microsoft.com/office/drawing/2014/main" id="{60EB5422-B9EC-E4D8-75AB-107CE4A3C5E8}"/>
              </a:ext>
            </a:extLst>
          </p:cNvPr>
          <p:cNvSpPr>
            <a:spLocks noChangeShapeType="1"/>
          </p:cNvSpPr>
          <p:nvPr/>
        </p:nvSpPr>
        <p:spPr bwMode="auto">
          <a:xfrm flipH="1">
            <a:off x="5751513" y="4033838"/>
            <a:ext cx="552450" cy="0"/>
          </a:xfrm>
          <a:prstGeom prst="line">
            <a:avLst/>
          </a:prstGeom>
          <a:noFill/>
          <a:ln w="63142">
            <a:solidFill>
              <a:srgbClr val="FF0000"/>
            </a:solidFill>
            <a:round/>
          </a:ln>
          <a:effectLst/>
        </p:spPr>
        <p:txBody>
          <a:bodyPr wrap="none" anchor="ctr"/>
          <a:lstStyle/>
          <a:p>
            <a:endParaRPr lang="es-PY"/>
          </a:p>
        </p:txBody>
      </p:sp>
      <p:sp>
        <p:nvSpPr>
          <p:cNvPr id="14" name="AutoShape 5">
            <a:extLst>
              <a:ext uri="{FF2B5EF4-FFF2-40B4-BE49-F238E27FC236}">
                <a16:creationId xmlns:a16="http://schemas.microsoft.com/office/drawing/2014/main" id="{8B86C7D9-1B53-797F-6958-458E37F0B287}"/>
              </a:ext>
            </a:extLst>
          </p:cNvPr>
          <p:cNvSpPr>
            <a:spLocks noChangeArrowheads="1"/>
          </p:cNvSpPr>
          <p:nvPr/>
        </p:nvSpPr>
        <p:spPr bwMode="auto">
          <a:xfrm flipV="1">
            <a:off x="3671888" y="1612904"/>
            <a:ext cx="2032000" cy="530226"/>
          </a:xfrm>
          <a:prstGeom prst="roundRect">
            <a:avLst>
              <a:gd name="adj" fmla="val 0"/>
            </a:avLst>
          </a:prstGeom>
          <a:solidFill>
            <a:srgbClr val="B1B1D2"/>
          </a:solidFill>
          <a:ln w="47029">
            <a:solidFill>
              <a:srgbClr val="FFFFFF"/>
            </a:solidFill>
            <a:round/>
          </a:ln>
          <a:effectLst/>
        </p:spPr>
        <p:txBody>
          <a:bodyPr wrap="none" anchor="ctr"/>
          <a:lstStyle/>
          <a:p>
            <a:endParaRPr lang="es-PY"/>
          </a:p>
        </p:txBody>
      </p:sp>
      <p:sp>
        <p:nvSpPr>
          <p:cNvPr id="15" name="AutoShape 6">
            <a:extLst>
              <a:ext uri="{FF2B5EF4-FFF2-40B4-BE49-F238E27FC236}">
                <a16:creationId xmlns:a16="http://schemas.microsoft.com/office/drawing/2014/main" id="{476139FF-EDDF-D3C1-5CDA-45735F9139E9}"/>
              </a:ext>
            </a:extLst>
          </p:cNvPr>
          <p:cNvSpPr>
            <a:spLocks noChangeArrowheads="1"/>
          </p:cNvSpPr>
          <p:nvPr/>
        </p:nvSpPr>
        <p:spPr bwMode="auto">
          <a:xfrm flipV="1">
            <a:off x="3671888" y="2689225"/>
            <a:ext cx="2030412" cy="530225"/>
          </a:xfrm>
          <a:prstGeom prst="roundRect">
            <a:avLst>
              <a:gd name="adj" fmla="val 0"/>
            </a:avLst>
          </a:prstGeom>
          <a:solidFill>
            <a:srgbClr val="B1B1D2"/>
          </a:solidFill>
          <a:ln w="47029">
            <a:solidFill>
              <a:srgbClr val="FFFFFF"/>
            </a:solidFill>
            <a:round/>
          </a:ln>
          <a:effectLst/>
        </p:spPr>
        <p:txBody>
          <a:bodyPr wrap="none" anchor="ctr"/>
          <a:lstStyle/>
          <a:p>
            <a:pPr algn="ctr"/>
            <a:endParaRPr lang="es-PY"/>
          </a:p>
        </p:txBody>
      </p:sp>
      <p:grpSp>
        <p:nvGrpSpPr>
          <p:cNvPr id="16" name="Group 33">
            <a:extLst>
              <a:ext uri="{FF2B5EF4-FFF2-40B4-BE49-F238E27FC236}">
                <a16:creationId xmlns:a16="http://schemas.microsoft.com/office/drawing/2014/main" id="{7687850A-ACA9-32A8-BF16-53612C0E69FD}"/>
              </a:ext>
            </a:extLst>
          </p:cNvPr>
          <p:cNvGrpSpPr/>
          <p:nvPr/>
        </p:nvGrpSpPr>
        <p:grpSpPr bwMode="auto">
          <a:xfrm>
            <a:off x="3671889" y="1747496"/>
            <a:ext cx="2031576" cy="2546693"/>
            <a:chOff x="2386" y="1426"/>
            <a:chExt cx="1408" cy="1821"/>
          </a:xfrm>
        </p:grpSpPr>
        <p:sp>
          <p:nvSpPr>
            <p:cNvPr id="17" name="AutoShape 8">
              <a:extLst>
                <a:ext uri="{FF2B5EF4-FFF2-40B4-BE49-F238E27FC236}">
                  <a16:creationId xmlns:a16="http://schemas.microsoft.com/office/drawing/2014/main" id="{F30A89FA-128F-A2FE-1A54-0C4839317C81}"/>
                </a:ext>
              </a:extLst>
            </p:cNvPr>
            <p:cNvSpPr>
              <a:spLocks noChangeArrowheads="1"/>
            </p:cNvSpPr>
            <p:nvPr/>
          </p:nvSpPr>
          <p:spPr bwMode="auto">
            <a:xfrm flipV="1">
              <a:off x="2386" y="2869"/>
              <a:ext cx="1408" cy="378"/>
            </a:xfrm>
            <a:prstGeom prst="roundRect">
              <a:avLst>
                <a:gd name="adj" fmla="val 0"/>
              </a:avLst>
            </a:prstGeom>
            <a:solidFill>
              <a:srgbClr val="B1B1D2"/>
            </a:solidFill>
            <a:ln w="31591">
              <a:solidFill>
                <a:srgbClr val="FFFFFF"/>
              </a:solidFill>
              <a:round/>
            </a:ln>
            <a:effectLst/>
          </p:spPr>
          <p:txBody>
            <a:bodyPr wrap="none" anchor="ctr"/>
            <a:lstStyle/>
            <a:p>
              <a:pPr algn="ctr"/>
              <a:endParaRPr lang="es-PY"/>
            </a:p>
          </p:txBody>
        </p:sp>
        <p:sp>
          <p:nvSpPr>
            <p:cNvPr id="18" name="Text Box 20">
              <a:extLst>
                <a:ext uri="{FF2B5EF4-FFF2-40B4-BE49-F238E27FC236}">
                  <a16:creationId xmlns:a16="http://schemas.microsoft.com/office/drawing/2014/main" id="{6A5445E2-443E-22D4-519B-18F4BA9F0E91}"/>
                </a:ext>
              </a:extLst>
            </p:cNvPr>
            <p:cNvSpPr txBox="1">
              <a:spLocks noChangeArrowheads="1"/>
            </p:cNvSpPr>
            <p:nvPr/>
          </p:nvSpPr>
          <p:spPr bwMode="auto">
            <a:xfrm>
              <a:off x="2433" y="1426"/>
              <a:ext cx="1331" cy="194"/>
            </a:xfrm>
            <a:prstGeom prst="rect">
              <a:avLst/>
            </a:prstGeom>
            <a:noFill/>
            <a:ln w="9525">
              <a:noFill/>
              <a:miter lim="800000"/>
            </a:ln>
            <a:effectLst/>
          </p:spPr>
          <p:txBody>
            <a:bodyPr lIns="0" tIns="0" rIns="0" bIns="0"/>
            <a:lstStyle/>
            <a:p>
              <a:pPr algn="ctr" defTabSz="415925">
                <a:buClr>
                  <a:srgbClr val="FFE118"/>
                </a:buClr>
              </a:pPr>
              <a:r>
                <a:rPr lang="es-ES_tradnl" sz="1700" b="1" dirty="0">
                  <a:solidFill>
                    <a:srgbClr val="FFFFFF"/>
                  </a:solidFill>
                  <a:effectLst>
                    <a:outerShdw blurRad="38100" dist="38100" dir="2700000" algn="tl">
                      <a:srgbClr val="000000"/>
                    </a:outerShdw>
                  </a:effectLst>
                  <a:latin typeface="Arial" panose="020B0604020202020204" pitchFamily="34" charset="0"/>
                </a:rPr>
                <a:t>Componentes</a:t>
              </a:r>
              <a:endParaRPr lang="es-ES_tradnl" sz="2200" dirty="0">
                <a:solidFill>
                  <a:schemeClr val="tx1"/>
                </a:solidFill>
                <a:effectLst/>
              </a:endParaRPr>
            </a:p>
          </p:txBody>
        </p:sp>
      </p:grpSp>
      <p:grpSp>
        <p:nvGrpSpPr>
          <p:cNvPr id="19" name="Group 26">
            <a:extLst>
              <a:ext uri="{FF2B5EF4-FFF2-40B4-BE49-F238E27FC236}">
                <a16:creationId xmlns:a16="http://schemas.microsoft.com/office/drawing/2014/main" id="{DE8705A6-21B7-4798-A5E7-3823F24A8DB9}"/>
              </a:ext>
            </a:extLst>
          </p:cNvPr>
          <p:cNvGrpSpPr/>
          <p:nvPr/>
        </p:nvGrpSpPr>
        <p:grpSpPr bwMode="auto">
          <a:xfrm>
            <a:off x="3738704" y="4908550"/>
            <a:ext cx="2035950" cy="527050"/>
            <a:chOff x="2379" y="3497"/>
            <a:chExt cx="1408" cy="378"/>
          </a:xfrm>
        </p:grpSpPr>
        <p:sp>
          <p:nvSpPr>
            <p:cNvPr id="20" name="AutoShape 7">
              <a:extLst>
                <a:ext uri="{FF2B5EF4-FFF2-40B4-BE49-F238E27FC236}">
                  <a16:creationId xmlns:a16="http://schemas.microsoft.com/office/drawing/2014/main" id="{4922B256-53C1-D80B-966D-595FA9FBD755}"/>
                </a:ext>
              </a:extLst>
            </p:cNvPr>
            <p:cNvSpPr>
              <a:spLocks noChangeArrowheads="1"/>
            </p:cNvSpPr>
            <p:nvPr/>
          </p:nvSpPr>
          <p:spPr bwMode="auto">
            <a:xfrm flipV="1">
              <a:off x="2380" y="3497"/>
              <a:ext cx="1407" cy="378"/>
            </a:xfrm>
            <a:prstGeom prst="roundRect">
              <a:avLst>
                <a:gd name="adj" fmla="val 0"/>
              </a:avLst>
            </a:prstGeom>
            <a:solidFill>
              <a:srgbClr val="B1B1D2"/>
            </a:solidFill>
            <a:ln w="31591">
              <a:solidFill>
                <a:srgbClr val="FFFFFF"/>
              </a:solidFill>
              <a:round/>
            </a:ln>
            <a:effectLst/>
          </p:spPr>
          <p:txBody>
            <a:bodyPr wrap="none" anchor="ctr"/>
            <a:lstStyle/>
            <a:p>
              <a:pPr algn="ctr"/>
              <a:endParaRPr lang="es-PY"/>
            </a:p>
          </p:txBody>
        </p:sp>
        <p:sp>
          <p:nvSpPr>
            <p:cNvPr id="21" name="Text Box 21">
              <a:extLst>
                <a:ext uri="{FF2B5EF4-FFF2-40B4-BE49-F238E27FC236}">
                  <a16:creationId xmlns:a16="http://schemas.microsoft.com/office/drawing/2014/main" id="{A1977199-B271-29A3-9759-BFCB3B736CE2}"/>
                </a:ext>
              </a:extLst>
            </p:cNvPr>
            <p:cNvSpPr txBox="1">
              <a:spLocks noChangeArrowheads="1"/>
            </p:cNvSpPr>
            <p:nvPr/>
          </p:nvSpPr>
          <p:spPr bwMode="auto">
            <a:xfrm>
              <a:off x="2379" y="3558"/>
              <a:ext cx="1408" cy="263"/>
            </a:xfrm>
            <a:prstGeom prst="rect">
              <a:avLst/>
            </a:prstGeom>
            <a:noFill/>
            <a:ln w="9525">
              <a:noFill/>
              <a:miter lim="800000"/>
            </a:ln>
            <a:effectLst/>
          </p:spPr>
          <p:txBody>
            <a:bodyPr lIns="0" tIns="0" rIns="0" bIns="0"/>
            <a:lstStyle/>
            <a:p>
              <a:pPr algn="ctr" defTabSz="415925">
                <a:buClr>
                  <a:srgbClr val="FFE118"/>
                </a:buClr>
              </a:pPr>
              <a:r>
                <a:rPr lang="es-ES_tradnl" sz="1700" b="1" dirty="0">
                  <a:solidFill>
                    <a:srgbClr val="FFFFFF"/>
                  </a:solidFill>
                  <a:effectLst>
                    <a:outerShdw blurRad="38100" dist="38100" dir="2700000" algn="tl">
                      <a:srgbClr val="000000"/>
                    </a:outerShdw>
                  </a:effectLst>
                  <a:latin typeface="Arial" panose="020B0604020202020204" pitchFamily="34" charset="0"/>
                </a:rPr>
                <a:t>Actividades</a:t>
              </a:r>
              <a:endParaRPr lang="es-ES_tradnl" sz="2200" dirty="0">
                <a:solidFill>
                  <a:schemeClr val="tx1"/>
                </a:solidFill>
                <a:effectLst/>
                <a:latin typeface="Arial" panose="020B0604020202020204" pitchFamily="34" charset="0"/>
              </a:endParaRPr>
            </a:p>
          </p:txBody>
        </p:sp>
      </p:grpSp>
      <p:sp>
        <p:nvSpPr>
          <p:cNvPr id="22" name="Text Box 22">
            <a:extLst>
              <a:ext uri="{FF2B5EF4-FFF2-40B4-BE49-F238E27FC236}">
                <a16:creationId xmlns:a16="http://schemas.microsoft.com/office/drawing/2014/main" id="{F2A2C362-7A2A-B2BB-715E-AB25E0266FBA}"/>
              </a:ext>
            </a:extLst>
          </p:cNvPr>
          <p:cNvSpPr txBox="1">
            <a:spLocks noChangeArrowheads="1"/>
          </p:cNvSpPr>
          <p:nvPr/>
        </p:nvSpPr>
        <p:spPr bwMode="auto">
          <a:xfrm>
            <a:off x="5056188" y="3294063"/>
            <a:ext cx="1641475" cy="331787"/>
          </a:xfrm>
          <a:prstGeom prst="rect">
            <a:avLst/>
          </a:prstGeom>
          <a:noFill/>
          <a:ln w="9525">
            <a:noFill/>
            <a:miter lim="800000"/>
          </a:ln>
          <a:effectLst/>
        </p:spPr>
        <p:txBody>
          <a:bodyPr lIns="0" tIns="0" rIns="0" bIns="0"/>
          <a:lstStyle/>
          <a:p>
            <a:pPr algn="l" defTabSz="415925">
              <a:buClr>
                <a:srgbClr val="FFE118"/>
              </a:buClr>
            </a:pPr>
            <a:r>
              <a:rPr lang="es-ES_tradnl" sz="2100" dirty="0">
                <a:solidFill>
                  <a:schemeClr val="accent2"/>
                </a:solidFill>
                <a:effectLst/>
                <a:latin typeface="Arial" panose="020B0604020202020204" pitchFamily="34" charset="0"/>
              </a:rPr>
              <a:t>entonces</a:t>
            </a:r>
            <a:endParaRPr lang="es-ES_tradnl" sz="2200" dirty="0">
              <a:solidFill>
                <a:schemeClr val="accent2"/>
              </a:solidFill>
              <a:effectLst/>
            </a:endParaRPr>
          </a:p>
        </p:txBody>
      </p:sp>
      <p:sp>
        <p:nvSpPr>
          <p:cNvPr id="23" name="Text Box 24">
            <a:extLst>
              <a:ext uri="{FF2B5EF4-FFF2-40B4-BE49-F238E27FC236}">
                <a16:creationId xmlns:a16="http://schemas.microsoft.com/office/drawing/2014/main" id="{E09CBD09-F292-D5AC-A294-C3E39A457F97}"/>
              </a:ext>
            </a:extLst>
          </p:cNvPr>
          <p:cNvSpPr txBox="1">
            <a:spLocks noChangeArrowheads="1"/>
          </p:cNvSpPr>
          <p:nvPr/>
        </p:nvSpPr>
        <p:spPr bwMode="auto">
          <a:xfrm>
            <a:off x="3284538" y="3073400"/>
            <a:ext cx="295275" cy="330200"/>
          </a:xfrm>
          <a:prstGeom prst="rect">
            <a:avLst/>
          </a:prstGeom>
          <a:noFill/>
          <a:ln w="9525">
            <a:noFill/>
            <a:miter lim="800000"/>
          </a:ln>
          <a:effectLst/>
        </p:spPr>
        <p:txBody>
          <a:bodyPr lIns="0" tIns="0" rIns="0" bIns="0"/>
          <a:lstStyle/>
          <a:p>
            <a:pPr algn="l" defTabSz="415925">
              <a:buClr>
                <a:srgbClr val="FFE118"/>
              </a:buClr>
            </a:pPr>
            <a:r>
              <a:rPr lang="es-ES_tradnl" sz="2100" dirty="0">
                <a:solidFill>
                  <a:schemeClr val="accent2"/>
                </a:solidFill>
                <a:effectLst/>
                <a:latin typeface="Arial" panose="020B0604020202020204" pitchFamily="34" charset="0"/>
              </a:rPr>
              <a:t>si</a:t>
            </a:r>
            <a:endParaRPr lang="es-ES_tradnl" sz="2200" dirty="0">
              <a:solidFill>
                <a:schemeClr val="accent2"/>
              </a:solidFill>
              <a:effectLst/>
            </a:endParaRPr>
          </a:p>
        </p:txBody>
      </p:sp>
      <p:sp>
        <p:nvSpPr>
          <p:cNvPr id="24" name="Text Box 25">
            <a:extLst>
              <a:ext uri="{FF2B5EF4-FFF2-40B4-BE49-F238E27FC236}">
                <a16:creationId xmlns:a16="http://schemas.microsoft.com/office/drawing/2014/main" id="{89AD8306-D3A8-02B8-97DF-4AF7A22829A2}"/>
              </a:ext>
            </a:extLst>
          </p:cNvPr>
          <p:cNvSpPr txBox="1">
            <a:spLocks noChangeArrowheads="1"/>
          </p:cNvSpPr>
          <p:nvPr/>
        </p:nvSpPr>
        <p:spPr bwMode="auto">
          <a:xfrm>
            <a:off x="2286000" y="4505325"/>
            <a:ext cx="2008188" cy="414338"/>
          </a:xfrm>
          <a:prstGeom prst="rect">
            <a:avLst/>
          </a:prstGeom>
          <a:noFill/>
          <a:ln w="9525">
            <a:noFill/>
            <a:miter lim="800000"/>
          </a:ln>
          <a:effectLst/>
        </p:spPr>
        <p:txBody>
          <a:bodyPr lIns="0" tIns="0" rIns="0" bIns="0"/>
          <a:lstStyle/>
          <a:p>
            <a:pPr marL="735330" lvl="2" indent="85725" algn="l" defTabSz="415925">
              <a:buClr>
                <a:srgbClr val="FFE118"/>
              </a:buClr>
            </a:pPr>
            <a:r>
              <a:rPr lang="es-ES_tradnl" sz="2100" dirty="0">
                <a:solidFill>
                  <a:schemeClr val="accent2"/>
                </a:solidFill>
                <a:effectLst/>
                <a:latin typeface="Arial" panose="020B0604020202020204" pitchFamily="34" charset="0"/>
              </a:rPr>
              <a:t>entonces</a:t>
            </a:r>
            <a:endParaRPr lang="es-ES_tradnl" sz="2200" dirty="0">
              <a:solidFill>
                <a:schemeClr val="accent2"/>
              </a:solidFill>
              <a:effectLst/>
            </a:endParaRPr>
          </a:p>
        </p:txBody>
      </p:sp>
      <p:sp>
        <p:nvSpPr>
          <p:cNvPr id="25" name="Line 28">
            <a:extLst>
              <a:ext uri="{FF2B5EF4-FFF2-40B4-BE49-F238E27FC236}">
                <a16:creationId xmlns:a16="http://schemas.microsoft.com/office/drawing/2014/main" id="{011291C6-D09B-014E-9E68-BB6E562C27D3}"/>
              </a:ext>
            </a:extLst>
          </p:cNvPr>
          <p:cNvSpPr>
            <a:spLocks noChangeShapeType="1"/>
          </p:cNvSpPr>
          <p:nvPr/>
        </p:nvSpPr>
        <p:spPr bwMode="auto">
          <a:xfrm>
            <a:off x="2978150" y="4102100"/>
            <a:ext cx="0" cy="1074738"/>
          </a:xfrm>
          <a:prstGeom prst="line">
            <a:avLst/>
          </a:prstGeom>
          <a:noFill/>
          <a:ln w="63142">
            <a:solidFill>
              <a:srgbClr val="FF0000"/>
            </a:solidFill>
            <a:round/>
          </a:ln>
          <a:effectLst/>
        </p:spPr>
        <p:txBody>
          <a:bodyPr wrap="none" anchor="ctr"/>
          <a:lstStyle/>
          <a:p>
            <a:endParaRPr lang="es-PY"/>
          </a:p>
        </p:txBody>
      </p:sp>
      <p:sp>
        <p:nvSpPr>
          <p:cNvPr id="26" name="Line 29">
            <a:extLst>
              <a:ext uri="{FF2B5EF4-FFF2-40B4-BE49-F238E27FC236}">
                <a16:creationId xmlns:a16="http://schemas.microsoft.com/office/drawing/2014/main" id="{EA9A65A7-06DA-3347-C4C0-BA5AA9DA75AA}"/>
              </a:ext>
            </a:extLst>
          </p:cNvPr>
          <p:cNvSpPr>
            <a:spLocks noChangeShapeType="1"/>
          </p:cNvSpPr>
          <p:nvPr/>
        </p:nvSpPr>
        <p:spPr bwMode="auto">
          <a:xfrm>
            <a:off x="3008313" y="5154613"/>
            <a:ext cx="666750" cy="0"/>
          </a:xfrm>
          <a:prstGeom prst="line">
            <a:avLst/>
          </a:prstGeom>
          <a:noFill/>
          <a:ln w="63142">
            <a:solidFill>
              <a:srgbClr val="E10000"/>
            </a:solidFill>
            <a:round/>
          </a:ln>
          <a:effectLst/>
        </p:spPr>
        <p:txBody>
          <a:bodyPr wrap="none" anchor="ctr"/>
          <a:lstStyle/>
          <a:p>
            <a:endParaRPr lang="es-PY"/>
          </a:p>
        </p:txBody>
      </p:sp>
      <p:sp>
        <p:nvSpPr>
          <p:cNvPr id="27" name="Line 30">
            <a:extLst>
              <a:ext uri="{FF2B5EF4-FFF2-40B4-BE49-F238E27FC236}">
                <a16:creationId xmlns:a16="http://schemas.microsoft.com/office/drawing/2014/main" id="{C8E218FF-9BE2-426F-969C-6D43E512D144}"/>
              </a:ext>
            </a:extLst>
          </p:cNvPr>
          <p:cNvSpPr>
            <a:spLocks noChangeShapeType="1"/>
          </p:cNvSpPr>
          <p:nvPr/>
        </p:nvSpPr>
        <p:spPr bwMode="auto">
          <a:xfrm>
            <a:off x="2957513" y="4084638"/>
            <a:ext cx="596900" cy="0"/>
          </a:xfrm>
          <a:prstGeom prst="line">
            <a:avLst/>
          </a:prstGeom>
          <a:noFill/>
          <a:ln w="63142">
            <a:solidFill>
              <a:srgbClr val="FF0000"/>
            </a:solidFill>
            <a:round/>
            <a:tailEnd type="triangle" w="med" len="med"/>
          </a:ln>
          <a:effectLst/>
        </p:spPr>
        <p:txBody>
          <a:bodyPr wrap="none" anchor="ctr"/>
          <a:lstStyle/>
          <a:p>
            <a:endParaRPr lang="es-PY"/>
          </a:p>
        </p:txBody>
      </p:sp>
      <p:sp>
        <p:nvSpPr>
          <p:cNvPr id="28" name="Text Box 31">
            <a:extLst>
              <a:ext uri="{FF2B5EF4-FFF2-40B4-BE49-F238E27FC236}">
                <a16:creationId xmlns:a16="http://schemas.microsoft.com/office/drawing/2014/main" id="{72D50979-8D9A-BF81-AB31-899391520BB3}"/>
              </a:ext>
            </a:extLst>
          </p:cNvPr>
          <p:cNvSpPr txBox="1">
            <a:spLocks noChangeArrowheads="1"/>
          </p:cNvSpPr>
          <p:nvPr/>
        </p:nvSpPr>
        <p:spPr bwMode="auto">
          <a:xfrm>
            <a:off x="3325813" y="5243513"/>
            <a:ext cx="298450" cy="331787"/>
          </a:xfrm>
          <a:prstGeom prst="rect">
            <a:avLst/>
          </a:prstGeom>
          <a:noFill/>
          <a:ln w="9525">
            <a:noFill/>
            <a:miter lim="800000"/>
          </a:ln>
          <a:effectLst/>
        </p:spPr>
        <p:txBody>
          <a:bodyPr lIns="0" tIns="0" rIns="0" bIns="0"/>
          <a:lstStyle/>
          <a:p>
            <a:pPr algn="l" defTabSz="415925">
              <a:buClr>
                <a:srgbClr val="FFE118"/>
              </a:buClr>
            </a:pPr>
            <a:r>
              <a:rPr lang="es-ES_tradnl" sz="2100" dirty="0">
                <a:solidFill>
                  <a:schemeClr val="accent2"/>
                </a:solidFill>
                <a:effectLst/>
                <a:latin typeface="Arial" panose="020B0604020202020204" pitchFamily="34" charset="0"/>
              </a:rPr>
              <a:t>si</a:t>
            </a:r>
            <a:endParaRPr lang="es-ES_tradnl" sz="2200" dirty="0">
              <a:solidFill>
                <a:schemeClr val="accent2"/>
              </a:solidFill>
              <a:effectLst/>
            </a:endParaRPr>
          </a:p>
        </p:txBody>
      </p:sp>
      <p:sp>
        <p:nvSpPr>
          <p:cNvPr id="29" name="Line 32">
            <a:extLst>
              <a:ext uri="{FF2B5EF4-FFF2-40B4-BE49-F238E27FC236}">
                <a16:creationId xmlns:a16="http://schemas.microsoft.com/office/drawing/2014/main" id="{46AFC747-527F-A7A6-2CC4-3F9FBBE2B637}"/>
              </a:ext>
            </a:extLst>
          </p:cNvPr>
          <p:cNvSpPr>
            <a:spLocks noChangeShapeType="1"/>
          </p:cNvSpPr>
          <p:nvPr/>
        </p:nvSpPr>
        <p:spPr bwMode="auto">
          <a:xfrm>
            <a:off x="6303963" y="2959100"/>
            <a:ext cx="0" cy="1074738"/>
          </a:xfrm>
          <a:prstGeom prst="line">
            <a:avLst/>
          </a:prstGeom>
          <a:noFill/>
          <a:ln w="63142">
            <a:solidFill>
              <a:srgbClr val="FF0000"/>
            </a:solidFill>
            <a:round/>
          </a:ln>
          <a:effectLst/>
        </p:spPr>
        <p:txBody>
          <a:bodyPr wrap="none" anchor="ctr"/>
          <a:lstStyle/>
          <a:p>
            <a:endParaRPr lang="es-PY"/>
          </a:p>
        </p:txBody>
      </p:sp>
      <p:sp>
        <p:nvSpPr>
          <p:cNvPr id="30" name="Text Box 36">
            <a:extLst>
              <a:ext uri="{FF2B5EF4-FFF2-40B4-BE49-F238E27FC236}">
                <a16:creationId xmlns:a16="http://schemas.microsoft.com/office/drawing/2014/main" id="{E5666F82-08DD-30D6-684F-53E645988663}"/>
              </a:ext>
            </a:extLst>
          </p:cNvPr>
          <p:cNvSpPr txBox="1">
            <a:spLocks noChangeArrowheads="1"/>
          </p:cNvSpPr>
          <p:nvPr/>
        </p:nvSpPr>
        <p:spPr bwMode="auto">
          <a:xfrm>
            <a:off x="6069013" y="4124325"/>
            <a:ext cx="298450" cy="328613"/>
          </a:xfrm>
          <a:prstGeom prst="rect">
            <a:avLst/>
          </a:prstGeom>
          <a:noFill/>
          <a:ln w="9525">
            <a:noFill/>
            <a:miter lim="800000"/>
          </a:ln>
          <a:effectLst/>
        </p:spPr>
        <p:txBody>
          <a:bodyPr lIns="0" tIns="0" rIns="0" bIns="0"/>
          <a:lstStyle/>
          <a:p>
            <a:pPr algn="l" defTabSz="415925">
              <a:buClr>
                <a:srgbClr val="FFE118"/>
              </a:buClr>
            </a:pPr>
            <a:r>
              <a:rPr lang="es-ES_tradnl" sz="2100">
                <a:solidFill>
                  <a:schemeClr val="accent2"/>
                </a:solidFill>
                <a:effectLst/>
                <a:latin typeface="Arial" panose="020B0604020202020204" pitchFamily="34" charset="0"/>
              </a:rPr>
              <a:t>si</a:t>
            </a:r>
            <a:endParaRPr lang="es-ES_tradnl" sz="2200">
              <a:solidFill>
                <a:schemeClr val="accent2"/>
              </a:solidFill>
              <a:effectLst/>
            </a:endParaRPr>
          </a:p>
        </p:txBody>
      </p:sp>
      <p:sp>
        <p:nvSpPr>
          <p:cNvPr id="31" name="Rectangle 51">
            <a:extLst>
              <a:ext uri="{FF2B5EF4-FFF2-40B4-BE49-F238E27FC236}">
                <a16:creationId xmlns:a16="http://schemas.microsoft.com/office/drawing/2014/main" id="{F5031EF9-7070-37D5-DC1D-066C92B48397}"/>
              </a:ext>
            </a:extLst>
          </p:cNvPr>
          <p:cNvSpPr>
            <a:spLocks noChangeArrowheads="1"/>
          </p:cNvSpPr>
          <p:nvPr/>
        </p:nvSpPr>
        <p:spPr bwMode="auto">
          <a:xfrm>
            <a:off x="254660" y="3137968"/>
            <a:ext cx="1882526" cy="698412"/>
          </a:xfrm>
          <a:prstGeom prst="rect">
            <a:avLst/>
          </a:prstGeom>
        </p:spPr>
        <p:style>
          <a:lnRef idx="1">
            <a:schemeClr val="accent3"/>
          </a:lnRef>
          <a:fillRef idx="3">
            <a:schemeClr val="accent3"/>
          </a:fillRef>
          <a:effectRef idx="2">
            <a:schemeClr val="accent3"/>
          </a:effectRef>
          <a:fontRef idx="minor">
            <a:schemeClr val="lt1"/>
          </a:fontRef>
        </p:style>
        <p:txBody>
          <a:bodyPr wrap="square" lIns="82058" tIns="41029" rIns="82058" bIns="41029" anchor="ctr">
            <a:spAutoFit/>
          </a:bodyPr>
          <a:lstStyle/>
          <a:p>
            <a:pPr defTabSz="821055"/>
            <a:r>
              <a:rPr lang="es-ES_tradnl" sz="2000" b="1" dirty="0">
                <a:solidFill>
                  <a:schemeClr val="bg1"/>
                </a:solidFill>
                <a:effectLst>
                  <a:outerShdw blurRad="38100" dist="38100" dir="2700000" algn="tl">
                    <a:srgbClr val="000000"/>
                  </a:outerShdw>
                </a:effectLst>
                <a:latin typeface="Lydian" charset="0"/>
              </a:rPr>
              <a:t>Relación de</a:t>
            </a:r>
          </a:p>
          <a:p>
            <a:pPr defTabSz="821055"/>
            <a:r>
              <a:rPr lang="es-ES_tradnl" sz="2000" b="1" u="sng" dirty="0">
                <a:solidFill>
                  <a:schemeClr val="bg1"/>
                </a:solidFill>
                <a:effectLst>
                  <a:outerShdw blurRad="38100" dist="38100" dir="2700000" algn="tl">
                    <a:srgbClr val="000000"/>
                  </a:outerShdw>
                </a:effectLst>
                <a:latin typeface="Lydian" charset="0"/>
              </a:rPr>
              <a:t>medio - fin</a:t>
            </a:r>
            <a:endParaRPr lang="en-US" sz="2400" b="1" dirty="0">
              <a:solidFill>
                <a:schemeClr val="bg1"/>
              </a:solidFill>
              <a:effectLst/>
              <a:latin typeface="Lydian" charset="0"/>
            </a:endParaRPr>
          </a:p>
        </p:txBody>
      </p:sp>
      <p:sp>
        <p:nvSpPr>
          <p:cNvPr id="32" name="Text Box 18">
            <a:extLst>
              <a:ext uri="{FF2B5EF4-FFF2-40B4-BE49-F238E27FC236}">
                <a16:creationId xmlns:a16="http://schemas.microsoft.com/office/drawing/2014/main" id="{B40C163B-C49C-A144-56FC-5F21BA31D8E9}"/>
              </a:ext>
            </a:extLst>
          </p:cNvPr>
          <p:cNvSpPr txBox="1">
            <a:spLocks noChangeArrowheads="1"/>
          </p:cNvSpPr>
          <p:nvPr/>
        </p:nvSpPr>
        <p:spPr bwMode="auto">
          <a:xfrm>
            <a:off x="4110133" y="2857615"/>
            <a:ext cx="1153922" cy="207054"/>
          </a:xfrm>
          <a:prstGeom prst="rect">
            <a:avLst/>
          </a:prstGeom>
          <a:noFill/>
          <a:ln w="9525">
            <a:noFill/>
            <a:miter lim="800000"/>
          </a:ln>
          <a:effectLst/>
        </p:spPr>
        <p:txBody>
          <a:bodyPr lIns="0" tIns="0" rIns="0" bIns="0"/>
          <a:lstStyle/>
          <a:p>
            <a:pPr algn="l" defTabSz="415925">
              <a:buClr>
                <a:srgbClr val="FFE118"/>
              </a:buClr>
            </a:pPr>
            <a:r>
              <a:rPr lang="es-ES_tradnl" sz="1700" b="1" dirty="0">
                <a:solidFill>
                  <a:srgbClr val="FFFFFF"/>
                </a:solidFill>
                <a:effectLst>
                  <a:outerShdw blurRad="38100" dist="38100" dir="2700000" algn="tl">
                    <a:srgbClr val="000000"/>
                  </a:outerShdw>
                </a:effectLst>
                <a:latin typeface="Arial" panose="020B0604020202020204" pitchFamily="34" charset="0"/>
              </a:rPr>
              <a:t>Objetivos</a:t>
            </a:r>
            <a:endParaRPr lang="es-ES_tradnl" sz="2200" dirty="0">
              <a:solidFill>
                <a:schemeClr val="tx1"/>
              </a:solidFill>
              <a:effectLst/>
            </a:endParaRPr>
          </a:p>
        </p:txBody>
      </p:sp>
      <p:sp>
        <p:nvSpPr>
          <p:cNvPr id="33" name="Text Box 21">
            <a:extLst>
              <a:ext uri="{FF2B5EF4-FFF2-40B4-BE49-F238E27FC236}">
                <a16:creationId xmlns:a16="http://schemas.microsoft.com/office/drawing/2014/main" id="{2B81E9E3-2F9E-5686-22DF-5636B3DDFCBD}"/>
              </a:ext>
            </a:extLst>
          </p:cNvPr>
          <p:cNvSpPr txBox="1">
            <a:spLocks noChangeArrowheads="1"/>
          </p:cNvSpPr>
          <p:nvPr/>
        </p:nvSpPr>
        <p:spPr bwMode="auto">
          <a:xfrm>
            <a:off x="3672622" y="3903671"/>
            <a:ext cx="2035950" cy="366704"/>
          </a:xfrm>
          <a:prstGeom prst="rect">
            <a:avLst/>
          </a:prstGeom>
          <a:noFill/>
          <a:ln w="9525">
            <a:noFill/>
            <a:miter lim="800000"/>
          </a:ln>
          <a:effectLst/>
        </p:spPr>
        <p:txBody>
          <a:bodyPr lIns="0" tIns="0" rIns="0" bIns="0"/>
          <a:lstStyle/>
          <a:p>
            <a:pPr algn="ctr" defTabSz="415925">
              <a:buClr>
                <a:srgbClr val="FFE118"/>
              </a:buClr>
            </a:pPr>
            <a:r>
              <a:rPr lang="es-ES_tradnl" sz="1700" b="1" dirty="0">
                <a:solidFill>
                  <a:srgbClr val="FFFFFF"/>
                </a:solidFill>
                <a:effectLst>
                  <a:outerShdw blurRad="38100" dist="38100" dir="2700000" algn="tl">
                    <a:srgbClr val="000000"/>
                  </a:outerShdw>
                </a:effectLst>
                <a:latin typeface="Arial" panose="020B0604020202020204" pitchFamily="34" charset="0"/>
              </a:rPr>
              <a:t>Metas/Resultados</a:t>
            </a:r>
            <a:endParaRPr lang="es-ES_tradnl" sz="2200" dirty="0">
              <a:solidFill>
                <a:schemeClr val="tx1"/>
              </a:solidFill>
              <a:effectLst/>
              <a:latin typeface="Arial" panose="020B0604020202020204" pitchFamily="34" charset="0"/>
            </a:endParaRPr>
          </a:p>
        </p:txBody>
      </p:sp>
      <p:sp>
        <p:nvSpPr>
          <p:cNvPr id="34" name="AutoShape 37">
            <a:extLst>
              <a:ext uri="{FF2B5EF4-FFF2-40B4-BE49-F238E27FC236}">
                <a16:creationId xmlns:a16="http://schemas.microsoft.com/office/drawing/2014/main" id="{0CF52BB5-545E-A31A-1678-F36749A934CA}"/>
              </a:ext>
            </a:extLst>
          </p:cNvPr>
          <p:cNvSpPr>
            <a:spLocks noChangeArrowheads="1"/>
          </p:cNvSpPr>
          <p:nvPr/>
        </p:nvSpPr>
        <p:spPr bwMode="auto">
          <a:xfrm flipV="1">
            <a:off x="3740150" y="5513388"/>
            <a:ext cx="2328863" cy="1143000"/>
          </a:xfrm>
          <a:prstGeom prst="roundRect">
            <a:avLst>
              <a:gd name="adj" fmla="val 0"/>
            </a:avLst>
          </a:prstGeom>
        </p:spPr>
        <p:style>
          <a:lnRef idx="2">
            <a:schemeClr val="accent4"/>
          </a:lnRef>
          <a:fillRef idx="1">
            <a:schemeClr val="lt1"/>
          </a:fillRef>
          <a:effectRef idx="0">
            <a:schemeClr val="accent4"/>
          </a:effectRef>
          <a:fontRef idx="minor">
            <a:schemeClr val="dk1"/>
          </a:fontRef>
        </p:style>
        <p:txBody>
          <a:bodyPr rot="10800000" wrap="none" lIns="82058" tIns="41029" rIns="82058" bIns="41029" anchor="ctr"/>
          <a:lstStyle/>
          <a:p>
            <a:pPr algn="l" defTabSz="821055"/>
            <a:r>
              <a:rPr lang="es-PY" sz="1600" b="1" dirty="0">
                <a:solidFill>
                  <a:schemeClr val="tx1"/>
                </a:solidFill>
              </a:rPr>
              <a:t>- Diseñar capacitación</a:t>
            </a:r>
          </a:p>
          <a:p>
            <a:pPr algn="l" defTabSz="821055"/>
            <a:r>
              <a:rPr lang="es-PY" sz="1600" b="1" dirty="0">
                <a:solidFill>
                  <a:schemeClr val="tx1"/>
                </a:solidFill>
              </a:rPr>
              <a:t>- Preparar materiales</a:t>
            </a:r>
          </a:p>
          <a:p>
            <a:pPr algn="l" defTabSz="821055"/>
            <a:r>
              <a:rPr lang="es-PY" sz="1600" b="1" dirty="0">
                <a:solidFill>
                  <a:schemeClr val="tx1"/>
                </a:solidFill>
              </a:rPr>
              <a:t>- Organizar cursos</a:t>
            </a:r>
          </a:p>
          <a:p>
            <a:pPr algn="l" defTabSz="821055"/>
            <a:r>
              <a:rPr lang="es-PY" sz="1600" b="1" dirty="0">
                <a:solidFill>
                  <a:schemeClr val="tx1"/>
                </a:solidFill>
              </a:rPr>
              <a:t>- Dictar cursos</a:t>
            </a:r>
            <a:endParaRPr lang="es-PY" sz="2900" b="1" dirty="0"/>
          </a:p>
        </p:txBody>
      </p:sp>
      <p:sp>
        <p:nvSpPr>
          <p:cNvPr id="35" name="AutoShape 38">
            <a:extLst>
              <a:ext uri="{FF2B5EF4-FFF2-40B4-BE49-F238E27FC236}">
                <a16:creationId xmlns:a16="http://schemas.microsoft.com/office/drawing/2014/main" id="{5B8DC63D-1CFA-9FD8-2A65-7FCC5B8D5D0F}"/>
              </a:ext>
            </a:extLst>
          </p:cNvPr>
          <p:cNvSpPr>
            <a:spLocks noChangeArrowheads="1"/>
          </p:cNvSpPr>
          <p:nvPr/>
        </p:nvSpPr>
        <p:spPr bwMode="auto">
          <a:xfrm flipV="1">
            <a:off x="6697663" y="3765546"/>
            <a:ext cx="4763358" cy="865587"/>
          </a:xfrm>
          <a:prstGeom prst="roundRect">
            <a:avLst>
              <a:gd name="adj" fmla="val 0"/>
            </a:avLst>
          </a:prstGeom>
          <a:gradFill>
            <a:gsLst>
              <a:gs pos="0">
                <a:schemeClr val="accent1">
                  <a:lumMod val="20000"/>
                  <a:lumOff val="80000"/>
                </a:schemeClr>
              </a:gs>
              <a:gs pos="100000">
                <a:schemeClr val="tx2">
                  <a:lumMod val="10000"/>
                  <a:lumOff val="90000"/>
                </a:schemeClr>
              </a:gs>
            </a:gsLst>
          </a:gradFill>
        </p:spPr>
        <p:style>
          <a:lnRef idx="1">
            <a:schemeClr val="accent6"/>
          </a:lnRef>
          <a:fillRef idx="2">
            <a:schemeClr val="accent6"/>
          </a:fillRef>
          <a:effectRef idx="1">
            <a:schemeClr val="accent6"/>
          </a:effectRef>
          <a:fontRef idx="minor">
            <a:schemeClr val="dk1"/>
          </a:fontRef>
        </p:style>
        <p:txBody>
          <a:bodyPr rot="10800000" wrap="none" lIns="82058" tIns="41029" rIns="82058" bIns="41029" anchor="ctr"/>
          <a:lstStyle/>
          <a:p>
            <a:pPr defTabSz="821055"/>
            <a:r>
              <a:rPr lang="es-ES" sz="1600" b="1" dirty="0">
                <a:solidFill>
                  <a:schemeClr val="tx1"/>
                </a:solidFill>
              </a:rPr>
              <a:t>50% de los servidores públicos participan en los talleres</a:t>
            </a:r>
          </a:p>
          <a:p>
            <a:pPr defTabSz="821055"/>
            <a:r>
              <a:rPr lang="es-ES" sz="1600" b="1" dirty="0">
                <a:solidFill>
                  <a:schemeClr val="tx1"/>
                </a:solidFill>
              </a:rPr>
              <a:t>De promoción de la Ética Pública, dentro del primer </a:t>
            </a:r>
          </a:p>
          <a:p>
            <a:pPr defTabSz="821055"/>
            <a:r>
              <a:rPr lang="es-ES" sz="1600" b="1" dirty="0">
                <a:solidFill>
                  <a:schemeClr val="tx1"/>
                </a:solidFill>
              </a:rPr>
              <a:t>Y segundo semestre.</a:t>
            </a:r>
            <a:endParaRPr lang="es-PY" sz="1600" b="1" dirty="0">
              <a:solidFill>
                <a:schemeClr val="tx1"/>
              </a:solidFill>
            </a:endParaRPr>
          </a:p>
        </p:txBody>
      </p:sp>
      <p:sp>
        <p:nvSpPr>
          <p:cNvPr id="36" name="AutoShape 39">
            <a:extLst>
              <a:ext uri="{FF2B5EF4-FFF2-40B4-BE49-F238E27FC236}">
                <a16:creationId xmlns:a16="http://schemas.microsoft.com/office/drawing/2014/main" id="{E3941BB2-BB40-AB62-3D40-9DA02C0B13AE}"/>
              </a:ext>
            </a:extLst>
          </p:cNvPr>
          <p:cNvSpPr>
            <a:spLocks noChangeArrowheads="1"/>
          </p:cNvSpPr>
          <p:nvPr/>
        </p:nvSpPr>
        <p:spPr bwMode="auto">
          <a:xfrm flipV="1">
            <a:off x="6697664" y="2478298"/>
            <a:ext cx="4763358" cy="1025985"/>
          </a:xfrm>
          <a:prstGeom prst="roundRect">
            <a:avLst>
              <a:gd name="adj" fmla="val 0"/>
            </a:avLst>
          </a:prstGeom>
          <a:gradFill>
            <a:gsLst>
              <a:gs pos="0">
                <a:schemeClr val="accent1">
                  <a:lumMod val="20000"/>
                  <a:lumOff val="80000"/>
                </a:schemeClr>
              </a:gs>
              <a:gs pos="100000">
                <a:schemeClr val="tx2">
                  <a:lumMod val="10000"/>
                  <a:lumOff val="90000"/>
                </a:schemeClr>
              </a:gs>
            </a:gsLst>
          </a:gradFill>
        </p:spPr>
        <p:style>
          <a:lnRef idx="1">
            <a:schemeClr val="accent6"/>
          </a:lnRef>
          <a:fillRef idx="2">
            <a:schemeClr val="accent6"/>
          </a:fillRef>
          <a:effectRef idx="1">
            <a:schemeClr val="accent6"/>
          </a:effectRef>
          <a:fontRef idx="minor">
            <a:schemeClr val="dk1"/>
          </a:fontRef>
        </p:style>
        <p:txBody>
          <a:bodyPr rot="10800000" wrap="none" lIns="82058" tIns="41029" rIns="82058" bIns="41029" anchor="ctr"/>
          <a:lstStyle/>
          <a:p>
            <a:pPr defTabSz="821055"/>
            <a:r>
              <a:rPr lang="es-ES" sz="1600" b="1" dirty="0">
                <a:solidFill>
                  <a:schemeClr val="tx1"/>
                </a:solidFill>
              </a:rPr>
              <a:t>Servidores Públicos de la Institución con conocimiento  </a:t>
            </a:r>
          </a:p>
          <a:p>
            <a:pPr defTabSz="821055"/>
            <a:r>
              <a:rPr lang="es-ES" sz="1600" b="1" dirty="0">
                <a:solidFill>
                  <a:schemeClr val="tx1"/>
                </a:solidFill>
              </a:rPr>
              <a:t>sobre los valores, principios, código de ética  </a:t>
            </a:r>
          </a:p>
          <a:p>
            <a:pPr defTabSz="821055"/>
            <a:r>
              <a:rPr lang="es-ES" sz="1600" b="1" dirty="0">
                <a:solidFill>
                  <a:schemeClr val="tx1"/>
                </a:solidFill>
              </a:rPr>
              <a:t>y buen gobierno</a:t>
            </a:r>
          </a:p>
          <a:p>
            <a:pPr defTabSz="821055"/>
            <a:endParaRPr lang="es-PY" sz="1600" b="1" dirty="0">
              <a:solidFill>
                <a:schemeClr val="tx1"/>
              </a:solidFill>
            </a:endParaRPr>
          </a:p>
        </p:txBody>
      </p:sp>
      <p:sp>
        <p:nvSpPr>
          <p:cNvPr id="37" name="AutoShape 40">
            <a:extLst>
              <a:ext uri="{FF2B5EF4-FFF2-40B4-BE49-F238E27FC236}">
                <a16:creationId xmlns:a16="http://schemas.microsoft.com/office/drawing/2014/main" id="{E401B85A-0F9A-AEB2-221D-7AB00742B6C7}"/>
              </a:ext>
            </a:extLst>
          </p:cNvPr>
          <p:cNvSpPr>
            <a:spLocks noChangeArrowheads="1"/>
          </p:cNvSpPr>
          <p:nvPr/>
        </p:nvSpPr>
        <p:spPr bwMode="auto">
          <a:xfrm flipV="1">
            <a:off x="6702074" y="1615675"/>
            <a:ext cx="4763357" cy="673102"/>
          </a:xfrm>
          <a:prstGeom prst="roundRect">
            <a:avLst>
              <a:gd name="adj" fmla="val 0"/>
            </a:avLst>
          </a:prstGeom>
          <a:gradFill>
            <a:gsLst>
              <a:gs pos="0">
                <a:schemeClr val="accent1">
                  <a:lumMod val="20000"/>
                  <a:lumOff val="80000"/>
                </a:schemeClr>
              </a:gs>
              <a:gs pos="100000">
                <a:schemeClr val="tx2">
                  <a:lumMod val="10000"/>
                  <a:lumOff val="90000"/>
                </a:schemeClr>
              </a:gs>
            </a:gsLst>
          </a:gradFill>
        </p:spPr>
        <p:style>
          <a:lnRef idx="1">
            <a:schemeClr val="accent6"/>
          </a:lnRef>
          <a:fillRef idx="2">
            <a:schemeClr val="accent6"/>
          </a:fillRef>
          <a:effectRef idx="1">
            <a:schemeClr val="accent6"/>
          </a:effectRef>
          <a:fontRef idx="minor">
            <a:schemeClr val="dk1"/>
          </a:fontRef>
        </p:style>
        <p:txBody>
          <a:bodyPr rot="10800000" wrap="none" lIns="82058" tIns="41029" rIns="82058" bIns="41029" anchor="ctr"/>
          <a:lstStyle/>
          <a:p>
            <a:pPr defTabSz="821055"/>
            <a:r>
              <a:rPr lang="es-PY" sz="1600" b="1" dirty="0">
                <a:solidFill>
                  <a:schemeClr val="tx1"/>
                </a:solidFill>
              </a:rPr>
              <a:t>Promover los valores éticos dentro de la Institución</a:t>
            </a:r>
          </a:p>
        </p:txBody>
      </p:sp>
      <p:sp>
        <p:nvSpPr>
          <p:cNvPr id="38" name="Text Box 24">
            <a:extLst>
              <a:ext uri="{FF2B5EF4-FFF2-40B4-BE49-F238E27FC236}">
                <a16:creationId xmlns:a16="http://schemas.microsoft.com/office/drawing/2014/main" id="{CDFFF40F-AFD8-B163-6A2C-A6AD56E1790B}"/>
              </a:ext>
            </a:extLst>
          </p:cNvPr>
          <p:cNvSpPr txBox="1">
            <a:spLocks noChangeArrowheads="1"/>
          </p:cNvSpPr>
          <p:nvPr/>
        </p:nvSpPr>
        <p:spPr bwMode="auto">
          <a:xfrm>
            <a:off x="5817217" y="1701967"/>
            <a:ext cx="295275" cy="330200"/>
          </a:xfrm>
          <a:prstGeom prst="rect">
            <a:avLst/>
          </a:prstGeom>
          <a:noFill/>
          <a:ln w="9525">
            <a:noFill/>
            <a:miter lim="800000"/>
          </a:ln>
          <a:effectLst/>
        </p:spPr>
        <p:txBody>
          <a:bodyPr lIns="0" tIns="0" rIns="0" bIns="0"/>
          <a:lstStyle/>
          <a:p>
            <a:pPr algn="l" defTabSz="415925">
              <a:buClr>
                <a:srgbClr val="FFE118"/>
              </a:buClr>
            </a:pPr>
            <a:r>
              <a:rPr lang="es-ES_tradnl" sz="2100" dirty="0">
                <a:solidFill>
                  <a:schemeClr val="accent2"/>
                </a:solidFill>
                <a:effectLst/>
                <a:latin typeface="Arial" panose="020B0604020202020204" pitchFamily="34" charset="0"/>
              </a:rPr>
              <a:t>si</a:t>
            </a:r>
            <a:endParaRPr lang="es-ES_tradnl" sz="2200" dirty="0">
              <a:solidFill>
                <a:schemeClr val="accent2"/>
              </a:solidFill>
              <a:effectLst/>
            </a:endParaRPr>
          </a:p>
        </p:txBody>
      </p:sp>
    </p:spTree>
    <p:extLst>
      <p:ext uri="{BB962C8B-B14F-4D97-AF65-F5344CB8AC3E}">
        <p14:creationId xmlns:p14="http://schemas.microsoft.com/office/powerpoint/2010/main" val="300757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6" y="5830211"/>
            <a:ext cx="1778574"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2" y="5672267"/>
            <a:ext cx="1457325" cy="9144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0" y="5918383"/>
            <a:ext cx="1626907" cy="580112"/>
          </a:xfrm>
          <a:prstGeom prst="rect">
            <a:avLst/>
          </a:prstGeom>
        </p:spPr>
      </p:pic>
      <p:sp>
        <p:nvSpPr>
          <p:cNvPr id="7" name="CuadroTexto 6">
            <a:extLst>
              <a:ext uri="{FF2B5EF4-FFF2-40B4-BE49-F238E27FC236}">
                <a16:creationId xmlns:a16="http://schemas.microsoft.com/office/drawing/2014/main" id="{E3B82755-7B11-877A-443B-88F94EE8F5AB}"/>
              </a:ext>
            </a:extLst>
          </p:cNvPr>
          <p:cNvSpPr txBox="1"/>
          <p:nvPr/>
        </p:nvSpPr>
        <p:spPr>
          <a:xfrm>
            <a:off x="1604210" y="2202920"/>
            <a:ext cx="8983579" cy="3108543"/>
          </a:xfrm>
          <a:prstGeom prst="rect">
            <a:avLst/>
          </a:prstGeom>
          <a:noFill/>
        </p:spPr>
        <p:txBody>
          <a:bodyPr wrap="square">
            <a:spAutoFit/>
          </a:bodyPr>
          <a:lstStyle/>
          <a:p>
            <a:pPr algn="just"/>
            <a:r>
              <a:rPr lang="es-PY" sz="2800" b="1" dirty="0">
                <a:effectLst/>
                <a:latin typeface="Times New Roman" panose="02020603050405020304" pitchFamily="18" charset="0"/>
                <a:ea typeface="Times New Roman" panose="02020603050405020304" pitchFamily="18" charset="0"/>
              </a:rPr>
              <a:t>“</a:t>
            </a:r>
            <a:r>
              <a:rPr lang="es-ES" sz="2800" b="1" dirty="0">
                <a:effectLst/>
                <a:latin typeface="Times New Roman" panose="02020603050405020304" pitchFamily="18" charset="0"/>
                <a:ea typeface="Times New Roman" panose="02020603050405020304" pitchFamily="18" charset="0"/>
              </a:rPr>
              <a:t>POR LA CUAL SE</a:t>
            </a:r>
            <a:r>
              <a:rPr lang="es-PY" sz="2800" b="1" dirty="0">
                <a:effectLst/>
                <a:latin typeface="Times New Roman" panose="02020603050405020304" pitchFamily="18" charset="0"/>
                <a:ea typeface="Times New Roman" panose="02020603050405020304" pitchFamily="18" charset="0"/>
              </a:rPr>
              <a:t> ESTABLECEN LAS REGLAMENTACIONES DEL PLAN ANUAL DE TRANSPARENCIA Y ANTICORRUPCIÓN (PATA) DEL EJERCICIO FISCAL 2023 Y SE APRUEBA LA IMPLEMENTACIÓN DE LA MATRIZ DEL PLAN ANUAL DE TRANSPARENCIA Y ANTICORRUPCIÓN”</a:t>
            </a:r>
            <a:endParaRPr lang="es-PY" sz="2800" dirty="0">
              <a:effectLst/>
              <a:latin typeface="Times New Roman" panose="02020603050405020304" pitchFamily="18" charset="0"/>
              <a:ea typeface="Times New Roman" panose="02020603050405020304" pitchFamily="18" charset="0"/>
            </a:endParaRPr>
          </a:p>
        </p:txBody>
      </p:sp>
      <p:sp>
        <p:nvSpPr>
          <p:cNvPr id="9" name="CuadroTexto 8">
            <a:extLst>
              <a:ext uri="{FF2B5EF4-FFF2-40B4-BE49-F238E27FC236}">
                <a16:creationId xmlns:a16="http://schemas.microsoft.com/office/drawing/2014/main" id="{5A331F84-8A6D-4702-52F6-BC7CE0FCED4B}"/>
              </a:ext>
            </a:extLst>
          </p:cNvPr>
          <p:cNvSpPr txBox="1"/>
          <p:nvPr/>
        </p:nvSpPr>
        <p:spPr>
          <a:xfrm>
            <a:off x="2831432" y="1258752"/>
            <a:ext cx="6529136" cy="584775"/>
          </a:xfrm>
          <a:prstGeom prst="rect">
            <a:avLst/>
          </a:prstGeom>
          <a:noFill/>
        </p:spPr>
        <p:txBody>
          <a:bodyPr wrap="square" rtlCol="0">
            <a:spAutoFit/>
          </a:bodyPr>
          <a:lstStyle/>
          <a:p>
            <a:r>
              <a:rPr lang="es-ES" sz="3200" u="sng" dirty="0">
                <a:latin typeface="Garamond" panose="02020404030301010803" pitchFamily="18" charset="0"/>
              </a:rPr>
              <a:t>RESOLUCIÓN SENAC Nro. 15/2023</a:t>
            </a:r>
            <a:endParaRPr lang="es-PY" sz="3200" u="sng" dirty="0">
              <a:latin typeface="Garamond" panose="02020404030301010803" pitchFamily="18" charset="0"/>
            </a:endParaRPr>
          </a:p>
        </p:txBody>
      </p:sp>
    </p:spTree>
    <p:extLst>
      <p:ext uri="{BB962C8B-B14F-4D97-AF65-F5344CB8AC3E}">
        <p14:creationId xmlns:p14="http://schemas.microsoft.com/office/powerpoint/2010/main" val="330395859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TM02900688[[fn=Faceta]]</Template>
  <TotalTime>0</TotalTime>
  <Words>2159</Words>
  <Application>Microsoft Macintosh PowerPoint</Application>
  <PresentationFormat>Panorámica</PresentationFormat>
  <Paragraphs>156</Paragraphs>
  <Slides>31</Slides>
  <Notes>0</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31</vt:i4>
      </vt:variant>
    </vt:vector>
  </HeadingPairs>
  <TitlesOfParts>
    <vt:vector size="45" baseType="lpstr">
      <vt:lpstr>Arial</vt:lpstr>
      <vt:lpstr>Book Antiqua</vt:lpstr>
      <vt:lpstr>Bookman Old Style</vt:lpstr>
      <vt:lpstr>Calibri</vt:lpstr>
      <vt:lpstr>Calibri Light</vt:lpstr>
      <vt:lpstr>Garamond</vt:lpstr>
      <vt:lpstr>GOTHA</vt:lpstr>
      <vt:lpstr>Lydian</vt:lpstr>
      <vt:lpstr>Monotype Sorts</vt:lpstr>
      <vt:lpstr>Times New Roman</vt:lpstr>
      <vt:lpstr>Wingdings 2</vt:lpstr>
      <vt:lpstr>HDOfficeLightV0</vt:lpstr>
      <vt:lpstr>1_HDOfficeLightV0</vt:lpstr>
      <vt:lpstr>2_HDOfficeLightV0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16</cp:revision>
  <dcterms:created xsi:type="dcterms:W3CDTF">2012-07-30T22:48:00Z</dcterms:created>
  <dcterms:modified xsi:type="dcterms:W3CDTF">2023-02-03T15:53:04Z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2058-11.2.0.9984</vt:lpwstr>
  </property>
</Properties>
</file>