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4"/>
  </p:notesMasterIdLst>
  <p:handoutMasterIdLst>
    <p:handoutMasterId r:id="rId25"/>
  </p:handoutMasterIdLst>
  <p:sldIdLst>
    <p:sldId id="267" r:id="rId5"/>
    <p:sldId id="433" r:id="rId6"/>
    <p:sldId id="416" r:id="rId7"/>
    <p:sldId id="417" r:id="rId8"/>
    <p:sldId id="288" r:id="rId9"/>
    <p:sldId id="434" r:id="rId10"/>
    <p:sldId id="435" r:id="rId11"/>
    <p:sldId id="418" r:id="rId12"/>
    <p:sldId id="436" r:id="rId13"/>
    <p:sldId id="437" r:id="rId14"/>
    <p:sldId id="439" r:id="rId15"/>
    <p:sldId id="438" r:id="rId16"/>
    <p:sldId id="441" r:id="rId17"/>
    <p:sldId id="440" r:id="rId18"/>
    <p:sldId id="442" r:id="rId19"/>
    <p:sldId id="443" r:id="rId20"/>
    <p:sldId id="444" r:id="rId21"/>
    <p:sldId id="445" r:id="rId22"/>
    <p:sldId id="290" r:id="rId23"/>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Georgia" panose="02040502050405020303" pitchFamily="18" charset="0"/>
      <p:regular r:id="rId30"/>
      <p:bold r:id="rId31"/>
      <p:italic r:id="rId32"/>
      <p:boldItalic r:id="rId33"/>
    </p:embeddedFont>
    <p:embeddedFont>
      <p:font typeface="Lato" panose="020F0502020204030203" pitchFamily="34" charset="0"/>
      <p:regular r:id="rId34"/>
      <p:bold r:id="rId35"/>
      <p:italic r:id="rId36"/>
      <p:boldItalic r:id="rId37"/>
    </p:embeddedFont>
    <p:embeddedFont>
      <p:font typeface="Merriweather" panose="020F0502020204030204" pitchFamily="34" charset="0"/>
      <p:regular r:id="rId38"/>
      <p:bold r:id="rId39"/>
      <p:italic r:id="rId40"/>
      <p:boldItalic r:id="rId41"/>
    </p:embeddedFont>
    <p:embeddedFont>
      <p:font typeface="Montserrat" panose="020F0502020204030204" pitchFamily="34" charset="0"/>
      <p:regular r:id="rId42"/>
      <p:bold r:id="rId43"/>
      <p:italic r:id="rId44"/>
      <p:boldItalic r:id="rId45"/>
    </p:embeddedFont>
    <p:embeddedFont>
      <p:font typeface="Open Sans" panose="020F0502020204030204" pitchFamily="34" charset="0"/>
      <p:regular r:id="rId46"/>
      <p:bold r:id="rId47"/>
      <p:italic r:id="rId48"/>
      <p:boldItalic r:id="rId49"/>
    </p:embeddedFont>
    <p:embeddedFont>
      <p:font typeface="Roboto" panose="020F0502020204030204" pitchFamily="34" charset="0"/>
      <p:regular r:id="rId50"/>
      <p:bold r:id="rId51"/>
      <p:italic r:id="rId52"/>
      <p:boldItalic r:id="rId53"/>
    </p:embeddedFont>
    <p:embeddedFont>
      <p:font typeface="Source Serif Pro" panose="020F0502020204030204" pitchFamily="34" charset="0"/>
      <p:regular r:id="rId54"/>
      <p:bold r:id="rId55"/>
      <p:italic r:id="rId56"/>
      <p:boldItalic r:id="rId57"/>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50A044-4560-5C7F-94DA-91EED1F50576}" name="Lisa Arnestad" initials="LA" userId="S::lisaa@cmi.no::552c8d9d-c6fc-4fa5-8ee2-a9b7c2e9f34e" providerId="AD"/>
  <p188:author id="{D68649A5-9287-19DF-F980-85D9A862FC4D}" name="Daniela Cepeda Cuadrado" initials="DC" userId="S::danielac@cmi.no::024fe382-fabc-487c-b13b-c96f8709b2c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8CF"/>
    <a:srgbClr val="E4F1FA"/>
    <a:srgbClr val="162063"/>
    <a:srgbClr val="00C2FF"/>
    <a:srgbClr val="F1C8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692C58-7201-AD44-811C-EECEAFC1035C}" v="3844" dt="2023-02-01T12:55:38.093"/>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81677"/>
  </p:normalViewPr>
  <p:slideViewPr>
    <p:cSldViewPr snapToGrid="0">
      <p:cViewPr varScale="1">
        <p:scale>
          <a:sx n="90" d="100"/>
          <a:sy n="90" d="100"/>
        </p:scale>
        <p:origin x="1192" y="18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font" Target="fonts/font25.fntdata"/><Relationship Id="rId55" Type="http://schemas.openxmlformats.org/officeDocument/2006/relationships/font" Target="fonts/font30.fntdata"/><Relationship Id="rId63"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4.fntdata"/><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font" Target="fonts/font28.fntdata"/><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56" Type="http://schemas.openxmlformats.org/officeDocument/2006/relationships/font" Target="fonts/font31.fntdata"/><Relationship Id="rId8" Type="http://schemas.openxmlformats.org/officeDocument/2006/relationships/slide" Target="slides/slide4.xml"/><Relationship Id="rId51" Type="http://schemas.openxmlformats.org/officeDocument/2006/relationships/font" Target="fonts/font26.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16.fntdata"/><Relationship Id="rId54" Type="http://schemas.openxmlformats.org/officeDocument/2006/relationships/font" Target="fonts/font29.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 Id="rId57" Type="http://schemas.openxmlformats.org/officeDocument/2006/relationships/font" Target="fonts/font32.fntdata"/><Relationship Id="rId10" Type="http://schemas.openxmlformats.org/officeDocument/2006/relationships/slide" Target="slides/slide6.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font" Target="fonts/font27.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https://cmino-my.sharepoint.com/personal/danielac_cmi_no/Documents/procurement%20corruption%20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90314172999509"/>
          <c:y val="1.1485593719279428E-2"/>
          <c:w val="0.63734706419666831"/>
          <c:h val="0.87365846908792633"/>
        </c:manualLayout>
      </c:layout>
      <c:pieChart>
        <c:varyColors val="1"/>
        <c:ser>
          <c:idx val="0"/>
          <c:order val="0"/>
          <c:dPt>
            <c:idx val="0"/>
            <c:bubble3D val="0"/>
            <c:explosion val="14"/>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extLst>
              <c:ext xmlns:c16="http://schemas.microsoft.com/office/drawing/2014/chart" uri="{C3380CC4-5D6E-409C-BE32-E72D297353CC}">
                <c16:uniqueId val="{00000001-471D-4844-9966-2953FBB54D95}"/>
              </c:ext>
            </c:extLst>
          </c:dPt>
          <c:dPt>
            <c:idx val="1"/>
            <c:bubble3D val="0"/>
            <c:explosion val="34"/>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extLst>
              <c:ext xmlns:c16="http://schemas.microsoft.com/office/drawing/2014/chart" uri="{C3380CC4-5D6E-409C-BE32-E72D297353CC}">
                <c16:uniqueId val="{00000003-471D-4844-9966-2953FBB54D95}"/>
              </c:ext>
            </c:extLst>
          </c:dPt>
          <c:dPt>
            <c:idx val="2"/>
            <c:bubble3D val="0"/>
            <c:explosion val="43"/>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extLst>
              <c:ext xmlns:c16="http://schemas.microsoft.com/office/drawing/2014/chart" uri="{C3380CC4-5D6E-409C-BE32-E72D297353CC}">
                <c16:uniqueId val="{00000005-471D-4844-9966-2953FBB54D95}"/>
              </c:ext>
            </c:extLst>
          </c:dPt>
          <c:val>
            <c:numRef>
              <c:f>Sheet1!$L$4:$L$6</c:f>
              <c:numCache>
                <c:formatCode>General</c:formatCode>
                <c:ptCount val="3"/>
                <c:pt idx="0">
                  <c:v>100</c:v>
                </c:pt>
                <c:pt idx="1">
                  <c:v>0.9</c:v>
                </c:pt>
                <c:pt idx="2">
                  <c:v>2.6</c:v>
                </c:pt>
              </c:numCache>
            </c:numRef>
          </c:val>
          <c:extLst>
            <c:ext xmlns:c16="http://schemas.microsoft.com/office/drawing/2014/chart" uri="{C3380CC4-5D6E-409C-BE32-E72D297353CC}">
              <c16:uniqueId val="{00000006-471D-4844-9966-2953FBB54D95}"/>
            </c:ext>
          </c:extLst>
        </c:ser>
        <c:dLbls>
          <c:showLegendKey val="0"/>
          <c:showVal val="0"/>
          <c:showCatName val="0"/>
          <c:showSerName val="0"/>
          <c:showPercent val="0"/>
          <c:showBubbleSize val="0"/>
          <c:showLeaderLines val="1"/>
        </c:dLbls>
        <c:firstSliceAng val="52"/>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PY"/>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88888888888888"/>
          <c:y val="5.0925925925925923E-2"/>
          <c:w val="0.53888888888888886"/>
          <c:h val="0.89814814814814814"/>
        </c:manualLayout>
      </c:layout>
      <c:pieChart>
        <c:varyColors val="1"/>
        <c:ser>
          <c:idx val="0"/>
          <c:order val="0"/>
          <c:explosion val="14"/>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4BB-CC44-A0A9-7DFF84FF9383}"/>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E4BB-CC44-A0A9-7DFF84FF9383}"/>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E4BB-CC44-A0A9-7DFF84FF9383}"/>
              </c:ext>
            </c:extLst>
          </c:dPt>
          <c:dLbls>
            <c:delete val="1"/>
          </c:dLbls>
          <c:val>
            <c:numRef>
              <c:f>Sheet1!$D$4:$D$6</c:f>
              <c:numCache>
                <c:formatCode>General</c:formatCode>
                <c:ptCount val="3"/>
                <c:pt idx="0">
                  <c:v>100</c:v>
                </c:pt>
                <c:pt idx="1">
                  <c:v>10</c:v>
                </c:pt>
                <c:pt idx="2">
                  <c:v>15</c:v>
                </c:pt>
              </c:numCache>
            </c:numRef>
          </c:val>
          <c:extLst>
            <c:ext xmlns:c16="http://schemas.microsoft.com/office/drawing/2014/chart" uri="{C3380CC4-5D6E-409C-BE32-E72D297353CC}">
              <c16:uniqueId val="{00000006-E4BB-CC44-A0A9-7DFF84FF9383}"/>
            </c:ext>
          </c:extLst>
        </c:ser>
        <c:dLbls>
          <c:dLblPos val="ctr"/>
          <c:showLegendKey val="0"/>
          <c:showVal val="0"/>
          <c:showCatName val="0"/>
          <c:showSerName val="0"/>
          <c:showPercent val="1"/>
          <c:showBubbleSize val="0"/>
          <c:showLeaderLines val="1"/>
        </c:dLbls>
        <c:firstSliceAng val="115"/>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PY"/>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29B276-D7C1-0248-9B2B-D130FA0DF34E}" type="doc">
      <dgm:prSet loTypeId="urn:microsoft.com/office/officeart/2005/8/layout/radial3" loCatId="" qsTypeId="urn:microsoft.com/office/officeart/2005/8/quickstyle/simple1" qsCatId="simple" csTypeId="urn:microsoft.com/office/officeart/2005/8/colors/accent1_2" csCatId="accent1" phldr="1"/>
      <dgm:spPr/>
      <dgm:t>
        <a:bodyPr/>
        <a:lstStyle/>
        <a:p>
          <a:endParaRPr lang="en-GB"/>
        </a:p>
      </dgm:t>
    </dgm:pt>
    <dgm:pt modelId="{2C4B4776-3D58-254E-B6BA-762A1B75F28D}">
      <dgm:prSet phldrT="[Text]" custT="1"/>
      <dgm:spPr>
        <a:solidFill>
          <a:schemeClr val="tx1"/>
        </a:solidFill>
      </dgm:spPr>
      <dgm:t>
        <a:bodyPr/>
        <a:lstStyle/>
        <a:p>
          <a:r>
            <a:rPr lang="en-GB" sz="2000">
              <a:solidFill>
                <a:schemeClr val="bg1"/>
              </a:solidFill>
              <a:latin typeface="Lato"/>
              <a:ea typeface="Lato"/>
              <a:cs typeface="Lato"/>
            </a:rPr>
            <a:t>Personas</a:t>
          </a:r>
        </a:p>
      </dgm:t>
    </dgm:pt>
    <dgm:pt modelId="{1CC1E781-374F-A14F-92D7-6EAA9C849C8D}" type="parTrans" cxnId="{56DC2C0A-35C5-C247-A3BF-7B4D64914B22}">
      <dgm:prSet/>
      <dgm:spPr/>
      <dgm:t>
        <a:bodyPr/>
        <a:lstStyle/>
        <a:p>
          <a:endParaRPr lang="en-GB"/>
        </a:p>
      </dgm:t>
    </dgm:pt>
    <dgm:pt modelId="{81500A5A-B4C7-AB4D-AF16-ADA443929652}" type="sibTrans" cxnId="{56DC2C0A-35C5-C247-A3BF-7B4D64914B22}">
      <dgm:prSet/>
      <dgm:spPr/>
      <dgm:t>
        <a:bodyPr/>
        <a:lstStyle/>
        <a:p>
          <a:endParaRPr lang="en-GB"/>
        </a:p>
      </dgm:t>
    </dgm:pt>
    <dgm:pt modelId="{F7F5AC8E-DB6D-4F43-BB09-C79B86FAC3BE}">
      <dgm:prSet phldrT="[Text]" custT="1"/>
      <dgm:spPr>
        <a:solidFill>
          <a:schemeClr val="bg1">
            <a:alpha val="0"/>
          </a:schemeClr>
        </a:solidFill>
        <a:ln>
          <a:solidFill>
            <a:schemeClr val="tx1"/>
          </a:solidFill>
        </a:ln>
      </dgm:spPr>
      <dgm:t>
        <a:bodyPr/>
        <a:lstStyle/>
        <a:p>
          <a:r>
            <a:rPr lang="es-ES_tradnl" sz="1500" b="1" i="0" noProof="0">
              <a:latin typeface="Lato"/>
              <a:ea typeface="Lato"/>
              <a:cs typeface="Lato"/>
            </a:rPr>
            <a:t>Gobernanza</a:t>
          </a:r>
        </a:p>
      </dgm:t>
    </dgm:pt>
    <dgm:pt modelId="{EA809ED1-10D0-3D4C-8B62-DC665FEFBF87}" type="parTrans" cxnId="{7CC622B4-7EA3-B440-9105-7D6784C0AC5B}">
      <dgm:prSet/>
      <dgm:spPr/>
      <dgm:t>
        <a:bodyPr/>
        <a:lstStyle/>
        <a:p>
          <a:endParaRPr lang="en-GB"/>
        </a:p>
      </dgm:t>
    </dgm:pt>
    <dgm:pt modelId="{65E938F1-C6CC-A34A-ACE7-CC586E27450D}" type="sibTrans" cxnId="{7CC622B4-7EA3-B440-9105-7D6784C0AC5B}">
      <dgm:prSet/>
      <dgm:spPr/>
      <dgm:t>
        <a:bodyPr/>
        <a:lstStyle/>
        <a:p>
          <a:endParaRPr lang="en-GB"/>
        </a:p>
      </dgm:t>
    </dgm:pt>
    <dgm:pt modelId="{CA4191B7-1540-B841-BBD3-A744F09D169B}">
      <dgm:prSet phldrT="[Text]" custT="1"/>
      <dgm:spPr>
        <a:solidFill>
          <a:schemeClr val="bg1">
            <a:alpha val="0"/>
          </a:schemeClr>
        </a:solidFill>
        <a:ln>
          <a:solidFill>
            <a:schemeClr val="tx1"/>
          </a:solidFill>
        </a:ln>
      </dgm:spPr>
      <dgm:t>
        <a:bodyPr/>
        <a:lstStyle/>
        <a:p>
          <a:r>
            <a:rPr lang="es-ES_tradnl" sz="1500" b="1" i="0" noProof="0">
              <a:latin typeface="Lato"/>
              <a:ea typeface="Lato"/>
              <a:cs typeface="Lato"/>
            </a:rPr>
            <a:t>Información</a:t>
          </a:r>
        </a:p>
      </dgm:t>
    </dgm:pt>
    <dgm:pt modelId="{58E4121C-CFB0-5A43-8A24-BCC47C643E8B}" type="parTrans" cxnId="{EDE92FC9-C804-CE43-B660-6FE649066E02}">
      <dgm:prSet/>
      <dgm:spPr/>
      <dgm:t>
        <a:bodyPr/>
        <a:lstStyle/>
        <a:p>
          <a:endParaRPr lang="en-GB"/>
        </a:p>
      </dgm:t>
    </dgm:pt>
    <dgm:pt modelId="{6D9A211A-C4FE-B243-8420-0F84E89FEABF}" type="sibTrans" cxnId="{EDE92FC9-C804-CE43-B660-6FE649066E02}">
      <dgm:prSet/>
      <dgm:spPr/>
      <dgm:t>
        <a:bodyPr/>
        <a:lstStyle/>
        <a:p>
          <a:endParaRPr lang="en-GB"/>
        </a:p>
      </dgm:t>
    </dgm:pt>
    <dgm:pt modelId="{350D54D0-06D0-484D-8723-5571B68DA733}">
      <dgm:prSet phldrT="[Text]" custT="1"/>
      <dgm:spPr>
        <a:solidFill>
          <a:schemeClr val="bg1">
            <a:alpha val="0"/>
          </a:schemeClr>
        </a:solidFill>
        <a:ln>
          <a:solidFill>
            <a:schemeClr val="tx1"/>
          </a:solidFill>
        </a:ln>
      </dgm:spPr>
      <dgm:t>
        <a:bodyPr/>
        <a:lstStyle/>
        <a:p>
          <a:r>
            <a:rPr lang="es-ES_tradnl" sz="1500" b="1" i="0" noProof="0">
              <a:latin typeface="Lato"/>
              <a:ea typeface="Lato"/>
              <a:cs typeface="Lato"/>
            </a:rPr>
            <a:t>Recursos humanos</a:t>
          </a:r>
        </a:p>
      </dgm:t>
    </dgm:pt>
    <dgm:pt modelId="{8182AC0B-89D2-EF49-98DB-5CAD8B4F24F0}" type="parTrans" cxnId="{47B39445-A30C-9143-9D39-48A3D89E2894}">
      <dgm:prSet/>
      <dgm:spPr/>
      <dgm:t>
        <a:bodyPr/>
        <a:lstStyle/>
        <a:p>
          <a:endParaRPr lang="en-GB"/>
        </a:p>
      </dgm:t>
    </dgm:pt>
    <dgm:pt modelId="{B2563F79-3AFA-EC42-A5AB-6A745C1E1B35}" type="sibTrans" cxnId="{47B39445-A30C-9143-9D39-48A3D89E2894}">
      <dgm:prSet/>
      <dgm:spPr/>
      <dgm:t>
        <a:bodyPr/>
        <a:lstStyle/>
        <a:p>
          <a:endParaRPr lang="en-GB"/>
        </a:p>
      </dgm:t>
    </dgm:pt>
    <dgm:pt modelId="{32467356-C117-334A-A886-75B2BB6FBAA9}">
      <dgm:prSet phldrT="[Text]" custT="1"/>
      <dgm:spPr>
        <a:solidFill>
          <a:schemeClr val="bg1">
            <a:alpha val="0"/>
          </a:schemeClr>
        </a:solidFill>
        <a:ln>
          <a:solidFill>
            <a:schemeClr val="tx1"/>
          </a:solidFill>
        </a:ln>
      </dgm:spPr>
      <dgm:t>
        <a:bodyPr/>
        <a:lstStyle/>
        <a:p>
          <a:r>
            <a:rPr lang="es-ES_tradnl" sz="1500" b="1" i="0" noProof="0">
              <a:latin typeface="Lato"/>
              <a:ea typeface="Lato"/>
              <a:cs typeface="Lato"/>
            </a:rPr>
            <a:t>Medicinas y tecnologías</a:t>
          </a:r>
        </a:p>
      </dgm:t>
    </dgm:pt>
    <dgm:pt modelId="{6B54DFB4-0022-174F-9B6C-CA2981A4B2BD}" type="parTrans" cxnId="{29588DB1-6DD7-994C-AA47-E64DB8545A17}">
      <dgm:prSet/>
      <dgm:spPr/>
      <dgm:t>
        <a:bodyPr/>
        <a:lstStyle/>
        <a:p>
          <a:endParaRPr lang="en-GB"/>
        </a:p>
      </dgm:t>
    </dgm:pt>
    <dgm:pt modelId="{CF07D3A4-1685-454B-83E4-95110860AC98}" type="sibTrans" cxnId="{29588DB1-6DD7-994C-AA47-E64DB8545A17}">
      <dgm:prSet/>
      <dgm:spPr/>
      <dgm:t>
        <a:bodyPr/>
        <a:lstStyle/>
        <a:p>
          <a:endParaRPr lang="en-GB"/>
        </a:p>
      </dgm:t>
    </dgm:pt>
    <dgm:pt modelId="{4BAB19DB-C8AA-AF49-A23F-5A8679027CC3}">
      <dgm:prSet custT="1"/>
      <dgm:spPr>
        <a:solidFill>
          <a:schemeClr val="bg1">
            <a:alpha val="0"/>
          </a:schemeClr>
        </a:solidFill>
        <a:ln>
          <a:solidFill>
            <a:schemeClr val="tx1"/>
          </a:solidFill>
        </a:ln>
      </dgm:spPr>
      <dgm:t>
        <a:bodyPr/>
        <a:lstStyle/>
        <a:p>
          <a:r>
            <a:rPr lang="es-ES_tradnl" sz="1500" b="1" i="0" noProof="0">
              <a:latin typeface="Lato"/>
              <a:ea typeface="Lato"/>
              <a:cs typeface="Lato"/>
            </a:rPr>
            <a:t>Financiación</a:t>
          </a:r>
        </a:p>
      </dgm:t>
    </dgm:pt>
    <dgm:pt modelId="{F0EA5171-40D9-4E4A-9E3E-7E95C7C13439}" type="parTrans" cxnId="{4323CAF8-022F-0B4C-B99F-C218A75343AC}">
      <dgm:prSet/>
      <dgm:spPr/>
      <dgm:t>
        <a:bodyPr/>
        <a:lstStyle/>
        <a:p>
          <a:endParaRPr lang="en-GB"/>
        </a:p>
      </dgm:t>
    </dgm:pt>
    <dgm:pt modelId="{1577999C-D6A5-134D-BF51-D20C0B9BB98E}" type="sibTrans" cxnId="{4323CAF8-022F-0B4C-B99F-C218A75343AC}">
      <dgm:prSet/>
      <dgm:spPr/>
      <dgm:t>
        <a:bodyPr/>
        <a:lstStyle/>
        <a:p>
          <a:endParaRPr lang="en-GB"/>
        </a:p>
      </dgm:t>
    </dgm:pt>
    <dgm:pt modelId="{648AE813-0A31-3542-AFF2-7250ACBEEB21}">
      <dgm:prSet custT="1"/>
      <dgm:spPr>
        <a:solidFill>
          <a:schemeClr val="bg1">
            <a:alpha val="0"/>
          </a:schemeClr>
        </a:solidFill>
        <a:ln>
          <a:solidFill>
            <a:schemeClr val="tx1"/>
          </a:solidFill>
        </a:ln>
      </dgm:spPr>
      <dgm:t>
        <a:bodyPr/>
        <a:lstStyle/>
        <a:p>
          <a:r>
            <a:rPr lang="es-ES_tradnl" sz="1500" b="1" i="0" noProof="0">
              <a:latin typeface="Lato"/>
              <a:ea typeface="Lato"/>
              <a:cs typeface="Lato"/>
            </a:rPr>
            <a:t>Prestación de servicios</a:t>
          </a:r>
        </a:p>
      </dgm:t>
    </dgm:pt>
    <dgm:pt modelId="{416F3012-BEF6-E04F-84C1-E59ABD827F2C}" type="parTrans" cxnId="{D6C6E673-BB3E-594A-A5DB-5A2DF5CBDC62}">
      <dgm:prSet/>
      <dgm:spPr/>
      <dgm:t>
        <a:bodyPr/>
        <a:lstStyle/>
        <a:p>
          <a:endParaRPr lang="en-GB"/>
        </a:p>
      </dgm:t>
    </dgm:pt>
    <dgm:pt modelId="{F44C458A-40EB-A24D-BDAF-8A42B1A69630}" type="sibTrans" cxnId="{D6C6E673-BB3E-594A-A5DB-5A2DF5CBDC62}">
      <dgm:prSet/>
      <dgm:spPr/>
      <dgm:t>
        <a:bodyPr/>
        <a:lstStyle/>
        <a:p>
          <a:endParaRPr lang="en-GB"/>
        </a:p>
      </dgm:t>
    </dgm:pt>
    <dgm:pt modelId="{8471DEB6-184A-3B45-9F6A-4CF03AC7AB5E}" type="pres">
      <dgm:prSet presAssocID="{F229B276-D7C1-0248-9B2B-D130FA0DF34E}" presName="composite" presStyleCnt="0">
        <dgm:presLayoutVars>
          <dgm:chMax val="1"/>
          <dgm:dir/>
          <dgm:resizeHandles val="exact"/>
        </dgm:presLayoutVars>
      </dgm:prSet>
      <dgm:spPr/>
    </dgm:pt>
    <dgm:pt modelId="{A181358E-69F1-5F4F-95F6-3A20714A97C0}" type="pres">
      <dgm:prSet presAssocID="{F229B276-D7C1-0248-9B2B-D130FA0DF34E}" presName="radial" presStyleCnt="0">
        <dgm:presLayoutVars>
          <dgm:animLvl val="ctr"/>
        </dgm:presLayoutVars>
      </dgm:prSet>
      <dgm:spPr/>
    </dgm:pt>
    <dgm:pt modelId="{16F6D3A9-26F8-F94B-957B-70EB8469A241}" type="pres">
      <dgm:prSet presAssocID="{2C4B4776-3D58-254E-B6BA-762A1B75F28D}" presName="centerShape" presStyleLbl="vennNode1" presStyleIdx="0" presStyleCnt="7" custScaleX="65393" custScaleY="65393"/>
      <dgm:spPr/>
    </dgm:pt>
    <dgm:pt modelId="{B05D69CE-F92F-CE45-BE0D-2412A860EAF2}" type="pres">
      <dgm:prSet presAssocID="{F7F5AC8E-DB6D-4F43-BB09-C79B86FAC3BE}" presName="node" presStyleLbl="vennNode1" presStyleIdx="1" presStyleCnt="7" custScaleX="153234" custScaleY="153233">
        <dgm:presLayoutVars>
          <dgm:bulletEnabled val="1"/>
        </dgm:presLayoutVars>
      </dgm:prSet>
      <dgm:spPr/>
    </dgm:pt>
    <dgm:pt modelId="{74DB5CE6-FEEA-5D4C-B904-C92ECF25F0A7}" type="pres">
      <dgm:prSet presAssocID="{CA4191B7-1540-B841-BBD3-A744F09D169B}" presName="node" presStyleLbl="vennNode1" presStyleIdx="2" presStyleCnt="7" custScaleX="153234" custScaleY="153233">
        <dgm:presLayoutVars>
          <dgm:bulletEnabled val="1"/>
        </dgm:presLayoutVars>
      </dgm:prSet>
      <dgm:spPr/>
    </dgm:pt>
    <dgm:pt modelId="{965AAC37-AA69-A040-B811-623753E3A664}" type="pres">
      <dgm:prSet presAssocID="{4BAB19DB-C8AA-AF49-A23F-5A8679027CC3}" presName="node" presStyleLbl="vennNode1" presStyleIdx="3" presStyleCnt="7" custScaleX="153234" custScaleY="153233">
        <dgm:presLayoutVars>
          <dgm:bulletEnabled val="1"/>
        </dgm:presLayoutVars>
      </dgm:prSet>
      <dgm:spPr/>
    </dgm:pt>
    <dgm:pt modelId="{62764E56-B460-DB41-8246-F37CE139D59C}" type="pres">
      <dgm:prSet presAssocID="{648AE813-0A31-3542-AFF2-7250ACBEEB21}" presName="node" presStyleLbl="vennNode1" presStyleIdx="4" presStyleCnt="7" custScaleX="153234" custScaleY="153233">
        <dgm:presLayoutVars>
          <dgm:bulletEnabled val="1"/>
        </dgm:presLayoutVars>
      </dgm:prSet>
      <dgm:spPr/>
    </dgm:pt>
    <dgm:pt modelId="{D71AB6FA-DA08-084B-8A51-92CE2ACAA354}" type="pres">
      <dgm:prSet presAssocID="{350D54D0-06D0-484D-8723-5571B68DA733}" presName="node" presStyleLbl="vennNode1" presStyleIdx="5" presStyleCnt="7" custScaleX="153234" custScaleY="153233">
        <dgm:presLayoutVars>
          <dgm:bulletEnabled val="1"/>
        </dgm:presLayoutVars>
      </dgm:prSet>
      <dgm:spPr/>
    </dgm:pt>
    <dgm:pt modelId="{8C0714A1-53C8-8342-BC3C-E27AF1AF60BC}" type="pres">
      <dgm:prSet presAssocID="{32467356-C117-334A-A886-75B2BB6FBAA9}" presName="node" presStyleLbl="vennNode1" presStyleIdx="6" presStyleCnt="7" custScaleX="153234" custScaleY="153233">
        <dgm:presLayoutVars>
          <dgm:bulletEnabled val="1"/>
        </dgm:presLayoutVars>
      </dgm:prSet>
      <dgm:spPr/>
    </dgm:pt>
  </dgm:ptLst>
  <dgm:cxnLst>
    <dgm:cxn modelId="{56DC2C0A-35C5-C247-A3BF-7B4D64914B22}" srcId="{F229B276-D7C1-0248-9B2B-D130FA0DF34E}" destId="{2C4B4776-3D58-254E-B6BA-762A1B75F28D}" srcOrd="0" destOrd="0" parTransId="{1CC1E781-374F-A14F-92D7-6EAA9C849C8D}" sibTransId="{81500A5A-B4C7-AB4D-AF16-ADA443929652}"/>
    <dgm:cxn modelId="{6890BE28-1602-0E41-BBA1-50FBC22AFB7D}" type="presOf" srcId="{350D54D0-06D0-484D-8723-5571B68DA733}" destId="{D71AB6FA-DA08-084B-8A51-92CE2ACAA354}" srcOrd="0" destOrd="0" presId="urn:microsoft.com/office/officeart/2005/8/layout/radial3"/>
    <dgm:cxn modelId="{4C33F63A-31C4-1A4B-A6A6-443086105D21}" type="presOf" srcId="{F229B276-D7C1-0248-9B2B-D130FA0DF34E}" destId="{8471DEB6-184A-3B45-9F6A-4CF03AC7AB5E}" srcOrd="0" destOrd="0" presId="urn:microsoft.com/office/officeart/2005/8/layout/radial3"/>
    <dgm:cxn modelId="{7EE43B41-F7F9-484D-8BC2-5EF136936CE8}" type="presOf" srcId="{648AE813-0A31-3542-AFF2-7250ACBEEB21}" destId="{62764E56-B460-DB41-8246-F37CE139D59C}" srcOrd="0" destOrd="0" presId="urn:microsoft.com/office/officeart/2005/8/layout/radial3"/>
    <dgm:cxn modelId="{47B39445-A30C-9143-9D39-48A3D89E2894}" srcId="{2C4B4776-3D58-254E-B6BA-762A1B75F28D}" destId="{350D54D0-06D0-484D-8723-5571B68DA733}" srcOrd="4" destOrd="0" parTransId="{8182AC0B-89D2-EF49-98DB-5CAD8B4F24F0}" sibTransId="{B2563F79-3AFA-EC42-A5AB-6A745C1E1B35}"/>
    <dgm:cxn modelId="{82CAB857-7A5A-354D-87D9-28A6CE25ECDC}" type="presOf" srcId="{F7F5AC8E-DB6D-4F43-BB09-C79B86FAC3BE}" destId="{B05D69CE-F92F-CE45-BE0D-2412A860EAF2}" srcOrd="0" destOrd="0" presId="urn:microsoft.com/office/officeart/2005/8/layout/radial3"/>
    <dgm:cxn modelId="{D6C6E673-BB3E-594A-A5DB-5A2DF5CBDC62}" srcId="{2C4B4776-3D58-254E-B6BA-762A1B75F28D}" destId="{648AE813-0A31-3542-AFF2-7250ACBEEB21}" srcOrd="3" destOrd="0" parTransId="{416F3012-BEF6-E04F-84C1-E59ABD827F2C}" sibTransId="{F44C458A-40EB-A24D-BDAF-8A42B1A69630}"/>
    <dgm:cxn modelId="{4B63D577-061D-1247-8FBA-377309C2EDFB}" type="presOf" srcId="{CA4191B7-1540-B841-BBD3-A744F09D169B}" destId="{74DB5CE6-FEEA-5D4C-B904-C92ECF25F0A7}" srcOrd="0" destOrd="0" presId="urn:microsoft.com/office/officeart/2005/8/layout/radial3"/>
    <dgm:cxn modelId="{29588DB1-6DD7-994C-AA47-E64DB8545A17}" srcId="{2C4B4776-3D58-254E-B6BA-762A1B75F28D}" destId="{32467356-C117-334A-A886-75B2BB6FBAA9}" srcOrd="5" destOrd="0" parTransId="{6B54DFB4-0022-174F-9B6C-CA2981A4B2BD}" sibTransId="{CF07D3A4-1685-454B-83E4-95110860AC98}"/>
    <dgm:cxn modelId="{7CC622B4-7EA3-B440-9105-7D6784C0AC5B}" srcId="{2C4B4776-3D58-254E-B6BA-762A1B75F28D}" destId="{F7F5AC8E-DB6D-4F43-BB09-C79B86FAC3BE}" srcOrd="0" destOrd="0" parTransId="{EA809ED1-10D0-3D4C-8B62-DC665FEFBF87}" sibTransId="{65E938F1-C6CC-A34A-ACE7-CC586E27450D}"/>
    <dgm:cxn modelId="{067CE7C7-E861-304E-BD90-20CAE52B5928}" type="presOf" srcId="{32467356-C117-334A-A886-75B2BB6FBAA9}" destId="{8C0714A1-53C8-8342-BC3C-E27AF1AF60BC}" srcOrd="0" destOrd="0" presId="urn:microsoft.com/office/officeart/2005/8/layout/radial3"/>
    <dgm:cxn modelId="{EDE92FC9-C804-CE43-B660-6FE649066E02}" srcId="{2C4B4776-3D58-254E-B6BA-762A1B75F28D}" destId="{CA4191B7-1540-B841-BBD3-A744F09D169B}" srcOrd="1" destOrd="0" parTransId="{58E4121C-CFB0-5A43-8A24-BCC47C643E8B}" sibTransId="{6D9A211A-C4FE-B243-8420-0F84E89FEABF}"/>
    <dgm:cxn modelId="{1B41A8D3-E2E0-E947-9871-3413903EF0D6}" type="presOf" srcId="{2C4B4776-3D58-254E-B6BA-762A1B75F28D}" destId="{16F6D3A9-26F8-F94B-957B-70EB8469A241}" srcOrd="0" destOrd="0" presId="urn:microsoft.com/office/officeart/2005/8/layout/radial3"/>
    <dgm:cxn modelId="{1D510AE9-B4BC-AA44-A801-D585BACDCD76}" type="presOf" srcId="{4BAB19DB-C8AA-AF49-A23F-5A8679027CC3}" destId="{965AAC37-AA69-A040-B811-623753E3A664}" srcOrd="0" destOrd="0" presId="urn:microsoft.com/office/officeart/2005/8/layout/radial3"/>
    <dgm:cxn modelId="{4323CAF8-022F-0B4C-B99F-C218A75343AC}" srcId="{2C4B4776-3D58-254E-B6BA-762A1B75F28D}" destId="{4BAB19DB-C8AA-AF49-A23F-5A8679027CC3}" srcOrd="2" destOrd="0" parTransId="{F0EA5171-40D9-4E4A-9E3E-7E95C7C13439}" sibTransId="{1577999C-D6A5-134D-BF51-D20C0B9BB98E}"/>
    <dgm:cxn modelId="{00AC243D-B760-BC42-9892-07806F21DE6F}" type="presParOf" srcId="{8471DEB6-184A-3B45-9F6A-4CF03AC7AB5E}" destId="{A181358E-69F1-5F4F-95F6-3A20714A97C0}" srcOrd="0" destOrd="0" presId="urn:microsoft.com/office/officeart/2005/8/layout/radial3"/>
    <dgm:cxn modelId="{5386CCE8-7447-EE43-8457-0E362B6F40F6}" type="presParOf" srcId="{A181358E-69F1-5F4F-95F6-3A20714A97C0}" destId="{16F6D3A9-26F8-F94B-957B-70EB8469A241}" srcOrd="0" destOrd="0" presId="urn:microsoft.com/office/officeart/2005/8/layout/radial3"/>
    <dgm:cxn modelId="{70D3CDDD-2E48-A14C-9440-4D428FBD4854}" type="presParOf" srcId="{A181358E-69F1-5F4F-95F6-3A20714A97C0}" destId="{B05D69CE-F92F-CE45-BE0D-2412A860EAF2}" srcOrd="1" destOrd="0" presId="urn:microsoft.com/office/officeart/2005/8/layout/radial3"/>
    <dgm:cxn modelId="{6ACB542C-C024-6245-BAD0-E5AC38383FDB}" type="presParOf" srcId="{A181358E-69F1-5F4F-95F6-3A20714A97C0}" destId="{74DB5CE6-FEEA-5D4C-B904-C92ECF25F0A7}" srcOrd="2" destOrd="0" presId="urn:microsoft.com/office/officeart/2005/8/layout/radial3"/>
    <dgm:cxn modelId="{606D50C7-DB2B-0C4B-A4E5-D9DD64C6F300}" type="presParOf" srcId="{A181358E-69F1-5F4F-95F6-3A20714A97C0}" destId="{965AAC37-AA69-A040-B811-623753E3A664}" srcOrd="3" destOrd="0" presId="urn:microsoft.com/office/officeart/2005/8/layout/radial3"/>
    <dgm:cxn modelId="{50B26367-9F75-3744-BB37-42D9CD1CA5AC}" type="presParOf" srcId="{A181358E-69F1-5F4F-95F6-3A20714A97C0}" destId="{62764E56-B460-DB41-8246-F37CE139D59C}" srcOrd="4" destOrd="0" presId="urn:microsoft.com/office/officeart/2005/8/layout/radial3"/>
    <dgm:cxn modelId="{5EC18F07-4EB3-9845-B2ED-9AF7195AEEC5}" type="presParOf" srcId="{A181358E-69F1-5F4F-95F6-3A20714A97C0}" destId="{D71AB6FA-DA08-084B-8A51-92CE2ACAA354}" srcOrd="5" destOrd="0" presId="urn:microsoft.com/office/officeart/2005/8/layout/radial3"/>
    <dgm:cxn modelId="{341E8CD1-F209-844E-9E9F-019566742958}" type="presParOf" srcId="{A181358E-69F1-5F4F-95F6-3A20714A97C0}" destId="{8C0714A1-53C8-8342-BC3C-E27AF1AF60BC}" srcOrd="6"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3CD588-1342-0040-8F05-DAEAC4FF57E9}" type="doc">
      <dgm:prSet loTypeId="urn:microsoft.com/office/officeart/2005/8/layout/cycle8" loCatId="" qsTypeId="urn:microsoft.com/office/officeart/2005/8/quickstyle/simple1" qsCatId="simple" csTypeId="urn:microsoft.com/office/officeart/2005/8/colors/accent1_2" csCatId="accent1" phldr="1"/>
      <dgm:spPr/>
    </dgm:pt>
    <dgm:pt modelId="{A8C8F873-35A4-954D-A846-742347AB5635}">
      <dgm:prSet phldrT="[Text]"/>
      <dgm:spPr/>
      <dgm:t>
        <a:bodyPr/>
        <a:lstStyle/>
        <a:p>
          <a:r>
            <a:rPr lang="es-ES_tradnl" noProof="0"/>
            <a:t>Políticos</a:t>
          </a:r>
        </a:p>
      </dgm:t>
    </dgm:pt>
    <dgm:pt modelId="{C122329E-736D-9E4F-B296-D9BBA15F0909}" type="parTrans" cxnId="{53B8BF50-1917-9740-AE96-F7FAB3E73C03}">
      <dgm:prSet/>
      <dgm:spPr/>
      <dgm:t>
        <a:bodyPr/>
        <a:lstStyle/>
        <a:p>
          <a:endParaRPr lang="en-GB"/>
        </a:p>
      </dgm:t>
    </dgm:pt>
    <dgm:pt modelId="{1D6D4671-9B77-2E40-8BEF-84A69515E702}" type="sibTrans" cxnId="{53B8BF50-1917-9740-AE96-F7FAB3E73C03}">
      <dgm:prSet/>
      <dgm:spPr/>
      <dgm:t>
        <a:bodyPr/>
        <a:lstStyle/>
        <a:p>
          <a:endParaRPr lang="en-GB"/>
        </a:p>
      </dgm:t>
    </dgm:pt>
    <dgm:pt modelId="{C67B57A7-8F93-B544-B9DA-DFE03BE89341}">
      <dgm:prSet phldrT="[Text]"/>
      <dgm:spPr/>
      <dgm:t>
        <a:bodyPr/>
        <a:lstStyle/>
        <a:p>
          <a:r>
            <a:rPr lang="es-ES_tradnl" noProof="0"/>
            <a:t>Sociales</a:t>
          </a:r>
        </a:p>
      </dgm:t>
    </dgm:pt>
    <dgm:pt modelId="{43F931F1-ECE9-7449-9176-53F2AAFDB3EA}" type="parTrans" cxnId="{D710D51B-9A13-614E-BA89-6E9C2198E2BC}">
      <dgm:prSet/>
      <dgm:spPr/>
      <dgm:t>
        <a:bodyPr/>
        <a:lstStyle/>
        <a:p>
          <a:endParaRPr lang="en-GB"/>
        </a:p>
      </dgm:t>
    </dgm:pt>
    <dgm:pt modelId="{DC20FF98-0865-4341-92AC-716934730A8C}" type="sibTrans" cxnId="{D710D51B-9A13-614E-BA89-6E9C2198E2BC}">
      <dgm:prSet/>
      <dgm:spPr/>
      <dgm:t>
        <a:bodyPr/>
        <a:lstStyle/>
        <a:p>
          <a:endParaRPr lang="en-GB"/>
        </a:p>
      </dgm:t>
    </dgm:pt>
    <dgm:pt modelId="{EB5693ED-E1D1-5046-B993-37C1BDDA77D6}">
      <dgm:prSet phldrT="[Text]"/>
      <dgm:spPr/>
      <dgm:t>
        <a:bodyPr/>
        <a:lstStyle/>
        <a:p>
          <a:r>
            <a:rPr lang="es-ES_tradnl" noProof="0"/>
            <a:t>Económicos</a:t>
          </a:r>
        </a:p>
      </dgm:t>
    </dgm:pt>
    <dgm:pt modelId="{175784D9-213A-F447-8FFC-BAD370BA43FE}" type="parTrans" cxnId="{79831BFB-9E79-6042-BDA8-88B6428749EC}">
      <dgm:prSet/>
      <dgm:spPr/>
      <dgm:t>
        <a:bodyPr/>
        <a:lstStyle/>
        <a:p>
          <a:endParaRPr lang="en-GB"/>
        </a:p>
      </dgm:t>
    </dgm:pt>
    <dgm:pt modelId="{053737FC-0074-C241-8EEB-94CAAA413A7D}" type="sibTrans" cxnId="{79831BFB-9E79-6042-BDA8-88B6428749EC}">
      <dgm:prSet/>
      <dgm:spPr/>
      <dgm:t>
        <a:bodyPr/>
        <a:lstStyle/>
        <a:p>
          <a:endParaRPr lang="en-GB"/>
        </a:p>
      </dgm:t>
    </dgm:pt>
    <dgm:pt modelId="{F6CDACD3-5E4A-394F-89A5-67591507AFB0}" type="pres">
      <dgm:prSet presAssocID="{CA3CD588-1342-0040-8F05-DAEAC4FF57E9}" presName="compositeShape" presStyleCnt="0">
        <dgm:presLayoutVars>
          <dgm:chMax val="7"/>
          <dgm:dir/>
          <dgm:resizeHandles val="exact"/>
        </dgm:presLayoutVars>
      </dgm:prSet>
      <dgm:spPr/>
    </dgm:pt>
    <dgm:pt modelId="{06B2438F-AE69-C640-81F6-043A1CE5AAA4}" type="pres">
      <dgm:prSet presAssocID="{CA3CD588-1342-0040-8F05-DAEAC4FF57E9}" presName="wedge1" presStyleLbl="node1" presStyleIdx="0" presStyleCnt="3"/>
      <dgm:spPr/>
    </dgm:pt>
    <dgm:pt modelId="{41DA0821-4A2F-B742-87E2-9E8AAB110103}" type="pres">
      <dgm:prSet presAssocID="{CA3CD588-1342-0040-8F05-DAEAC4FF57E9}" presName="dummy1a" presStyleCnt="0"/>
      <dgm:spPr/>
    </dgm:pt>
    <dgm:pt modelId="{0185D628-FDD0-3A41-999F-04299CFBF3F9}" type="pres">
      <dgm:prSet presAssocID="{CA3CD588-1342-0040-8F05-DAEAC4FF57E9}" presName="dummy1b" presStyleCnt="0"/>
      <dgm:spPr/>
    </dgm:pt>
    <dgm:pt modelId="{7C84D7E4-7D94-3F4E-B985-54DD3D72C2BC}" type="pres">
      <dgm:prSet presAssocID="{CA3CD588-1342-0040-8F05-DAEAC4FF57E9}" presName="wedge1Tx" presStyleLbl="node1" presStyleIdx="0" presStyleCnt="3">
        <dgm:presLayoutVars>
          <dgm:chMax val="0"/>
          <dgm:chPref val="0"/>
          <dgm:bulletEnabled val="1"/>
        </dgm:presLayoutVars>
      </dgm:prSet>
      <dgm:spPr/>
    </dgm:pt>
    <dgm:pt modelId="{A7D77BC8-C951-C44C-9E2B-67B1D433B8E3}" type="pres">
      <dgm:prSet presAssocID="{CA3CD588-1342-0040-8F05-DAEAC4FF57E9}" presName="wedge2" presStyleLbl="node1" presStyleIdx="1" presStyleCnt="3"/>
      <dgm:spPr/>
    </dgm:pt>
    <dgm:pt modelId="{A07E582C-47BF-7547-9EFB-3C75907112E9}" type="pres">
      <dgm:prSet presAssocID="{CA3CD588-1342-0040-8F05-DAEAC4FF57E9}" presName="dummy2a" presStyleCnt="0"/>
      <dgm:spPr/>
    </dgm:pt>
    <dgm:pt modelId="{A0C8DE0D-AD8D-484A-B0D9-A71A2E2FF184}" type="pres">
      <dgm:prSet presAssocID="{CA3CD588-1342-0040-8F05-DAEAC4FF57E9}" presName="dummy2b" presStyleCnt="0"/>
      <dgm:spPr/>
    </dgm:pt>
    <dgm:pt modelId="{79E81EA8-C86E-644D-8A06-D01031F53CEA}" type="pres">
      <dgm:prSet presAssocID="{CA3CD588-1342-0040-8F05-DAEAC4FF57E9}" presName="wedge2Tx" presStyleLbl="node1" presStyleIdx="1" presStyleCnt="3">
        <dgm:presLayoutVars>
          <dgm:chMax val="0"/>
          <dgm:chPref val="0"/>
          <dgm:bulletEnabled val="1"/>
        </dgm:presLayoutVars>
      </dgm:prSet>
      <dgm:spPr/>
    </dgm:pt>
    <dgm:pt modelId="{5DCEF4F0-0AFE-8B40-BA65-DBC386324FA1}" type="pres">
      <dgm:prSet presAssocID="{CA3CD588-1342-0040-8F05-DAEAC4FF57E9}" presName="wedge3" presStyleLbl="node1" presStyleIdx="2" presStyleCnt="3"/>
      <dgm:spPr/>
    </dgm:pt>
    <dgm:pt modelId="{F7458787-FBB7-F543-958B-E4B9DD15276D}" type="pres">
      <dgm:prSet presAssocID="{CA3CD588-1342-0040-8F05-DAEAC4FF57E9}" presName="dummy3a" presStyleCnt="0"/>
      <dgm:spPr/>
    </dgm:pt>
    <dgm:pt modelId="{2931487B-3F17-5147-A8F6-23F407A7EE1D}" type="pres">
      <dgm:prSet presAssocID="{CA3CD588-1342-0040-8F05-DAEAC4FF57E9}" presName="dummy3b" presStyleCnt="0"/>
      <dgm:spPr/>
    </dgm:pt>
    <dgm:pt modelId="{3AE92590-6355-A54D-A323-391402FA98D0}" type="pres">
      <dgm:prSet presAssocID="{CA3CD588-1342-0040-8F05-DAEAC4FF57E9}" presName="wedge3Tx" presStyleLbl="node1" presStyleIdx="2" presStyleCnt="3">
        <dgm:presLayoutVars>
          <dgm:chMax val="0"/>
          <dgm:chPref val="0"/>
          <dgm:bulletEnabled val="1"/>
        </dgm:presLayoutVars>
      </dgm:prSet>
      <dgm:spPr/>
    </dgm:pt>
    <dgm:pt modelId="{FFD10D11-309C-4542-B672-A32998720CBB}" type="pres">
      <dgm:prSet presAssocID="{1D6D4671-9B77-2E40-8BEF-84A69515E702}" presName="arrowWedge1" presStyleLbl="fgSibTrans2D1" presStyleIdx="0" presStyleCnt="3"/>
      <dgm:spPr/>
    </dgm:pt>
    <dgm:pt modelId="{B8E92D21-4178-254C-9DE0-CE4D90FFD8BA}" type="pres">
      <dgm:prSet presAssocID="{DC20FF98-0865-4341-92AC-716934730A8C}" presName="arrowWedge2" presStyleLbl="fgSibTrans2D1" presStyleIdx="1" presStyleCnt="3"/>
      <dgm:spPr/>
    </dgm:pt>
    <dgm:pt modelId="{982310B9-F783-A24E-8065-33A6C8241177}" type="pres">
      <dgm:prSet presAssocID="{053737FC-0074-C241-8EEB-94CAAA413A7D}" presName="arrowWedge3" presStyleLbl="fgSibTrans2D1" presStyleIdx="2" presStyleCnt="3"/>
      <dgm:spPr/>
    </dgm:pt>
  </dgm:ptLst>
  <dgm:cxnLst>
    <dgm:cxn modelId="{D710D51B-9A13-614E-BA89-6E9C2198E2BC}" srcId="{CA3CD588-1342-0040-8F05-DAEAC4FF57E9}" destId="{C67B57A7-8F93-B544-B9DA-DFE03BE89341}" srcOrd="1" destOrd="0" parTransId="{43F931F1-ECE9-7449-9176-53F2AAFDB3EA}" sibTransId="{DC20FF98-0865-4341-92AC-716934730A8C}"/>
    <dgm:cxn modelId="{D8D01641-68EA-284F-8D33-CB024802DF03}" type="presOf" srcId="{A8C8F873-35A4-954D-A846-742347AB5635}" destId="{06B2438F-AE69-C640-81F6-043A1CE5AAA4}" srcOrd="0" destOrd="0" presId="urn:microsoft.com/office/officeart/2005/8/layout/cycle8"/>
    <dgm:cxn modelId="{451B564B-BB58-AC42-89DB-6B7CE92AC945}" type="presOf" srcId="{EB5693ED-E1D1-5046-B993-37C1BDDA77D6}" destId="{5DCEF4F0-0AFE-8B40-BA65-DBC386324FA1}" srcOrd="0" destOrd="0" presId="urn:microsoft.com/office/officeart/2005/8/layout/cycle8"/>
    <dgm:cxn modelId="{53B8BF50-1917-9740-AE96-F7FAB3E73C03}" srcId="{CA3CD588-1342-0040-8F05-DAEAC4FF57E9}" destId="{A8C8F873-35A4-954D-A846-742347AB5635}" srcOrd="0" destOrd="0" parTransId="{C122329E-736D-9E4F-B296-D9BBA15F0909}" sibTransId="{1D6D4671-9B77-2E40-8BEF-84A69515E702}"/>
    <dgm:cxn modelId="{7A220B54-E8F7-2C46-9E07-835E66881AA8}" type="presOf" srcId="{C67B57A7-8F93-B544-B9DA-DFE03BE89341}" destId="{A7D77BC8-C951-C44C-9E2B-67B1D433B8E3}" srcOrd="0" destOrd="0" presId="urn:microsoft.com/office/officeart/2005/8/layout/cycle8"/>
    <dgm:cxn modelId="{D5AB8F64-B71E-FA4C-ABBB-99A06A7FB298}" type="presOf" srcId="{CA3CD588-1342-0040-8F05-DAEAC4FF57E9}" destId="{F6CDACD3-5E4A-394F-89A5-67591507AFB0}" srcOrd="0" destOrd="0" presId="urn:microsoft.com/office/officeart/2005/8/layout/cycle8"/>
    <dgm:cxn modelId="{F2D32DBC-5842-F74A-BE84-AEDEEB4E033F}" type="presOf" srcId="{EB5693ED-E1D1-5046-B993-37C1BDDA77D6}" destId="{3AE92590-6355-A54D-A323-391402FA98D0}" srcOrd="1" destOrd="0" presId="urn:microsoft.com/office/officeart/2005/8/layout/cycle8"/>
    <dgm:cxn modelId="{E82C2AC7-56A0-AC46-8356-2E36A9E07F16}" type="presOf" srcId="{C67B57A7-8F93-B544-B9DA-DFE03BE89341}" destId="{79E81EA8-C86E-644D-8A06-D01031F53CEA}" srcOrd="1" destOrd="0" presId="urn:microsoft.com/office/officeart/2005/8/layout/cycle8"/>
    <dgm:cxn modelId="{BFB25DE4-B796-1941-AD14-63DA95DD33F0}" type="presOf" srcId="{A8C8F873-35A4-954D-A846-742347AB5635}" destId="{7C84D7E4-7D94-3F4E-B985-54DD3D72C2BC}" srcOrd="1" destOrd="0" presId="urn:microsoft.com/office/officeart/2005/8/layout/cycle8"/>
    <dgm:cxn modelId="{79831BFB-9E79-6042-BDA8-88B6428749EC}" srcId="{CA3CD588-1342-0040-8F05-DAEAC4FF57E9}" destId="{EB5693ED-E1D1-5046-B993-37C1BDDA77D6}" srcOrd="2" destOrd="0" parTransId="{175784D9-213A-F447-8FFC-BAD370BA43FE}" sibTransId="{053737FC-0074-C241-8EEB-94CAAA413A7D}"/>
    <dgm:cxn modelId="{43CB4B93-F606-774B-8A33-961F9CB4C059}" type="presParOf" srcId="{F6CDACD3-5E4A-394F-89A5-67591507AFB0}" destId="{06B2438F-AE69-C640-81F6-043A1CE5AAA4}" srcOrd="0" destOrd="0" presId="urn:microsoft.com/office/officeart/2005/8/layout/cycle8"/>
    <dgm:cxn modelId="{51A051F4-5B86-7541-9194-9B2F9DA2770F}" type="presParOf" srcId="{F6CDACD3-5E4A-394F-89A5-67591507AFB0}" destId="{41DA0821-4A2F-B742-87E2-9E8AAB110103}" srcOrd="1" destOrd="0" presId="urn:microsoft.com/office/officeart/2005/8/layout/cycle8"/>
    <dgm:cxn modelId="{52C0D3B6-A4EF-A544-8547-316BC7ACD725}" type="presParOf" srcId="{F6CDACD3-5E4A-394F-89A5-67591507AFB0}" destId="{0185D628-FDD0-3A41-999F-04299CFBF3F9}" srcOrd="2" destOrd="0" presId="urn:microsoft.com/office/officeart/2005/8/layout/cycle8"/>
    <dgm:cxn modelId="{D35152EC-7D9E-1B48-AF2F-27CE28F314CF}" type="presParOf" srcId="{F6CDACD3-5E4A-394F-89A5-67591507AFB0}" destId="{7C84D7E4-7D94-3F4E-B985-54DD3D72C2BC}" srcOrd="3" destOrd="0" presId="urn:microsoft.com/office/officeart/2005/8/layout/cycle8"/>
    <dgm:cxn modelId="{4A4589F1-3A4E-4B40-ACCB-5AA9FEF7CC16}" type="presParOf" srcId="{F6CDACD3-5E4A-394F-89A5-67591507AFB0}" destId="{A7D77BC8-C951-C44C-9E2B-67B1D433B8E3}" srcOrd="4" destOrd="0" presId="urn:microsoft.com/office/officeart/2005/8/layout/cycle8"/>
    <dgm:cxn modelId="{DD59ECDF-E15E-3D47-9676-B114E258DA7D}" type="presParOf" srcId="{F6CDACD3-5E4A-394F-89A5-67591507AFB0}" destId="{A07E582C-47BF-7547-9EFB-3C75907112E9}" srcOrd="5" destOrd="0" presId="urn:microsoft.com/office/officeart/2005/8/layout/cycle8"/>
    <dgm:cxn modelId="{7C62A20F-DFDE-474A-8C0A-FF78F9D1932E}" type="presParOf" srcId="{F6CDACD3-5E4A-394F-89A5-67591507AFB0}" destId="{A0C8DE0D-AD8D-484A-B0D9-A71A2E2FF184}" srcOrd="6" destOrd="0" presId="urn:microsoft.com/office/officeart/2005/8/layout/cycle8"/>
    <dgm:cxn modelId="{83299E0C-A4B5-F24B-9F64-97BF496B65AA}" type="presParOf" srcId="{F6CDACD3-5E4A-394F-89A5-67591507AFB0}" destId="{79E81EA8-C86E-644D-8A06-D01031F53CEA}" srcOrd="7" destOrd="0" presId="urn:microsoft.com/office/officeart/2005/8/layout/cycle8"/>
    <dgm:cxn modelId="{37614635-E971-6740-90D2-0E88C82BC43C}" type="presParOf" srcId="{F6CDACD3-5E4A-394F-89A5-67591507AFB0}" destId="{5DCEF4F0-0AFE-8B40-BA65-DBC386324FA1}" srcOrd="8" destOrd="0" presId="urn:microsoft.com/office/officeart/2005/8/layout/cycle8"/>
    <dgm:cxn modelId="{412C0821-FFBB-EE44-A8BD-F6D9C0D3AE65}" type="presParOf" srcId="{F6CDACD3-5E4A-394F-89A5-67591507AFB0}" destId="{F7458787-FBB7-F543-958B-E4B9DD15276D}" srcOrd="9" destOrd="0" presId="urn:microsoft.com/office/officeart/2005/8/layout/cycle8"/>
    <dgm:cxn modelId="{A2539C04-D576-1C4F-8E1A-B5497BD0C586}" type="presParOf" srcId="{F6CDACD3-5E4A-394F-89A5-67591507AFB0}" destId="{2931487B-3F17-5147-A8F6-23F407A7EE1D}" srcOrd="10" destOrd="0" presId="urn:microsoft.com/office/officeart/2005/8/layout/cycle8"/>
    <dgm:cxn modelId="{920C7554-58AE-EF46-916C-1F61C8F2D6B5}" type="presParOf" srcId="{F6CDACD3-5E4A-394F-89A5-67591507AFB0}" destId="{3AE92590-6355-A54D-A323-391402FA98D0}" srcOrd="11" destOrd="0" presId="urn:microsoft.com/office/officeart/2005/8/layout/cycle8"/>
    <dgm:cxn modelId="{2E0F8F47-B83F-5F44-B125-827593439165}" type="presParOf" srcId="{F6CDACD3-5E4A-394F-89A5-67591507AFB0}" destId="{FFD10D11-309C-4542-B672-A32998720CBB}" srcOrd="12" destOrd="0" presId="urn:microsoft.com/office/officeart/2005/8/layout/cycle8"/>
    <dgm:cxn modelId="{4088E72C-BFAA-7342-B388-A34DE5811E40}" type="presParOf" srcId="{F6CDACD3-5E4A-394F-89A5-67591507AFB0}" destId="{B8E92D21-4178-254C-9DE0-CE4D90FFD8BA}" srcOrd="13" destOrd="0" presId="urn:microsoft.com/office/officeart/2005/8/layout/cycle8"/>
    <dgm:cxn modelId="{8CD32A47-40B5-4649-89D7-932EA133047F}" type="presParOf" srcId="{F6CDACD3-5E4A-394F-89A5-67591507AFB0}" destId="{982310B9-F783-A24E-8065-33A6C8241177}"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F6D3A9-26F8-F94B-957B-70EB8469A241}">
      <dsp:nvSpPr>
        <dsp:cNvPr id="0" name=""/>
        <dsp:cNvSpPr/>
      </dsp:nvSpPr>
      <dsp:spPr>
        <a:xfrm>
          <a:off x="2551179" y="1429558"/>
          <a:ext cx="1627368" cy="1627368"/>
        </a:xfrm>
        <a:prstGeom prst="ellipse">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a:solidFill>
                <a:schemeClr val="bg1"/>
              </a:solidFill>
              <a:latin typeface="Lato"/>
              <a:ea typeface="Lato"/>
              <a:cs typeface="Lato"/>
            </a:rPr>
            <a:t>Personas</a:t>
          </a:r>
        </a:p>
      </dsp:txBody>
      <dsp:txXfrm>
        <a:off x="2789502" y="1667881"/>
        <a:ext cx="1150722" cy="1150722"/>
      </dsp:txXfrm>
    </dsp:sp>
    <dsp:sp modelId="{B05D69CE-F92F-CE45-BE0D-2412A860EAF2}">
      <dsp:nvSpPr>
        <dsp:cNvPr id="0" name=""/>
        <dsp:cNvSpPr/>
      </dsp:nvSpPr>
      <dsp:spPr>
        <a:xfrm>
          <a:off x="2411519" y="-330744"/>
          <a:ext cx="1906688" cy="1906676"/>
        </a:xfrm>
        <a:prstGeom prst="ellipse">
          <a:avLst/>
        </a:prstGeom>
        <a:solidFill>
          <a:schemeClr val="bg1">
            <a:alpha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_tradnl" sz="1500" b="1" i="0" kern="1200" noProof="0">
              <a:latin typeface="Lato"/>
              <a:ea typeface="Lato"/>
              <a:cs typeface="Lato"/>
            </a:rPr>
            <a:t>Gobernanza</a:t>
          </a:r>
        </a:p>
      </dsp:txBody>
      <dsp:txXfrm>
        <a:off x="2690747" y="-51518"/>
        <a:ext cx="1348232" cy="1348224"/>
      </dsp:txXfrm>
    </dsp:sp>
    <dsp:sp modelId="{74DB5CE6-FEEA-5D4C-B904-C92ECF25F0A7}">
      <dsp:nvSpPr>
        <dsp:cNvPr id="0" name=""/>
        <dsp:cNvSpPr/>
      </dsp:nvSpPr>
      <dsp:spPr>
        <a:xfrm>
          <a:off x="3815042" y="479579"/>
          <a:ext cx="1906688" cy="1906676"/>
        </a:xfrm>
        <a:prstGeom prst="ellipse">
          <a:avLst/>
        </a:prstGeom>
        <a:solidFill>
          <a:schemeClr val="bg1">
            <a:alpha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_tradnl" sz="1500" b="1" i="0" kern="1200" noProof="0">
              <a:latin typeface="Lato"/>
              <a:ea typeface="Lato"/>
              <a:cs typeface="Lato"/>
            </a:rPr>
            <a:t>Información</a:t>
          </a:r>
        </a:p>
      </dsp:txBody>
      <dsp:txXfrm>
        <a:off x="4094270" y="758805"/>
        <a:ext cx="1348232" cy="1348224"/>
      </dsp:txXfrm>
    </dsp:sp>
    <dsp:sp modelId="{965AAC37-AA69-A040-B811-623753E3A664}">
      <dsp:nvSpPr>
        <dsp:cNvPr id="0" name=""/>
        <dsp:cNvSpPr/>
      </dsp:nvSpPr>
      <dsp:spPr>
        <a:xfrm>
          <a:off x="3815042" y="2100228"/>
          <a:ext cx="1906688" cy="1906676"/>
        </a:xfrm>
        <a:prstGeom prst="ellipse">
          <a:avLst/>
        </a:prstGeom>
        <a:solidFill>
          <a:schemeClr val="bg1">
            <a:alpha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_tradnl" sz="1500" b="1" i="0" kern="1200" noProof="0">
              <a:latin typeface="Lato"/>
              <a:ea typeface="Lato"/>
              <a:cs typeface="Lato"/>
            </a:rPr>
            <a:t>Financiación</a:t>
          </a:r>
        </a:p>
      </dsp:txBody>
      <dsp:txXfrm>
        <a:off x="4094270" y="2379454"/>
        <a:ext cx="1348232" cy="1348224"/>
      </dsp:txXfrm>
    </dsp:sp>
    <dsp:sp modelId="{62764E56-B460-DB41-8246-F37CE139D59C}">
      <dsp:nvSpPr>
        <dsp:cNvPr id="0" name=""/>
        <dsp:cNvSpPr/>
      </dsp:nvSpPr>
      <dsp:spPr>
        <a:xfrm>
          <a:off x="2411519" y="2910553"/>
          <a:ext cx="1906688" cy="1906676"/>
        </a:xfrm>
        <a:prstGeom prst="ellipse">
          <a:avLst/>
        </a:prstGeom>
        <a:solidFill>
          <a:schemeClr val="bg1">
            <a:alpha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_tradnl" sz="1500" b="1" i="0" kern="1200" noProof="0">
              <a:latin typeface="Lato"/>
              <a:ea typeface="Lato"/>
              <a:cs typeface="Lato"/>
            </a:rPr>
            <a:t>Prestación de servicios</a:t>
          </a:r>
        </a:p>
      </dsp:txBody>
      <dsp:txXfrm>
        <a:off x="2690747" y="3189779"/>
        <a:ext cx="1348232" cy="1348224"/>
      </dsp:txXfrm>
    </dsp:sp>
    <dsp:sp modelId="{D71AB6FA-DA08-084B-8A51-92CE2ACAA354}">
      <dsp:nvSpPr>
        <dsp:cNvPr id="0" name=""/>
        <dsp:cNvSpPr/>
      </dsp:nvSpPr>
      <dsp:spPr>
        <a:xfrm>
          <a:off x="1007996" y="2100228"/>
          <a:ext cx="1906688" cy="1906676"/>
        </a:xfrm>
        <a:prstGeom prst="ellipse">
          <a:avLst/>
        </a:prstGeom>
        <a:solidFill>
          <a:schemeClr val="bg1">
            <a:alpha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_tradnl" sz="1500" b="1" i="0" kern="1200" noProof="0">
              <a:latin typeface="Lato"/>
              <a:ea typeface="Lato"/>
              <a:cs typeface="Lato"/>
            </a:rPr>
            <a:t>Recursos humanos</a:t>
          </a:r>
        </a:p>
      </dsp:txBody>
      <dsp:txXfrm>
        <a:off x="1287224" y="2379454"/>
        <a:ext cx="1348232" cy="1348224"/>
      </dsp:txXfrm>
    </dsp:sp>
    <dsp:sp modelId="{8C0714A1-53C8-8342-BC3C-E27AF1AF60BC}">
      <dsp:nvSpPr>
        <dsp:cNvPr id="0" name=""/>
        <dsp:cNvSpPr/>
      </dsp:nvSpPr>
      <dsp:spPr>
        <a:xfrm>
          <a:off x="1007996" y="479579"/>
          <a:ext cx="1906688" cy="1906676"/>
        </a:xfrm>
        <a:prstGeom prst="ellipse">
          <a:avLst/>
        </a:prstGeom>
        <a:solidFill>
          <a:schemeClr val="bg1">
            <a:alpha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_tradnl" sz="1500" b="1" i="0" kern="1200" noProof="0">
              <a:latin typeface="Lato"/>
              <a:ea typeface="Lato"/>
              <a:cs typeface="Lato"/>
            </a:rPr>
            <a:t>Medicinas y tecnologías</a:t>
          </a:r>
        </a:p>
      </dsp:txBody>
      <dsp:txXfrm>
        <a:off x="1287224" y="758805"/>
        <a:ext cx="1348232" cy="13482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B2438F-AE69-C640-81F6-043A1CE5AAA4}">
      <dsp:nvSpPr>
        <dsp:cNvPr id="0" name=""/>
        <dsp:cNvSpPr/>
      </dsp:nvSpPr>
      <dsp:spPr>
        <a:xfrm>
          <a:off x="1881902" y="352213"/>
          <a:ext cx="4551680" cy="4551680"/>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s-ES_tradnl" sz="2500" kern="1200" noProof="0"/>
            <a:t>Políticos</a:t>
          </a:r>
        </a:p>
      </dsp:txBody>
      <dsp:txXfrm>
        <a:off x="4280746" y="1316736"/>
        <a:ext cx="1625600" cy="1354666"/>
      </dsp:txXfrm>
    </dsp:sp>
    <dsp:sp modelId="{A7D77BC8-C951-C44C-9E2B-67B1D433B8E3}">
      <dsp:nvSpPr>
        <dsp:cNvPr id="0" name=""/>
        <dsp:cNvSpPr/>
      </dsp:nvSpPr>
      <dsp:spPr>
        <a:xfrm>
          <a:off x="1788159" y="514773"/>
          <a:ext cx="4551680" cy="4551680"/>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s-ES_tradnl" sz="2500" kern="1200" noProof="0"/>
            <a:t>Sociales</a:t>
          </a:r>
        </a:p>
      </dsp:txBody>
      <dsp:txXfrm>
        <a:off x="2871893" y="3467946"/>
        <a:ext cx="2438400" cy="1192106"/>
      </dsp:txXfrm>
    </dsp:sp>
    <dsp:sp modelId="{5DCEF4F0-0AFE-8B40-BA65-DBC386324FA1}">
      <dsp:nvSpPr>
        <dsp:cNvPr id="0" name=""/>
        <dsp:cNvSpPr/>
      </dsp:nvSpPr>
      <dsp:spPr>
        <a:xfrm>
          <a:off x="1694416" y="352213"/>
          <a:ext cx="4551680" cy="4551680"/>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s-ES_tradnl" sz="2500" kern="1200" noProof="0"/>
            <a:t>Económicos</a:t>
          </a:r>
        </a:p>
      </dsp:txBody>
      <dsp:txXfrm>
        <a:off x="2221653" y="1316736"/>
        <a:ext cx="1625600" cy="1354666"/>
      </dsp:txXfrm>
    </dsp:sp>
    <dsp:sp modelId="{FFD10D11-309C-4542-B672-A32998720CBB}">
      <dsp:nvSpPr>
        <dsp:cNvPr id="0" name=""/>
        <dsp:cNvSpPr/>
      </dsp:nvSpPr>
      <dsp:spPr>
        <a:xfrm>
          <a:off x="1600507" y="70442"/>
          <a:ext cx="5115221" cy="5115221"/>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8E92D21-4178-254C-9DE0-CE4D90FFD8BA}">
      <dsp:nvSpPr>
        <dsp:cNvPr id="0" name=""/>
        <dsp:cNvSpPr/>
      </dsp:nvSpPr>
      <dsp:spPr>
        <a:xfrm>
          <a:off x="1506389" y="232714"/>
          <a:ext cx="5115221" cy="5115221"/>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82310B9-F783-A24E-8065-33A6C8241177}">
      <dsp:nvSpPr>
        <dsp:cNvPr id="0" name=""/>
        <dsp:cNvSpPr/>
      </dsp:nvSpPr>
      <dsp:spPr>
        <a:xfrm>
          <a:off x="1412270" y="70442"/>
          <a:ext cx="5115221" cy="5115221"/>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EC2A3B7-7395-724F-B734-CABF43AA8EC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4" name="Footer Placeholder 3">
            <a:extLst>
              <a:ext uri="{FF2B5EF4-FFF2-40B4-BE49-F238E27FC236}">
                <a16:creationId xmlns:a16="http://schemas.microsoft.com/office/drawing/2014/main" id="{B8C0B15F-B1AE-2348-8BDD-1B6E91F7D8C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EA181FE3-30DA-4C42-B502-DB32C0215C7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06996E-7ADA-854E-AF81-33E97BA78054}" type="slidenum">
              <a:rPr lang="en-GB" smtClean="0"/>
              <a:t>‹Nº›</a:t>
            </a:fld>
            <a:endParaRPr lang="en-GB"/>
          </a:p>
        </p:txBody>
      </p:sp>
    </p:spTree>
    <p:extLst>
      <p:ext uri="{BB962C8B-B14F-4D97-AF65-F5344CB8AC3E}">
        <p14:creationId xmlns:p14="http://schemas.microsoft.com/office/powerpoint/2010/main" val="28901998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B27775-866A-7046-A984-309D2441F930}" type="datetimeFigureOut">
              <a:rPr lang="nb-NO" smtClean="0"/>
              <a:t>21.02.2023</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857F83-7ECC-C247-A409-AC6830CB393D}" type="slidenum">
              <a:rPr lang="nb-NO" smtClean="0"/>
              <a:t>‹Nº›</a:t>
            </a:fld>
            <a:endParaRPr lang="nb-NO"/>
          </a:p>
        </p:txBody>
      </p:sp>
    </p:spTree>
    <p:extLst>
      <p:ext uri="{BB962C8B-B14F-4D97-AF65-F5344CB8AC3E}">
        <p14:creationId xmlns:p14="http://schemas.microsoft.com/office/powerpoint/2010/main" val="685116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unodc.org/documents/corruption/Publications/2013/Guidebook_on_anti-corruption_in_public_procurement_and_the_management_of_public_finances.pdf"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thecommonwealth.org/sites/default/files/news-items/documents/Gender,%20Trade%20and%20Public%20Procurement%20Policy.pdf" TargetMode="External"/><Relationship Id="rId4" Type="http://schemas.openxmlformats.org/officeDocument/2006/relationships/hyperlink" Target="https://twitter.com/intent/tweet?text=Women+are+particularly+vulnerable+to+corruption+because+they+are+the+ones+who+need+more+access+to+public+services.&amp;url=https://blogs.worldbank.org/governance/corruption-public-procurement-womens-rights-issue-too/?cid=SHR_BlogSiteTweetable_EN_EXT&amp;via=wbg_gov"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who.int/activities/value-gender-and-equity-in-the-global-health-workforce"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data.undp.org/gendertracker/" TargetMode="External"/><Relationship Id="rId4" Type="http://schemas.openxmlformats.org/officeDocument/2006/relationships/hyperlink" Target="https://www.who.int/docs/default-source/coronaviruse/situation-reports/20210202_Weekly_Epi_Update_25.pdf"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www.rcn.org.uk/get-help/rcn-advice/personal-protective-equipment-ppe-and-covid-19#:~:text=PPE%20is%20designed%20to%20protect,controls%20used%20in%20the%20workplace." TargetMode="External"/><Relationship Id="rId13" Type="http://schemas.openxmlformats.org/officeDocument/2006/relationships/hyperlink" Target="https://www.healthline.com/health/holding-pee" TargetMode="External"/><Relationship Id="rId18" Type="http://schemas.openxmlformats.org/officeDocument/2006/relationships/hyperlink" Target="https://www.cepal.org/es" TargetMode="External"/><Relationship Id="rId3" Type="http://schemas.openxmlformats.org/officeDocument/2006/relationships/hyperlink" Target="https://www.who.int/activities/value-gender-and-equity-in-the-global-health-workforce" TargetMode="External"/><Relationship Id="rId7" Type="http://schemas.openxmlformats.org/officeDocument/2006/relationships/hyperlink" Target="https://www.bma.org.uk/news-and-opinion/in-harm-s-way" TargetMode="External"/><Relationship Id="rId12" Type="http://schemas.openxmlformats.org/officeDocument/2006/relationships/hyperlink" Target="https://www.who.int/news/item/03-03-2020-shortage-of-personal-protective-equipment-endangering-health-workers-worldwide" TargetMode="External"/><Relationship Id="rId17" Type="http://schemas.openxmlformats.org/officeDocument/2006/relationships/hyperlink" Target="https://oig.cepal.org/es" TargetMode="External"/><Relationship Id="rId2" Type="http://schemas.openxmlformats.org/officeDocument/2006/relationships/slide" Target="../slides/slide10.xml"/><Relationship Id="rId16" Type="http://schemas.openxmlformats.org/officeDocument/2006/relationships/hyperlink" Target="https://oig.cepal.org/es/documentos/poner-fin-la-violencia-mujeres-ninas-al-femicidio-o-feminicidio-reto-clave-la" TargetMode="External"/><Relationship Id="rId1" Type="http://schemas.openxmlformats.org/officeDocument/2006/relationships/notesMaster" Target="../notesMasters/notesMaster1.xml"/><Relationship Id="rId6" Type="http://schemas.openxmlformats.org/officeDocument/2006/relationships/hyperlink" Target="https://www.catalyst.org/research/women-in-healthcare/#:~:text=Women%20Represent%20Close%20to%2070%25%20of%20the%20Global%20Healthcare%20Workforce&amp;text=In%202017%2C%20almost%20half%20of,(OECD)%20countries%20were%20women." TargetMode="External"/><Relationship Id="rId11" Type="http://schemas.openxmlformats.org/officeDocument/2006/relationships/hyperlink" Target="https://jamanetwork.com/journals/jama/fullarticle/2778793" TargetMode="External"/><Relationship Id="rId5" Type="http://schemas.openxmlformats.org/officeDocument/2006/relationships/hyperlink" Target="https://www.devex.com/organizations/international-council-of-nurses-icn-28494" TargetMode="External"/><Relationship Id="rId15" Type="http://schemas.openxmlformats.org/officeDocument/2006/relationships/hyperlink" Target="https://www.theguardian.com/world/ebola" TargetMode="External"/><Relationship Id="rId10" Type="http://schemas.openxmlformats.org/officeDocument/2006/relationships/hyperlink" Target="https://www.devex.com/organizations/women-in-global-health-wgh-135230" TargetMode="External"/><Relationship Id="rId4" Type="http://schemas.openxmlformats.org/officeDocument/2006/relationships/hyperlink" Target="https://www.who.int/docs/default-source/coronaviruse/situation-reports/20210202_Weekly_Epi_Update_25.pdf" TargetMode="External"/><Relationship Id="rId9" Type="http://schemas.openxmlformats.org/officeDocument/2006/relationships/hyperlink" Target="https://www.devex.com/focus/covid-19" TargetMode="External"/><Relationship Id="rId14" Type="http://schemas.openxmlformats.org/officeDocument/2006/relationships/hyperlink" Target="https://www.theguardian.com/world/congo"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80857F83-7ECC-C247-A409-AC6830CB393D}" type="slidenum">
              <a:rPr lang="nb-NO" smtClean="0"/>
              <a:t>1</a:t>
            </a:fld>
            <a:endParaRPr lang="nb-NO"/>
          </a:p>
        </p:txBody>
      </p:sp>
    </p:spTree>
    <p:extLst>
      <p:ext uri="{BB962C8B-B14F-4D97-AF65-F5344CB8AC3E}">
        <p14:creationId xmlns:p14="http://schemas.microsoft.com/office/powerpoint/2010/main" val="2628158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a:p>
        </p:txBody>
      </p:sp>
      <p:sp>
        <p:nvSpPr>
          <p:cNvPr id="4" name="Slide Number Placeholder 3"/>
          <p:cNvSpPr>
            <a:spLocks noGrp="1"/>
          </p:cNvSpPr>
          <p:nvPr>
            <p:ph type="sldNum" sz="quarter" idx="5"/>
          </p:nvPr>
        </p:nvSpPr>
        <p:spPr/>
        <p:txBody>
          <a:bodyPr/>
          <a:lstStyle/>
          <a:p>
            <a:fld id="{80857F83-7ECC-C247-A409-AC6830CB393D}" type="slidenum">
              <a:rPr lang="nb-NO" smtClean="0"/>
              <a:t>11</a:t>
            </a:fld>
            <a:endParaRPr lang="nb-NO"/>
          </a:p>
        </p:txBody>
      </p:sp>
    </p:spTree>
    <p:extLst>
      <p:ext uri="{BB962C8B-B14F-4D97-AF65-F5344CB8AC3E}">
        <p14:creationId xmlns:p14="http://schemas.microsoft.com/office/powerpoint/2010/main" val="2443267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dirty="0">
              <a:solidFill>
                <a:srgbClr val="333333"/>
              </a:solidFill>
              <a:effectLst/>
              <a:latin typeface="Open Sans" panose="020B0606030504020204" pitchFamily="34" charset="0"/>
            </a:endParaRPr>
          </a:p>
          <a:p>
            <a:r>
              <a:rPr lang="en-GB" b="0" i="0" dirty="0">
                <a:solidFill>
                  <a:srgbClr val="333333"/>
                </a:solidFill>
                <a:effectLst/>
                <a:latin typeface="Open Sans" panose="020B0606030504020204" pitchFamily="34" charset="0"/>
              </a:rPr>
              <a:t>El </a:t>
            </a:r>
            <a:r>
              <a:rPr lang="en-GB" b="0" i="0" dirty="0" err="1">
                <a:solidFill>
                  <a:srgbClr val="333333"/>
                </a:solidFill>
                <a:effectLst/>
                <a:latin typeface="Open Sans" panose="020B0606030504020204" pitchFamily="34" charset="0"/>
              </a:rPr>
              <a:t>gasto</a:t>
            </a:r>
            <a:r>
              <a:rPr lang="en-GB" b="0" i="0" dirty="0">
                <a:solidFill>
                  <a:srgbClr val="333333"/>
                </a:solidFill>
                <a:effectLst/>
                <a:latin typeface="Open Sans" panose="020B0606030504020204" pitchFamily="34" charset="0"/>
              </a:rPr>
              <a:t> global en </a:t>
            </a:r>
            <a:r>
              <a:rPr lang="en-GB" b="0" i="0" dirty="0" err="1">
                <a:solidFill>
                  <a:srgbClr val="333333"/>
                </a:solidFill>
                <a:effectLst/>
                <a:latin typeface="Open Sans" panose="020B0606030504020204" pitchFamily="34" charset="0"/>
              </a:rPr>
              <a:t>adquisiciones</a:t>
            </a:r>
            <a:r>
              <a:rPr lang="en-GB" b="0" i="0" dirty="0">
                <a:solidFill>
                  <a:srgbClr val="333333"/>
                </a:solidFill>
                <a:effectLst/>
                <a:latin typeface="Open Sans" panose="020B0606030504020204" pitchFamily="34" charset="0"/>
              </a:rPr>
              <a:t> se </a:t>
            </a:r>
            <a:r>
              <a:rPr lang="en-GB" b="0" i="0" dirty="0" err="1">
                <a:solidFill>
                  <a:srgbClr val="333333"/>
                </a:solidFill>
                <a:effectLst/>
                <a:latin typeface="Open Sans" panose="020B0606030504020204" pitchFamily="34" charset="0"/>
              </a:rPr>
              <a:t>estima</a:t>
            </a:r>
            <a:r>
              <a:rPr lang="en-GB" b="0" i="0" dirty="0">
                <a:solidFill>
                  <a:srgbClr val="333333"/>
                </a:solidFill>
                <a:effectLst/>
                <a:latin typeface="Open Sans" panose="020B0606030504020204" pitchFamily="34" charset="0"/>
              </a:rPr>
              <a:t> en </a:t>
            </a:r>
            <a:r>
              <a:rPr lang="en-GB" b="0" i="0" dirty="0" err="1">
                <a:solidFill>
                  <a:srgbClr val="333333"/>
                </a:solidFill>
                <a:effectLst/>
                <a:latin typeface="Open Sans" panose="020B0606030504020204" pitchFamily="34" charset="0"/>
              </a:rPr>
              <a:t>casi</a:t>
            </a:r>
            <a:r>
              <a:rPr lang="en-GB" b="0" i="0" dirty="0">
                <a:solidFill>
                  <a:srgbClr val="333333"/>
                </a:solidFill>
                <a:effectLst/>
                <a:latin typeface="Open Sans" panose="020B0606030504020204" pitchFamily="34" charset="0"/>
              </a:rPr>
              <a:t> $ 9,5 </a:t>
            </a:r>
            <a:r>
              <a:rPr lang="en-GB" b="0" i="0" dirty="0" err="1">
                <a:solidFill>
                  <a:srgbClr val="333333"/>
                </a:solidFill>
                <a:effectLst/>
                <a:latin typeface="Open Sans" panose="020B0606030504020204" pitchFamily="34" charset="0"/>
              </a:rPr>
              <a:t>trillones</a:t>
            </a:r>
            <a:r>
              <a:rPr lang="en-GB" b="0" i="0" dirty="0">
                <a:solidFill>
                  <a:srgbClr val="333333"/>
                </a:solidFill>
                <a:effectLst/>
                <a:latin typeface="Open Sans" panose="020B0606030504020204" pitchFamily="34" charset="0"/>
              </a:rPr>
              <a:t>, lo que </a:t>
            </a:r>
            <a:r>
              <a:rPr lang="en-GB" b="0" i="0" dirty="0" err="1">
                <a:solidFill>
                  <a:srgbClr val="333333"/>
                </a:solidFill>
                <a:effectLst/>
                <a:latin typeface="Open Sans" panose="020B0606030504020204" pitchFamily="34" charset="0"/>
              </a:rPr>
              <a:t>representa</a:t>
            </a:r>
            <a:r>
              <a:rPr lang="en-GB" b="0" i="0" dirty="0">
                <a:solidFill>
                  <a:srgbClr val="333333"/>
                </a:solidFill>
                <a:effectLst/>
                <a:latin typeface="Open Sans" panose="020B0606030504020204" pitchFamily="34" charset="0"/>
              </a:rPr>
              <a:t>, en </a:t>
            </a:r>
            <a:r>
              <a:rPr lang="en-GB" b="0" i="0" dirty="0" err="1">
                <a:solidFill>
                  <a:srgbClr val="333333"/>
                </a:solidFill>
                <a:effectLst/>
                <a:latin typeface="Open Sans" panose="020B0606030504020204" pitchFamily="34" charset="0"/>
              </a:rPr>
              <a:t>promedio</a:t>
            </a:r>
            <a:r>
              <a:rPr lang="en-GB" b="0" i="0" dirty="0">
                <a:solidFill>
                  <a:srgbClr val="333333"/>
                </a:solidFill>
                <a:effectLst/>
                <a:latin typeface="Open Sans" panose="020B0606030504020204" pitchFamily="34" charset="0"/>
              </a:rPr>
              <a:t>, del 13 al 20 por </a:t>
            </a:r>
            <a:r>
              <a:rPr lang="en-GB" b="0" i="0" dirty="0" err="1">
                <a:solidFill>
                  <a:srgbClr val="333333"/>
                </a:solidFill>
                <a:effectLst/>
                <a:latin typeface="Open Sans" panose="020B0606030504020204" pitchFamily="34" charset="0"/>
              </a:rPr>
              <a:t>ciento</a:t>
            </a:r>
            <a:r>
              <a:rPr lang="en-GB" b="0" i="0" dirty="0">
                <a:solidFill>
                  <a:srgbClr val="333333"/>
                </a:solidFill>
                <a:effectLst/>
                <a:latin typeface="Open Sans" panose="020B0606030504020204" pitchFamily="34" charset="0"/>
              </a:rPr>
              <a:t> de GD. https://</a:t>
            </a:r>
            <a:r>
              <a:rPr lang="en-GB" b="0" i="0" dirty="0" err="1">
                <a:solidFill>
                  <a:srgbClr val="333333"/>
                </a:solidFill>
                <a:effectLst/>
                <a:latin typeface="Open Sans" panose="020B0606030504020204" pitchFamily="34" charset="0"/>
              </a:rPr>
              <a:t>blogs.worldbank.org</a:t>
            </a:r>
            <a:r>
              <a:rPr lang="en-GB" b="0" i="0" dirty="0">
                <a:solidFill>
                  <a:srgbClr val="333333"/>
                </a:solidFill>
                <a:effectLst/>
                <a:latin typeface="Open Sans" panose="020B0606030504020204" pitchFamily="34" charset="0"/>
              </a:rPr>
              <a:t>/governance/corruption-public-procurement-</a:t>
            </a:r>
            <a:r>
              <a:rPr lang="en-GB" b="0" i="0" dirty="0" err="1">
                <a:solidFill>
                  <a:srgbClr val="333333"/>
                </a:solidFill>
                <a:effectLst/>
                <a:latin typeface="Open Sans" panose="020B0606030504020204" pitchFamily="34" charset="0"/>
              </a:rPr>
              <a:t>womens</a:t>
            </a:r>
            <a:r>
              <a:rPr lang="en-GB" b="0" i="0" dirty="0">
                <a:solidFill>
                  <a:srgbClr val="333333"/>
                </a:solidFill>
                <a:effectLst/>
                <a:latin typeface="Open Sans" panose="020B0606030504020204" pitchFamily="34" charset="0"/>
              </a:rPr>
              <a:t>-rights-issue-too</a:t>
            </a:r>
          </a:p>
          <a:p>
            <a:endParaRPr lang="en-GB" b="0" i="0" dirty="0">
              <a:solidFill>
                <a:srgbClr val="333333"/>
              </a:solidFill>
              <a:effectLst/>
              <a:latin typeface="Open Sans" panose="020B0606030504020204" pitchFamily="34" charset="0"/>
            </a:endParaRPr>
          </a:p>
          <a:p>
            <a:pPr algn="l"/>
            <a:r>
              <a:rPr lang="en-GB" b="0" i="0" dirty="0">
                <a:solidFill>
                  <a:srgbClr val="333333"/>
                </a:solidFill>
                <a:effectLst/>
                <a:latin typeface="Open Sans" panose="020B0606030504020204" pitchFamily="34" charset="0"/>
              </a:rPr>
              <a:t>Social justice. By that, I mean having a world that works for everyone, especially for vulnerable and marginalized groups. I am interested in public procurement because it represents what I call the </a:t>
            </a:r>
            <a:r>
              <a:rPr lang="en-GB" b="0" i="1" dirty="0">
                <a:solidFill>
                  <a:srgbClr val="333333"/>
                </a:solidFill>
                <a:effectLst/>
                <a:latin typeface="Open Sans" panose="020B0606030504020204" pitchFamily="34" charset="0"/>
              </a:rPr>
              <a:t>“delivery mechanism for development,”</a:t>
            </a:r>
            <a:r>
              <a:rPr lang="en-GB" b="0" i="0" dirty="0">
                <a:solidFill>
                  <a:srgbClr val="333333"/>
                </a:solidFill>
                <a:effectLst/>
                <a:latin typeface="Open Sans" panose="020B0606030504020204" pitchFamily="34" charset="0"/>
              </a:rPr>
              <a:t> and corruption destroys that mechanism. Public procurement delivers services to the people, especially the vulnerable and those on the fringes. So, if corruption compromises public procurement, people can’t access public services, and then we have both a social justice and a development problem. Unfortunately, according to the United Nations Office on Drugs and Crime, </a:t>
            </a:r>
            <a:r>
              <a:rPr lang="en-GB" b="0" i="0" u="none" strike="noStrike" dirty="0">
                <a:solidFill>
                  <a:srgbClr val="337AB7"/>
                </a:solidFill>
                <a:effectLst/>
                <a:latin typeface="Open Sans" panose="020B0606030504020204" pitchFamily="34" charset="0"/>
                <a:hlinkClick r:id="rId3"/>
              </a:rPr>
              <a:t>10 to 25 percent</a:t>
            </a:r>
            <a:r>
              <a:rPr lang="en-GB" b="0" i="0" dirty="0">
                <a:solidFill>
                  <a:srgbClr val="333333"/>
                </a:solidFill>
                <a:effectLst/>
                <a:latin typeface="Open Sans" panose="020B0606030504020204" pitchFamily="34" charset="0"/>
              </a:rPr>
              <a:t> of a public contract’s overall value may be lost due to corruption.</a:t>
            </a:r>
          </a:p>
          <a:p>
            <a:br>
              <a:rPr lang="en-GB" dirty="0"/>
            </a:br>
            <a:endParaRPr lang="en-GB" dirty="0"/>
          </a:p>
          <a:p>
            <a:r>
              <a:rPr lang="en-GB" dirty="0"/>
              <a:t>https://</a:t>
            </a:r>
            <a:r>
              <a:rPr lang="en-GB" dirty="0" err="1"/>
              <a:t>idatosabiertos.org</a:t>
            </a:r>
            <a:r>
              <a:rPr lang="en-GB" dirty="0"/>
              <a:t>/</a:t>
            </a:r>
            <a:r>
              <a:rPr lang="en-GB" dirty="0" err="1"/>
              <a:t>wp</a:t>
            </a:r>
            <a:r>
              <a:rPr lang="en-GB" dirty="0"/>
              <a:t>-content/uploads/2020/09/edited-ILDA-Inclusion-of-women-in-public-contracting-.pdf </a:t>
            </a:r>
          </a:p>
          <a:p>
            <a:r>
              <a:rPr lang="en-GB" dirty="0"/>
              <a:t>According to the Inter-American Development Bank (IADB, 2017), Latin America spent $450 billion dollars on public procurement, including the procurement of goods, services and capital equipment. As this amount shows, procurement is a big market for the countries of the region, especially considering the type of acquisitions that micro, small and large businesses can access. This section will describe the state of public procurement in Latin America.</a:t>
            </a:r>
            <a:endParaRPr lang="en-GB" b="0" i="0" dirty="0">
              <a:solidFill>
                <a:srgbClr val="333333"/>
              </a:solidFill>
              <a:effectLst/>
              <a:latin typeface="Open Sans" panose="020B0606030504020204" pitchFamily="34" charset="0"/>
            </a:endParaRPr>
          </a:p>
          <a:p>
            <a:r>
              <a:rPr lang="en-GB" dirty="0"/>
              <a:t>he study by IADB (2017: 59) calculated that between 0.9% and 2.6% of GDP is the cost of corruption, i.e., approximately 26% of projects. The waste of resources, on its own, costs around 1.4% of GDP.</a:t>
            </a:r>
            <a:endParaRPr lang="en-GB" b="0" i="0" dirty="0">
              <a:solidFill>
                <a:srgbClr val="333333"/>
              </a:solidFill>
              <a:effectLst/>
              <a:latin typeface="Open Sans" panose="020B0606030504020204" pitchFamily="34" charset="0"/>
            </a:endParaRPr>
          </a:p>
          <a:p>
            <a:endParaRPr lang="en-GB" b="0" i="0" dirty="0">
              <a:solidFill>
                <a:srgbClr val="333333"/>
              </a:solidFill>
              <a:effectLst/>
              <a:latin typeface="Open Sans" panose="020B0606030504020204" pitchFamily="34" charset="0"/>
            </a:endParaRPr>
          </a:p>
          <a:p>
            <a:endParaRPr lang="en-GB" b="0" i="0" dirty="0">
              <a:solidFill>
                <a:srgbClr val="333333"/>
              </a:solidFill>
              <a:effectLst/>
              <a:latin typeface="Open Sans" panose="020B0606030504020204" pitchFamily="34" charset="0"/>
            </a:endParaRPr>
          </a:p>
          <a:p>
            <a:endParaRPr lang="en-GB" b="0" i="0" dirty="0">
              <a:solidFill>
                <a:srgbClr val="333333"/>
              </a:solidFill>
              <a:effectLst/>
              <a:latin typeface="Open Sans" panose="020B0606030504020204" pitchFamily="34" charset="0"/>
            </a:endParaRPr>
          </a:p>
          <a:p>
            <a:pPr algn="l"/>
            <a:r>
              <a:rPr lang="en-GB" b="0" i="0" u="none" strike="noStrike" dirty="0">
                <a:solidFill>
                  <a:srgbClr val="333333"/>
                </a:solidFill>
                <a:effectLst/>
                <a:latin typeface="Open Sans" panose="020B0606030504020204" pitchFamily="34" charset="0"/>
                <a:hlinkClick r:id="rId4"/>
              </a:rPr>
              <a:t>Women are particularly vulnerable to corruption because they are the ones who need more access to public services. </a:t>
            </a:r>
            <a:r>
              <a:rPr lang="en-GB" b="0" i="0" dirty="0">
                <a:solidFill>
                  <a:srgbClr val="333333"/>
                </a:solidFill>
                <a:effectLst/>
                <a:latin typeface="Open Sans" panose="020B0606030504020204" pitchFamily="34" charset="0"/>
              </a:rPr>
              <a:t> For example, women need access to reproductive health care. Moreover, especially in less developed countries, women are the designated caretakers of children, persons with disabilities, and the elderly and access on their behalf to public services. When the system is corrupt, women must comply with the burden of corruption, and in some countries, acts of sexual nature are used as currency. Unfortunately, we have found “sextortion” exists whenever access to public service is required, say, in exchange for health services, water, sanitation and hygiene services, bureaucratic services, and, even at school, in elementary school, where young girls get sextorted to get good grades.</a:t>
            </a:r>
          </a:p>
          <a:p>
            <a:pPr algn="l"/>
            <a:r>
              <a:rPr lang="en-GB" b="0" i="0" dirty="0">
                <a:solidFill>
                  <a:srgbClr val="333333"/>
                </a:solidFill>
                <a:effectLst/>
                <a:latin typeface="Open Sans" panose="020B0606030504020204" pitchFamily="34" charset="0"/>
              </a:rPr>
              <a:t>When there is corruption in procurement, it also means that only participants in the corrupt networks will have access to public contracts. Smaller businesses, new businesses, and women-owned businesses are usually not part of these corrupt networks. Therefore, it is essential to clarify that women’s limited access to public market contracts is because of corruption, not because they are women, or SMEs, or lack financial capacity, or because their businesses are mismatched with the government’s needs.  </a:t>
            </a:r>
          </a:p>
          <a:p>
            <a:endParaRPr lang="es-ES_tradnl" dirty="0"/>
          </a:p>
          <a:p>
            <a:endParaRPr lang="es-ES_tradnl" dirty="0"/>
          </a:p>
          <a:p>
            <a:r>
              <a:rPr lang="en-GB" b="0" i="0" u="none" strike="noStrike" dirty="0">
                <a:solidFill>
                  <a:srgbClr val="000000"/>
                </a:solidFill>
                <a:effectLst/>
                <a:latin typeface="gt_eesti_pro_text"/>
              </a:rPr>
              <a:t>Governments spend one-fifth of their budgets buying goods and services from the private sector, but women-owned businesses</a:t>
            </a:r>
            <a:r>
              <a:rPr lang="en-GB" b="0" i="0" u="none" strike="noStrike" dirty="0">
                <a:effectLst/>
                <a:latin typeface="gt_eesti_pro_text"/>
                <a:hlinkClick r:id="rId5"/>
              </a:rPr>
              <a:t> supply only 1%</a:t>
            </a:r>
            <a:r>
              <a:rPr lang="en-GB" b="0" i="0" u="none" strike="noStrike" dirty="0">
                <a:solidFill>
                  <a:srgbClr val="000000"/>
                </a:solidFill>
                <a:effectLst/>
                <a:latin typeface="gt_eesti_pro_text"/>
              </a:rPr>
              <a:t> of this market.</a:t>
            </a:r>
          </a:p>
          <a:p>
            <a:endParaRPr lang="en-GB" b="0" i="0" u="none" strike="noStrike" dirty="0">
              <a:solidFill>
                <a:srgbClr val="000000"/>
              </a:solidFill>
              <a:effectLst/>
              <a:latin typeface="gt_eesti_pro_text"/>
            </a:endParaRPr>
          </a:p>
          <a:p>
            <a:endParaRPr lang="en-GB" b="0" i="0" u="none" strike="noStrike" dirty="0">
              <a:solidFill>
                <a:srgbClr val="000000"/>
              </a:solidFill>
              <a:effectLst/>
              <a:latin typeface="gt_eesti_pro_text"/>
            </a:endParaRPr>
          </a:p>
          <a:p>
            <a:r>
              <a:rPr lang="en-GB" b="0" i="0" u="none" strike="noStrike" dirty="0">
                <a:solidFill>
                  <a:srgbClr val="000000"/>
                </a:solidFill>
                <a:effectLst/>
                <a:latin typeface="gt_eesti_pro_text"/>
              </a:rPr>
              <a:t>https://</a:t>
            </a:r>
            <a:r>
              <a:rPr lang="en-GB" b="0" i="0" u="none" strike="noStrike" dirty="0" err="1">
                <a:solidFill>
                  <a:srgbClr val="000000"/>
                </a:solidFill>
                <a:effectLst/>
                <a:latin typeface="gt_eesti_pro_text"/>
              </a:rPr>
              <a:t>www.open-contracting.org</a:t>
            </a:r>
            <a:r>
              <a:rPr lang="en-GB" b="0" i="0" u="none" strike="noStrike" dirty="0">
                <a:solidFill>
                  <a:srgbClr val="000000"/>
                </a:solidFill>
                <a:effectLst/>
                <a:latin typeface="gt_eesti_pro_text"/>
              </a:rPr>
              <a:t>/2019/03/08/gender-smart-open-contracting/</a:t>
            </a:r>
          </a:p>
          <a:p>
            <a:r>
              <a:rPr lang="es-ES_tradnl" dirty="0"/>
              <a:t>https://</a:t>
            </a:r>
            <a:r>
              <a:rPr lang="es-ES_tradnl" dirty="0" err="1"/>
              <a:t>www.chathamhouse.org</a:t>
            </a:r>
            <a:r>
              <a:rPr lang="es-ES_tradnl" dirty="0"/>
              <a:t>/sites/default/files/</a:t>
            </a:r>
            <a:r>
              <a:rPr lang="es-ES_tradnl" dirty="0" err="1"/>
              <a:t>publications</a:t>
            </a:r>
            <a:r>
              <a:rPr lang="es-ES_tradnl" dirty="0"/>
              <a:t>/</a:t>
            </a:r>
            <a:r>
              <a:rPr lang="es-ES_tradnl" dirty="0" err="1"/>
              <a:t>research</a:t>
            </a:r>
            <a:r>
              <a:rPr lang="es-ES_tradnl" dirty="0"/>
              <a:t>/Gender-smart%20Procurement%20-%2020.12.2017.pdf</a:t>
            </a:r>
          </a:p>
        </p:txBody>
      </p:sp>
      <p:sp>
        <p:nvSpPr>
          <p:cNvPr id="4" name="Slide Number Placeholder 3"/>
          <p:cNvSpPr>
            <a:spLocks noGrp="1"/>
          </p:cNvSpPr>
          <p:nvPr>
            <p:ph type="sldNum" sz="quarter" idx="5"/>
          </p:nvPr>
        </p:nvSpPr>
        <p:spPr/>
        <p:txBody>
          <a:bodyPr/>
          <a:lstStyle/>
          <a:p>
            <a:fld id="{80857F83-7ECC-C247-A409-AC6830CB393D}" type="slidenum">
              <a:rPr lang="nb-NO" smtClean="0"/>
              <a:t>12</a:t>
            </a:fld>
            <a:endParaRPr lang="nb-NO"/>
          </a:p>
        </p:txBody>
      </p:sp>
    </p:spTree>
    <p:extLst>
      <p:ext uri="{BB962C8B-B14F-4D97-AF65-F5344CB8AC3E}">
        <p14:creationId xmlns:p14="http://schemas.microsoft.com/office/powerpoint/2010/main" val="725847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err="1"/>
              <a:t>Sextortion</a:t>
            </a:r>
            <a:r>
              <a:rPr lang="es-ES_tradnl" dirty="0"/>
              <a:t> Malawi </a:t>
            </a:r>
            <a:r>
              <a:rPr lang="es-ES_tradnl" dirty="0" err="1"/>
              <a:t>report</a:t>
            </a:r>
            <a:r>
              <a:rPr lang="es-ES_tradnl" dirty="0"/>
              <a:t> </a:t>
            </a:r>
            <a:r>
              <a:rPr lang="es-ES_tradnl" dirty="0" err="1"/>
              <a:t>women</a:t>
            </a:r>
            <a:r>
              <a:rPr lang="es-ES_tradnl" dirty="0"/>
              <a:t> </a:t>
            </a:r>
            <a:r>
              <a:rPr lang="es-ES_tradnl" dirty="0" err="1"/>
              <a:t>entrepreneurs</a:t>
            </a:r>
            <a:r>
              <a:rPr lang="es-ES_tradnl" dirty="0"/>
              <a:t> </a:t>
            </a:r>
          </a:p>
          <a:p>
            <a:r>
              <a:rPr lang="es-ES_tradnl" dirty="0" err="1"/>
              <a:t>Gender</a:t>
            </a:r>
            <a:r>
              <a:rPr lang="es-ES_tradnl" dirty="0"/>
              <a:t> Smart </a:t>
            </a:r>
            <a:r>
              <a:rPr lang="es-ES_tradnl" dirty="0" err="1"/>
              <a:t>procurement</a:t>
            </a:r>
            <a:r>
              <a:rPr lang="es-ES_tradnl" dirty="0"/>
              <a:t> </a:t>
            </a:r>
          </a:p>
          <a:p>
            <a:r>
              <a:rPr lang="es-ES_tradnl" dirty="0"/>
              <a:t>GIZ Alliance </a:t>
            </a:r>
            <a:r>
              <a:rPr lang="es-ES_tradnl" dirty="0" err="1"/>
              <a:t>for</a:t>
            </a:r>
            <a:r>
              <a:rPr lang="es-ES_tradnl" dirty="0"/>
              <a:t> </a:t>
            </a:r>
            <a:r>
              <a:rPr lang="es-ES_tradnl" dirty="0" err="1"/>
              <a:t>integrity</a:t>
            </a:r>
            <a:r>
              <a:rPr lang="es-ES_tradnl" dirty="0"/>
              <a:t> </a:t>
            </a:r>
            <a:r>
              <a:rPr lang="es-ES_tradnl" dirty="0">
                <a:sym typeface="Wingdings" pitchFamily="2" charset="2"/>
              </a:rPr>
              <a:t></a:t>
            </a:r>
            <a:r>
              <a:rPr lang="es-ES_tradnl" dirty="0" err="1"/>
              <a:t>Latin</a:t>
            </a:r>
            <a:r>
              <a:rPr lang="es-ES_tradnl" dirty="0"/>
              <a:t> </a:t>
            </a:r>
            <a:r>
              <a:rPr lang="es-ES_tradnl" dirty="0" err="1"/>
              <a:t>America</a:t>
            </a:r>
            <a:r>
              <a:rPr lang="es-ES_tradnl" dirty="0"/>
              <a:t> Carolina </a:t>
            </a:r>
          </a:p>
          <a:p>
            <a:endParaRPr lang="es-ES_tradnl" dirty="0"/>
          </a:p>
          <a:p>
            <a:r>
              <a:rPr lang="es-ES_tradnl" dirty="0"/>
              <a:t>Revisar reporte de open </a:t>
            </a:r>
            <a:r>
              <a:rPr lang="es-ES_tradnl" dirty="0" err="1"/>
              <a:t>government</a:t>
            </a:r>
            <a:r>
              <a:rPr lang="es-ES_tradnl" dirty="0"/>
              <a:t> </a:t>
            </a:r>
            <a:r>
              <a:rPr lang="es-ES_tradnl" dirty="0" err="1"/>
              <a:t>partnership</a:t>
            </a:r>
            <a:r>
              <a:rPr lang="es-ES_tradnl" dirty="0"/>
              <a:t> </a:t>
            </a:r>
          </a:p>
          <a:p>
            <a:endParaRPr lang="es-ES_tradnl"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dirty="0"/>
              <a:t>Asegurar licitaciones de bienes y servicios respondan a las necesidades de las mujeres</a:t>
            </a:r>
          </a:p>
          <a:p>
            <a:endParaRPr lang="es-ES_tradnl" b="1" dirty="0"/>
          </a:p>
          <a:p>
            <a:r>
              <a:rPr lang="en-GB" b="0" i="0" dirty="0">
                <a:solidFill>
                  <a:srgbClr val="333333"/>
                </a:solidFill>
                <a:effectLst/>
                <a:latin typeface="Open Sans" panose="020B0606030504020204" pitchFamily="34" charset="0"/>
              </a:rPr>
              <a:t>t is long established that economies grow faster when women participate in the economy. In procurement, we have evidence that prices </a:t>
            </a:r>
            <a:r>
              <a:rPr lang="en-GB" b="0" i="1" dirty="0">
                <a:solidFill>
                  <a:srgbClr val="333333"/>
                </a:solidFill>
                <a:effectLst/>
                <a:latin typeface="Open Sans" panose="020B0606030504020204" pitchFamily="34" charset="0"/>
              </a:rPr>
              <a:t>might </a:t>
            </a:r>
            <a:r>
              <a:rPr lang="en-GB" b="0" i="0" dirty="0">
                <a:solidFill>
                  <a:srgbClr val="333333"/>
                </a:solidFill>
                <a:effectLst/>
                <a:latin typeface="Open Sans" panose="020B0606030504020204" pitchFamily="34" charset="0"/>
              </a:rPr>
              <a:t>decrease when women are allowed to bid.</a:t>
            </a:r>
          </a:p>
          <a:p>
            <a:endParaRPr lang="en-GB" b="0" i="0" dirty="0">
              <a:solidFill>
                <a:srgbClr val="333333"/>
              </a:solidFill>
              <a:effectLst/>
              <a:latin typeface="Open Sans" panose="020B0606030504020204" pitchFamily="34" charset="0"/>
            </a:endParaRPr>
          </a:p>
          <a:p>
            <a:pPr rtl="0"/>
            <a:r>
              <a:rPr lang="en-GB" dirty="0" err="1">
                <a:solidFill>
                  <a:srgbClr val="000000"/>
                </a:solidFill>
                <a:effectLst/>
              </a:rPr>
              <a:t>Supervisar</a:t>
            </a:r>
            <a:r>
              <a:rPr lang="en-GB" dirty="0">
                <a:solidFill>
                  <a:srgbClr val="000000"/>
                </a:solidFill>
                <a:effectLst/>
              </a:rPr>
              <a:t> </a:t>
            </a:r>
            <a:r>
              <a:rPr lang="en-GB" dirty="0" err="1">
                <a:solidFill>
                  <a:srgbClr val="000000"/>
                </a:solidFill>
                <a:effectLst/>
              </a:rPr>
              <a:t>los</a:t>
            </a:r>
            <a:r>
              <a:rPr lang="en-GB" dirty="0">
                <a:solidFill>
                  <a:srgbClr val="000000"/>
                </a:solidFill>
                <a:effectLst/>
              </a:rPr>
              <a:t> </a:t>
            </a:r>
            <a:r>
              <a:rPr lang="en-GB" dirty="0" err="1">
                <a:solidFill>
                  <a:srgbClr val="000000"/>
                </a:solidFill>
                <a:effectLst/>
              </a:rPr>
              <a:t>datos</a:t>
            </a:r>
            <a:r>
              <a:rPr lang="en-GB" dirty="0">
                <a:solidFill>
                  <a:srgbClr val="000000"/>
                </a:solidFill>
                <a:effectLst/>
              </a:rPr>
              <a:t> de </a:t>
            </a:r>
            <a:r>
              <a:rPr lang="en-GB" dirty="0" err="1">
                <a:solidFill>
                  <a:srgbClr val="000000"/>
                </a:solidFill>
                <a:effectLst/>
              </a:rPr>
              <a:t>adquisiciones</a:t>
            </a:r>
            <a:r>
              <a:rPr lang="en-GB" dirty="0">
                <a:solidFill>
                  <a:srgbClr val="000000"/>
                </a:solidFill>
                <a:effectLst/>
              </a:rPr>
              <a:t> </a:t>
            </a:r>
            <a:r>
              <a:rPr lang="en-GB" dirty="0" err="1">
                <a:solidFill>
                  <a:srgbClr val="000000"/>
                </a:solidFill>
                <a:effectLst/>
              </a:rPr>
              <a:t>desglosados</a:t>
            </a:r>
            <a:r>
              <a:rPr lang="en-GB" dirty="0">
                <a:solidFill>
                  <a:srgbClr val="000000"/>
                </a:solidFill>
                <a:effectLst/>
              </a:rPr>
              <a:t> por </a:t>
            </a:r>
            <a:r>
              <a:rPr lang="en-GB" dirty="0" err="1">
                <a:solidFill>
                  <a:srgbClr val="000000"/>
                </a:solidFill>
                <a:effectLst/>
              </a:rPr>
              <a:t>género</a:t>
            </a:r>
            <a:r>
              <a:rPr lang="en-GB" dirty="0">
                <a:solidFill>
                  <a:srgbClr val="000000"/>
                </a:solidFill>
                <a:effectLst/>
              </a:rPr>
              <a:t> Los </a:t>
            </a:r>
            <a:r>
              <a:rPr lang="en-GB" dirty="0" err="1">
                <a:solidFill>
                  <a:srgbClr val="000000"/>
                </a:solidFill>
                <a:effectLst/>
              </a:rPr>
              <a:t>gobiernos</a:t>
            </a:r>
            <a:r>
              <a:rPr lang="en-GB" dirty="0">
                <a:solidFill>
                  <a:srgbClr val="000000"/>
                </a:solidFill>
                <a:effectLst/>
              </a:rPr>
              <a:t> </a:t>
            </a:r>
            <a:r>
              <a:rPr lang="en-GB" dirty="0" err="1">
                <a:solidFill>
                  <a:srgbClr val="000000"/>
                </a:solidFill>
                <a:effectLst/>
              </a:rPr>
              <a:t>deben</a:t>
            </a:r>
            <a:r>
              <a:rPr lang="en-GB" dirty="0">
                <a:solidFill>
                  <a:srgbClr val="000000"/>
                </a:solidFill>
                <a:effectLst/>
              </a:rPr>
              <a:t> </a:t>
            </a:r>
            <a:r>
              <a:rPr lang="en-GB" dirty="0" err="1">
                <a:solidFill>
                  <a:srgbClr val="000000"/>
                </a:solidFill>
                <a:effectLst/>
              </a:rPr>
              <a:t>recopilar</a:t>
            </a:r>
            <a:r>
              <a:rPr lang="en-GB" dirty="0">
                <a:solidFill>
                  <a:srgbClr val="000000"/>
                </a:solidFill>
                <a:effectLst/>
              </a:rPr>
              <a:t>, </a:t>
            </a:r>
            <a:r>
              <a:rPr lang="en-GB" dirty="0" err="1">
                <a:solidFill>
                  <a:srgbClr val="000000"/>
                </a:solidFill>
                <a:effectLst/>
              </a:rPr>
              <a:t>publicar</a:t>
            </a:r>
            <a:r>
              <a:rPr lang="en-GB" dirty="0">
                <a:solidFill>
                  <a:srgbClr val="000000"/>
                </a:solidFill>
                <a:effectLst/>
              </a:rPr>
              <a:t> y </a:t>
            </a:r>
            <a:r>
              <a:rPr lang="en-GB" dirty="0" err="1">
                <a:solidFill>
                  <a:srgbClr val="000000"/>
                </a:solidFill>
                <a:effectLst/>
              </a:rPr>
              <a:t>monitorear</a:t>
            </a:r>
            <a:r>
              <a:rPr lang="en-GB" dirty="0">
                <a:solidFill>
                  <a:srgbClr val="000000"/>
                </a:solidFill>
                <a:effectLst/>
              </a:rPr>
              <a:t> </a:t>
            </a:r>
            <a:r>
              <a:rPr lang="en-GB" dirty="0" err="1">
                <a:solidFill>
                  <a:srgbClr val="000000"/>
                </a:solidFill>
                <a:effectLst/>
              </a:rPr>
              <a:t>datos</a:t>
            </a:r>
            <a:r>
              <a:rPr lang="en-GB" dirty="0">
                <a:solidFill>
                  <a:srgbClr val="000000"/>
                </a:solidFill>
                <a:effectLst/>
              </a:rPr>
              <a:t> </a:t>
            </a:r>
            <a:r>
              <a:rPr lang="en-GB" dirty="0" err="1">
                <a:solidFill>
                  <a:srgbClr val="000000"/>
                </a:solidFill>
                <a:effectLst/>
              </a:rPr>
              <a:t>desglosados</a:t>
            </a:r>
            <a:r>
              <a:rPr lang="en-GB" dirty="0">
                <a:solidFill>
                  <a:srgbClr val="000000"/>
                </a:solidFill>
                <a:effectLst/>
              </a:rPr>
              <a:t> por </a:t>
            </a:r>
            <a:r>
              <a:rPr lang="en-GB" dirty="0" err="1">
                <a:solidFill>
                  <a:srgbClr val="000000"/>
                </a:solidFill>
                <a:effectLst/>
              </a:rPr>
              <a:t>género</a:t>
            </a:r>
            <a:r>
              <a:rPr lang="en-GB" dirty="0">
                <a:solidFill>
                  <a:srgbClr val="000000"/>
                </a:solidFill>
                <a:effectLst/>
              </a:rPr>
              <a:t> </a:t>
            </a:r>
            <a:r>
              <a:rPr lang="en-GB" dirty="0" err="1">
                <a:solidFill>
                  <a:srgbClr val="000000"/>
                </a:solidFill>
                <a:effectLst/>
              </a:rPr>
              <a:t>sobre</a:t>
            </a:r>
            <a:r>
              <a:rPr lang="en-GB" dirty="0">
                <a:solidFill>
                  <a:srgbClr val="000000"/>
                </a:solidFill>
                <a:effectLst/>
              </a:rPr>
              <a:t> </a:t>
            </a:r>
            <a:r>
              <a:rPr lang="en-GB" dirty="0" err="1">
                <a:solidFill>
                  <a:srgbClr val="000000"/>
                </a:solidFill>
                <a:effectLst/>
              </a:rPr>
              <a:t>adquisiciones</a:t>
            </a:r>
            <a:r>
              <a:rPr lang="en-GB" dirty="0">
                <a:solidFill>
                  <a:srgbClr val="000000"/>
                </a:solidFill>
                <a:effectLst/>
              </a:rPr>
              <a:t> para </a:t>
            </a:r>
            <a:r>
              <a:rPr lang="en-GB" dirty="0" err="1">
                <a:solidFill>
                  <a:srgbClr val="000000"/>
                </a:solidFill>
                <a:effectLst/>
              </a:rPr>
              <a:t>detectar</a:t>
            </a:r>
            <a:r>
              <a:rPr lang="en-GB" dirty="0">
                <a:solidFill>
                  <a:srgbClr val="000000"/>
                </a:solidFill>
                <a:effectLst/>
              </a:rPr>
              <a:t> </a:t>
            </a:r>
            <a:r>
              <a:rPr lang="en-GB" dirty="0" err="1">
                <a:solidFill>
                  <a:srgbClr val="000000"/>
                </a:solidFill>
                <a:effectLst/>
              </a:rPr>
              <a:t>brechas</a:t>
            </a:r>
            <a:r>
              <a:rPr lang="en-GB" dirty="0">
                <a:solidFill>
                  <a:srgbClr val="000000"/>
                </a:solidFill>
                <a:effectLst/>
              </a:rPr>
              <a:t> de </a:t>
            </a:r>
            <a:r>
              <a:rPr lang="en-GB" dirty="0" err="1">
                <a:solidFill>
                  <a:srgbClr val="000000"/>
                </a:solidFill>
                <a:effectLst/>
              </a:rPr>
              <a:t>género</a:t>
            </a:r>
            <a:r>
              <a:rPr lang="en-GB" dirty="0">
                <a:solidFill>
                  <a:srgbClr val="000000"/>
                </a:solidFill>
                <a:effectLst/>
              </a:rPr>
              <a:t> y barreras para la </a:t>
            </a:r>
            <a:r>
              <a:rPr lang="en-GB" dirty="0" err="1">
                <a:solidFill>
                  <a:srgbClr val="000000"/>
                </a:solidFill>
                <a:effectLst/>
              </a:rPr>
              <a:t>participación</a:t>
            </a:r>
            <a:r>
              <a:rPr lang="en-GB" dirty="0">
                <a:solidFill>
                  <a:srgbClr val="000000"/>
                </a:solidFill>
                <a:effectLst/>
              </a:rPr>
              <a:t> de las </a:t>
            </a:r>
            <a:r>
              <a:rPr lang="en-GB" dirty="0" err="1">
                <a:solidFill>
                  <a:srgbClr val="000000"/>
                </a:solidFill>
                <a:effectLst/>
              </a:rPr>
              <a:t>mujeres</a:t>
            </a:r>
            <a:r>
              <a:rPr lang="en-GB" dirty="0">
                <a:solidFill>
                  <a:srgbClr val="000000"/>
                </a:solidFill>
                <a:effectLst/>
              </a:rPr>
              <a:t> en las </a:t>
            </a:r>
            <a:r>
              <a:rPr lang="en-GB" dirty="0" err="1">
                <a:solidFill>
                  <a:srgbClr val="000000"/>
                </a:solidFill>
                <a:effectLst/>
              </a:rPr>
              <a:t>adquisiciones</a:t>
            </a:r>
            <a:r>
              <a:rPr lang="en-GB" dirty="0">
                <a:solidFill>
                  <a:srgbClr val="000000"/>
                </a:solidFill>
                <a:effectLst/>
              </a:rPr>
              <a:t> </a:t>
            </a:r>
            <a:r>
              <a:rPr lang="en-GB" dirty="0" err="1">
                <a:solidFill>
                  <a:srgbClr val="000000"/>
                </a:solidFill>
                <a:effectLst/>
              </a:rPr>
              <a:t>públicas</a:t>
            </a:r>
            <a:r>
              <a:rPr lang="en-GB" dirty="0">
                <a:solidFill>
                  <a:srgbClr val="000000"/>
                </a:solidFill>
                <a:effectLst/>
              </a:rPr>
              <a:t>. Al </a:t>
            </a:r>
            <a:r>
              <a:rPr lang="en-GB" dirty="0" err="1">
                <a:solidFill>
                  <a:srgbClr val="000000"/>
                </a:solidFill>
                <a:effectLst/>
              </a:rPr>
              <a:t>aplicar</a:t>
            </a:r>
            <a:r>
              <a:rPr lang="en-GB" dirty="0">
                <a:solidFill>
                  <a:srgbClr val="000000"/>
                </a:solidFill>
                <a:effectLst/>
              </a:rPr>
              <a:t> </a:t>
            </a:r>
            <a:r>
              <a:rPr lang="en-GB" dirty="0" err="1">
                <a:solidFill>
                  <a:srgbClr val="000000"/>
                </a:solidFill>
                <a:effectLst/>
              </a:rPr>
              <a:t>los</a:t>
            </a:r>
            <a:r>
              <a:rPr lang="en-GB" dirty="0">
                <a:solidFill>
                  <a:srgbClr val="000000"/>
                </a:solidFill>
                <a:effectLst/>
              </a:rPr>
              <a:t> </a:t>
            </a:r>
            <a:r>
              <a:rPr lang="en-GB" dirty="0" err="1">
                <a:solidFill>
                  <a:srgbClr val="000000"/>
                </a:solidFill>
                <a:effectLst/>
              </a:rPr>
              <a:t>Principios</a:t>
            </a:r>
            <a:r>
              <a:rPr lang="en-GB" dirty="0">
                <a:solidFill>
                  <a:srgbClr val="000000"/>
                </a:solidFill>
                <a:effectLst/>
              </a:rPr>
              <a:t> </a:t>
            </a:r>
            <a:r>
              <a:rPr lang="en-GB" dirty="0" err="1">
                <a:solidFill>
                  <a:srgbClr val="000000"/>
                </a:solidFill>
                <a:effectLst/>
              </a:rPr>
              <a:t>Globales</a:t>
            </a:r>
            <a:r>
              <a:rPr lang="en-GB" dirty="0">
                <a:solidFill>
                  <a:srgbClr val="000000"/>
                </a:solidFill>
                <a:effectLst/>
              </a:rPr>
              <a:t> de </a:t>
            </a:r>
            <a:r>
              <a:rPr lang="en-GB" dirty="0" err="1">
                <a:solidFill>
                  <a:srgbClr val="000000"/>
                </a:solidFill>
                <a:effectLst/>
              </a:rPr>
              <a:t>Contratación</a:t>
            </a:r>
            <a:r>
              <a:rPr lang="en-GB" dirty="0">
                <a:solidFill>
                  <a:srgbClr val="000000"/>
                </a:solidFill>
                <a:effectLst/>
              </a:rPr>
              <a:t> </a:t>
            </a:r>
            <a:r>
              <a:rPr lang="en-GB" dirty="0" err="1">
                <a:solidFill>
                  <a:srgbClr val="000000"/>
                </a:solidFill>
                <a:effectLst/>
              </a:rPr>
              <a:t>Abierta</a:t>
            </a:r>
            <a:r>
              <a:rPr lang="en-GB" dirty="0">
                <a:solidFill>
                  <a:srgbClr val="000000"/>
                </a:solidFill>
                <a:effectLst/>
              </a:rPr>
              <a:t> y </a:t>
            </a:r>
            <a:r>
              <a:rPr lang="en-GB" dirty="0" err="1">
                <a:solidFill>
                  <a:srgbClr val="000000"/>
                </a:solidFill>
                <a:effectLst/>
              </a:rPr>
              <a:t>el</a:t>
            </a:r>
            <a:r>
              <a:rPr lang="en-GB" dirty="0">
                <a:solidFill>
                  <a:srgbClr val="000000"/>
                </a:solidFill>
                <a:effectLst/>
              </a:rPr>
              <a:t> </a:t>
            </a:r>
            <a:r>
              <a:rPr lang="en-GB" dirty="0" err="1">
                <a:solidFill>
                  <a:srgbClr val="000000"/>
                </a:solidFill>
                <a:effectLst/>
              </a:rPr>
              <a:t>Estándar</a:t>
            </a:r>
            <a:r>
              <a:rPr lang="en-GB" dirty="0">
                <a:solidFill>
                  <a:srgbClr val="000000"/>
                </a:solidFill>
                <a:effectLst/>
              </a:rPr>
              <a:t> de </a:t>
            </a:r>
            <a:r>
              <a:rPr lang="en-GB" dirty="0" err="1">
                <a:solidFill>
                  <a:srgbClr val="000000"/>
                </a:solidFill>
                <a:effectLst/>
              </a:rPr>
              <a:t>Datos</a:t>
            </a:r>
            <a:r>
              <a:rPr lang="en-GB" dirty="0">
                <a:solidFill>
                  <a:srgbClr val="000000"/>
                </a:solidFill>
                <a:effectLst/>
              </a:rPr>
              <a:t>, </a:t>
            </a:r>
            <a:r>
              <a:rPr lang="en-GB" dirty="0" err="1">
                <a:solidFill>
                  <a:srgbClr val="000000"/>
                </a:solidFill>
                <a:effectLst/>
              </a:rPr>
              <a:t>los</a:t>
            </a:r>
            <a:r>
              <a:rPr lang="en-GB" dirty="0">
                <a:solidFill>
                  <a:srgbClr val="000000"/>
                </a:solidFill>
                <a:effectLst/>
              </a:rPr>
              <a:t> </a:t>
            </a:r>
            <a:r>
              <a:rPr lang="en-GB" dirty="0" err="1">
                <a:solidFill>
                  <a:srgbClr val="000000"/>
                </a:solidFill>
                <a:effectLst/>
              </a:rPr>
              <a:t>datos</a:t>
            </a:r>
            <a:r>
              <a:rPr lang="en-GB" dirty="0">
                <a:solidFill>
                  <a:srgbClr val="000000"/>
                </a:solidFill>
                <a:effectLst/>
              </a:rPr>
              <a:t> </a:t>
            </a:r>
            <a:r>
              <a:rPr lang="en-GB" dirty="0" err="1">
                <a:solidFill>
                  <a:srgbClr val="000000"/>
                </a:solidFill>
                <a:effectLst/>
              </a:rPr>
              <a:t>abiertos</a:t>
            </a:r>
            <a:r>
              <a:rPr lang="en-GB" dirty="0">
                <a:solidFill>
                  <a:srgbClr val="000000"/>
                </a:solidFill>
                <a:effectLst/>
              </a:rPr>
              <a:t> se </a:t>
            </a:r>
            <a:r>
              <a:rPr lang="en-GB" dirty="0" err="1">
                <a:solidFill>
                  <a:srgbClr val="000000"/>
                </a:solidFill>
                <a:effectLst/>
              </a:rPr>
              <a:t>pueden</a:t>
            </a:r>
            <a:r>
              <a:rPr lang="en-GB" dirty="0">
                <a:solidFill>
                  <a:srgbClr val="000000"/>
                </a:solidFill>
                <a:effectLst/>
              </a:rPr>
              <a:t> usar para </a:t>
            </a:r>
            <a:r>
              <a:rPr lang="en-GB" dirty="0" err="1">
                <a:solidFill>
                  <a:srgbClr val="000000"/>
                </a:solidFill>
                <a:effectLst/>
              </a:rPr>
              <a:t>desarrollar</a:t>
            </a:r>
            <a:r>
              <a:rPr lang="en-GB" dirty="0">
                <a:solidFill>
                  <a:srgbClr val="000000"/>
                </a:solidFill>
                <a:effectLst/>
              </a:rPr>
              <a:t> </a:t>
            </a:r>
            <a:r>
              <a:rPr lang="en-GB" dirty="0" err="1">
                <a:solidFill>
                  <a:srgbClr val="000000"/>
                </a:solidFill>
                <a:effectLst/>
              </a:rPr>
              <a:t>mecanismos</a:t>
            </a:r>
            <a:r>
              <a:rPr lang="en-GB" dirty="0">
                <a:solidFill>
                  <a:srgbClr val="000000"/>
                </a:solidFill>
                <a:effectLst/>
              </a:rPr>
              <a:t> para </a:t>
            </a:r>
            <a:r>
              <a:rPr lang="en-GB" dirty="0" err="1">
                <a:solidFill>
                  <a:srgbClr val="000000"/>
                </a:solidFill>
                <a:effectLst/>
              </a:rPr>
              <a:t>monitorear</a:t>
            </a:r>
            <a:r>
              <a:rPr lang="en-GB" dirty="0">
                <a:solidFill>
                  <a:srgbClr val="000000"/>
                </a:solidFill>
                <a:effectLst/>
              </a:rPr>
              <a:t> la </a:t>
            </a:r>
            <a:r>
              <a:rPr lang="en-GB" dirty="0" err="1">
                <a:solidFill>
                  <a:srgbClr val="000000"/>
                </a:solidFill>
                <a:effectLst/>
              </a:rPr>
              <a:t>competencia</a:t>
            </a:r>
            <a:r>
              <a:rPr lang="en-GB" dirty="0">
                <a:solidFill>
                  <a:srgbClr val="000000"/>
                </a:solidFill>
                <a:effectLst/>
              </a:rPr>
              <a:t> y las </a:t>
            </a:r>
            <a:r>
              <a:rPr lang="en-GB" dirty="0" err="1">
                <a:solidFill>
                  <a:srgbClr val="000000"/>
                </a:solidFill>
                <a:effectLst/>
              </a:rPr>
              <a:t>brechas</a:t>
            </a:r>
            <a:r>
              <a:rPr lang="en-GB" dirty="0">
                <a:solidFill>
                  <a:srgbClr val="000000"/>
                </a:solidFill>
                <a:effectLst/>
              </a:rPr>
              <a:t>, la </a:t>
            </a:r>
            <a:r>
              <a:rPr lang="en-GB" dirty="0" err="1">
                <a:solidFill>
                  <a:srgbClr val="000000"/>
                </a:solidFill>
                <a:effectLst/>
              </a:rPr>
              <a:t>calidad</a:t>
            </a:r>
            <a:r>
              <a:rPr lang="en-GB" dirty="0">
                <a:solidFill>
                  <a:srgbClr val="000000"/>
                </a:solidFill>
                <a:effectLst/>
              </a:rPr>
              <a:t> de la </a:t>
            </a:r>
            <a:r>
              <a:rPr lang="en-GB" dirty="0" err="1">
                <a:solidFill>
                  <a:srgbClr val="000000"/>
                </a:solidFill>
                <a:effectLst/>
              </a:rPr>
              <a:t>implementación</a:t>
            </a:r>
            <a:r>
              <a:rPr lang="en-GB" dirty="0">
                <a:solidFill>
                  <a:srgbClr val="000000"/>
                </a:solidFill>
                <a:effectLst/>
              </a:rPr>
              <a:t>, y </a:t>
            </a:r>
            <a:r>
              <a:rPr lang="en-GB" dirty="0" err="1">
                <a:solidFill>
                  <a:srgbClr val="000000"/>
                </a:solidFill>
                <a:effectLst/>
              </a:rPr>
              <a:t>comprender</a:t>
            </a:r>
            <a:r>
              <a:rPr lang="en-GB" dirty="0">
                <a:solidFill>
                  <a:srgbClr val="000000"/>
                </a:solidFill>
                <a:effectLst/>
              </a:rPr>
              <a:t> y </a:t>
            </a:r>
            <a:r>
              <a:rPr lang="en-GB" dirty="0" err="1">
                <a:solidFill>
                  <a:srgbClr val="000000"/>
                </a:solidFill>
                <a:effectLst/>
              </a:rPr>
              <a:t>abordar</a:t>
            </a:r>
            <a:r>
              <a:rPr lang="en-GB" dirty="0">
                <a:solidFill>
                  <a:srgbClr val="000000"/>
                </a:solidFill>
                <a:effectLst/>
              </a:rPr>
              <a:t> las </a:t>
            </a:r>
            <a:r>
              <a:rPr lang="en-GB" dirty="0" err="1">
                <a:solidFill>
                  <a:srgbClr val="000000"/>
                </a:solidFill>
                <a:effectLst/>
              </a:rPr>
              <a:t>quejas</a:t>
            </a:r>
            <a:r>
              <a:rPr lang="en-GB" dirty="0">
                <a:solidFill>
                  <a:srgbClr val="000000"/>
                </a:solidFill>
                <a:effectLst/>
              </a:rPr>
              <a:t> de </a:t>
            </a:r>
            <a:r>
              <a:rPr lang="en-GB" dirty="0" err="1">
                <a:solidFill>
                  <a:srgbClr val="000000"/>
                </a:solidFill>
                <a:effectLst/>
              </a:rPr>
              <a:t>discriminación</a:t>
            </a:r>
            <a:r>
              <a:rPr lang="en-GB" dirty="0">
                <a:solidFill>
                  <a:srgbClr val="000000"/>
                </a:solidFill>
                <a:effectLst/>
              </a:rPr>
              <a:t> </a:t>
            </a:r>
            <a:r>
              <a:rPr lang="en-GB" dirty="0" err="1">
                <a:solidFill>
                  <a:srgbClr val="000000"/>
                </a:solidFill>
                <a:effectLst/>
              </a:rPr>
              <a:t>estructural</a:t>
            </a:r>
            <a:r>
              <a:rPr lang="en-GB" dirty="0">
                <a:solidFill>
                  <a:srgbClr val="000000"/>
                </a:solidFill>
                <a:effectLst/>
              </a:rPr>
              <a:t>.</a:t>
            </a:r>
          </a:p>
          <a:p>
            <a:pPr rtl="0"/>
            <a:endParaRPr lang="en-GB" dirty="0">
              <a:solidFill>
                <a:srgbClr val="000000"/>
              </a:solidFill>
              <a:effectLst/>
            </a:endParaRPr>
          </a:p>
          <a:p>
            <a:pPr rtl="0"/>
            <a:r>
              <a:rPr lang="en-GB" dirty="0">
                <a:solidFill>
                  <a:srgbClr val="000000"/>
                </a:solidFill>
                <a:effectLst/>
              </a:rPr>
              <a:t>La </a:t>
            </a:r>
            <a:r>
              <a:rPr lang="en-GB" dirty="0" err="1">
                <a:solidFill>
                  <a:srgbClr val="000000"/>
                </a:solidFill>
                <a:effectLst/>
              </a:rPr>
              <a:t>falta</a:t>
            </a:r>
            <a:r>
              <a:rPr lang="en-GB" dirty="0">
                <a:solidFill>
                  <a:srgbClr val="000000"/>
                </a:solidFill>
                <a:effectLst/>
              </a:rPr>
              <a:t> de </a:t>
            </a:r>
            <a:r>
              <a:rPr lang="en-GB" dirty="0" err="1">
                <a:solidFill>
                  <a:srgbClr val="000000"/>
                </a:solidFill>
                <a:effectLst/>
              </a:rPr>
              <a:t>acceso</a:t>
            </a:r>
            <a:r>
              <a:rPr lang="en-GB" dirty="0">
                <a:solidFill>
                  <a:srgbClr val="000000"/>
                </a:solidFill>
                <a:effectLst/>
              </a:rPr>
              <a:t> a la </a:t>
            </a:r>
            <a:r>
              <a:rPr lang="en-GB" dirty="0" err="1">
                <a:solidFill>
                  <a:srgbClr val="000000"/>
                </a:solidFill>
                <a:effectLst/>
              </a:rPr>
              <a:t>información</a:t>
            </a:r>
            <a:r>
              <a:rPr lang="en-GB" dirty="0">
                <a:solidFill>
                  <a:srgbClr val="000000"/>
                </a:solidFill>
                <a:effectLst/>
              </a:rPr>
              <a:t> </a:t>
            </a:r>
            <a:r>
              <a:rPr lang="en-GB" dirty="0" err="1">
                <a:solidFill>
                  <a:srgbClr val="000000"/>
                </a:solidFill>
                <a:effectLst/>
              </a:rPr>
              <a:t>sobre</a:t>
            </a:r>
            <a:r>
              <a:rPr lang="en-GB" dirty="0">
                <a:solidFill>
                  <a:srgbClr val="000000"/>
                </a:solidFill>
                <a:effectLst/>
              </a:rPr>
              <a:t> las </a:t>
            </a:r>
            <a:r>
              <a:rPr lang="en-GB" dirty="0" err="1">
                <a:solidFill>
                  <a:srgbClr val="000000"/>
                </a:solidFill>
                <a:effectLst/>
              </a:rPr>
              <a:t>licitaciones</a:t>
            </a:r>
            <a:r>
              <a:rPr lang="en-GB" dirty="0">
                <a:solidFill>
                  <a:srgbClr val="000000"/>
                </a:solidFill>
                <a:effectLst/>
              </a:rPr>
              <a:t>, la </a:t>
            </a:r>
            <a:r>
              <a:rPr lang="en-GB" dirty="0" err="1">
                <a:solidFill>
                  <a:srgbClr val="000000"/>
                </a:solidFill>
                <a:effectLst/>
              </a:rPr>
              <a:t>comprensión</a:t>
            </a:r>
            <a:r>
              <a:rPr lang="en-GB" dirty="0">
                <a:solidFill>
                  <a:srgbClr val="000000"/>
                </a:solidFill>
                <a:effectLst/>
              </a:rPr>
              <a:t> de </a:t>
            </a:r>
            <a:r>
              <a:rPr lang="en-GB" dirty="0" err="1">
                <a:solidFill>
                  <a:srgbClr val="000000"/>
                </a:solidFill>
                <a:effectLst/>
              </a:rPr>
              <a:t>los</a:t>
            </a:r>
            <a:r>
              <a:rPr lang="en-GB" dirty="0">
                <a:solidFill>
                  <a:srgbClr val="000000"/>
                </a:solidFill>
                <a:effectLst/>
              </a:rPr>
              <a:t> </a:t>
            </a:r>
            <a:r>
              <a:rPr lang="en-GB" dirty="0" err="1">
                <a:solidFill>
                  <a:srgbClr val="000000"/>
                </a:solidFill>
                <a:effectLst/>
              </a:rPr>
              <a:t>procedimientos</a:t>
            </a:r>
            <a:r>
              <a:rPr lang="en-GB" dirty="0">
                <a:solidFill>
                  <a:srgbClr val="000000"/>
                </a:solidFill>
                <a:effectLst/>
              </a:rPr>
              <a:t> a menudo </a:t>
            </a:r>
            <a:r>
              <a:rPr lang="en-GB" dirty="0" err="1">
                <a:solidFill>
                  <a:srgbClr val="000000"/>
                </a:solidFill>
                <a:effectLst/>
              </a:rPr>
              <a:t>complejos</a:t>
            </a:r>
            <a:r>
              <a:rPr lang="en-GB" dirty="0">
                <a:solidFill>
                  <a:srgbClr val="000000"/>
                </a:solidFill>
                <a:effectLst/>
              </a:rPr>
              <a:t> y </a:t>
            </a:r>
            <a:r>
              <a:rPr lang="en-GB" dirty="0" err="1">
                <a:solidFill>
                  <a:srgbClr val="000000"/>
                </a:solidFill>
                <a:effectLst/>
              </a:rPr>
              <a:t>el</a:t>
            </a:r>
            <a:r>
              <a:rPr lang="en-GB" dirty="0">
                <a:solidFill>
                  <a:srgbClr val="000000"/>
                </a:solidFill>
                <a:effectLst/>
              </a:rPr>
              <a:t> </a:t>
            </a:r>
            <a:r>
              <a:rPr lang="en-GB" dirty="0" err="1">
                <a:solidFill>
                  <a:srgbClr val="000000"/>
                </a:solidFill>
                <a:effectLst/>
              </a:rPr>
              <a:t>sesgo</a:t>
            </a:r>
            <a:r>
              <a:rPr lang="en-GB" dirty="0">
                <a:solidFill>
                  <a:srgbClr val="000000"/>
                </a:solidFill>
                <a:effectLst/>
              </a:rPr>
              <a:t> </a:t>
            </a:r>
            <a:r>
              <a:rPr lang="en-GB" dirty="0" err="1">
                <a:solidFill>
                  <a:srgbClr val="000000"/>
                </a:solidFill>
                <a:effectLst/>
              </a:rPr>
              <a:t>pueden</a:t>
            </a:r>
            <a:r>
              <a:rPr lang="en-GB" dirty="0">
                <a:solidFill>
                  <a:srgbClr val="000000"/>
                </a:solidFill>
                <a:effectLst/>
              </a:rPr>
              <a:t> </a:t>
            </a:r>
            <a:r>
              <a:rPr lang="en-GB" dirty="0" err="1">
                <a:solidFill>
                  <a:srgbClr val="000000"/>
                </a:solidFill>
                <a:effectLst/>
              </a:rPr>
              <a:t>crear</a:t>
            </a:r>
            <a:r>
              <a:rPr lang="en-GB" dirty="0">
                <a:solidFill>
                  <a:srgbClr val="000000"/>
                </a:solidFill>
                <a:effectLst/>
              </a:rPr>
              <a:t> barreras para las </a:t>
            </a:r>
            <a:r>
              <a:rPr lang="en-GB" dirty="0" err="1">
                <a:solidFill>
                  <a:srgbClr val="000000"/>
                </a:solidFill>
                <a:effectLst/>
              </a:rPr>
              <a:t>mujeres</a:t>
            </a:r>
            <a:r>
              <a:rPr lang="en-GB" dirty="0">
                <a:solidFill>
                  <a:srgbClr val="000000"/>
                </a:solidFill>
                <a:effectLst/>
              </a:rPr>
              <a:t> </a:t>
            </a:r>
            <a:r>
              <a:rPr lang="en-GB" dirty="0" err="1">
                <a:solidFill>
                  <a:srgbClr val="000000"/>
                </a:solidFill>
                <a:effectLst/>
              </a:rPr>
              <a:t>empresarias</a:t>
            </a:r>
            <a:r>
              <a:rPr lang="en-GB" dirty="0">
                <a:solidFill>
                  <a:srgbClr val="000000"/>
                </a:solidFill>
                <a:effectLst/>
              </a:rPr>
              <a:t>. </a:t>
            </a:r>
            <a:r>
              <a:rPr lang="en-GB" dirty="0" err="1">
                <a:solidFill>
                  <a:srgbClr val="000000"/>
                </a:solidFill>
                <a:effectLst/>
              </a:rPr>
              <a:t>Adoptar</a:t>
            </a:r>
            <a:r>
              <a:rPr lang="en-GB" dirty="0">
                <a:solidFill>
                  <a:srgbClr val="000000"/>
                </a:solidFill>
                <a:effectLst/>
              </a:rPr>
              <a:t> un </a:t>
            </a:r>
            <a:r>
              <a:rPr lang="en-GB" dirty="0" err="1">
                <a:solidFill>
                  <a:srgbClr val="000000"/>
                </a:solidFill>
                <a:effectLst/>
              </a:rPr>
              <a:t>enfoque</a:t>
            </a:r>
            <a:r>
              <a:rPr lang="en-GB" dirty="0">
                <a:solidFill>
                  <a:srgbClr val="000000"/>
                </a:solidFill>
                <a:effectLst/>
              </a:rPr>
              <a:t> de </a:t>
            </a:r>
            <a:r>
              <a:rPr lang="en-GB" dirty="0" err="1">
                <a:solidFill>
                  <a:srgbClr val="000000"/>
                </a:solidFill>
                <a:effectLst/>
              </a:rPr>
              <a:t>género</a:t>
            </a:r>
            <a:r>
              <a:rPr lang="en-GB" dirty="0">
                <a:solidFill>
                  <a:srgbClr val="000000"/>
                </a:solidFill>
                <a:effectLst/>
              </a:rPr>
              <a:t> en la </a:t>
            </a:r>
            <a:r>
              <a:rPr lang="en-GB" dirty="0" err="1">
                <a:solidFill>
                  <a:srgbClr val="000000"/>
                </a:solidFill>
                <a:effectLst/>
              </a:rPr>
              <a:t>creación</a:t>
            </a:r>
            <a:r>
              <a:rPr lang="en-GB" dirty="0">
                <a:solidFill>
                  <a:srgbClr val="000000"/>
                </a:solidFill>
                <a:effectLst/>
              </a:rPr>
              <a:t> de </a:t>
            </a:r>
            <a:r>
              <a:rPr lang="en-GB" dirty="0" err="1">
                <a:solidFill>
                  <a:srgbClr val="000000"/>
                </a:solidFill>
                <a:effectLst/>
              </a:rPr>
              <a:t>circuitos</a:t>
            </a:r>
            <a:r>
              <a:rPr lang="en-GB" dirty="0">
                <a:solidFill>
                  <a:srgbClr val="000000"/>
                </a:solidFill>
                <a:effectLst/>
              </a:rPr>
              <a:t> de </a:t>
            </a:r>
            <a:r>
              <a:rPr lang="en-GB" dirty="0" err="1">
                <a:solidFill>
                  <a:srgbClr val="000000"/>
                </a:solidFill>
                <a:effectLst/>
              </a:rPr>
              <a:t>retroalimentación</a:t>
            </a:r>
            <a:r>
              <a:rPr lang="en-GB" dirty="0">
                <a:solidFill>
                  <a:srgbClr val="000000"/>
                </a:solidFill>
                <a:effectLst/>
              </a:rPr>
              <a:t> con </a:t>
            </a:r>
            <a:r>
              <a:rPr lang="en-GB" dirty="0" err="1">
                <a:solidFill>
                  <a:srgbClr val="000000"/>
                </a:solidFill>
                <a:effectLst/>
              </a:rPr>
              <a:t>mujeres</a:t>
            </a:r>
            <a:r>
              <a:rPr lang="en-GB" dirty="0">
                <a:solidFill>
                  <a:srgbClr val="000000"/>
                </a:solidFill>
                <a:effectLst/>
              </a:rPr>
              <a:t> </a:t>
            </a:r>
            <a:r>
              <a:rPr lang="en-GB" dirty="0" err="1">
                <a:solidFill>
                  <a:srgbClr val="000000"/>
                </a:solidFill>
                <a:effectLst/>
              </a:rPr>
              <a:t>proveedoras</a:t>
            </a:r>
            <a:r>
              <a:rPr lang="en-GB" dirty="0">
                <a:solidFill>
                  <a:srgbClr val="000000"/>
                </a:solidFill>
                <a:effectLst/>
              </a:rPr>
              <a:t>, </a:t>
            </a:r>
            <a:r>
              <a:rPr lang="en-GB" dirty="0" err="1">
                <a:solidFill>
                  <a:srgbClr val="000000"/>
                </a:solidFill>
                <a:effectLst/>
              </a:rPr>
              <a:t>planificadoras</a:t>
            </a:r>
            <a:r>
              <a:rPr lang="en-GB" dirty="0">
                <a:solidFill>
                  <a:srgbClr val="000000"/>
                </a:solidFill>
                <a:effectLst/>
              </a:rPr>
              <a:t> y </a:t>
            </a:r>
            <a:r>
              <a:rPr lang="en-GB" dirty="0" err="1">
                <a:solidFill>
                  <a:srgbClr val="000000"/>
                </a:solidFill>
                <a:effectLst/>
              </a:rPr>
              <a:t>usuarias</a:t>
            </a:r>
            <a:r>
              <a:rPr lang="en-GB" dirty="0">
                <a:solidFill>
                  <a:srgbClr val="000000"/>
                </a:solidFill>
                <a:effectLst/>
              </a:rPr>
              <a:t> </a:t>
            </a:r>
            <a:r>
              <a:rPr lang="en-GB" dirty="0" err="1">
                <a:solidFill>
                  <a:srgbClr val="000000"/>
                </a:solidFill>
                <a:effectLst/>
              </a:rPr>
              <a:t>reducirá</a:t>
            </a:r>
            <a:r>
              <a:rPr lang="en-GB" dirty="0">
                <a:solidFill>
                  <a:srgbClr val="000000"/>
                </a:solidFill>
                <a:effectLst/>
              </a:rPr>
              <a:t> </a:t>
            </a:r>
            <a:r>
              <a:rPr lang="en-GB" dirty="0" err="1">
                <a:solidFill>
                  <a:srgbClr val="000000"/>
                </a:solidFill>
                <a:effectLst/>
              </a:rPr>
              <a:t>muchas</a:t>
            </a:r>
            <a:r>
              <a:rPr lang="en-GB" dirty="0">
                <a:solidFill>
                  <a:srgbClr val="000000"/>
                </a:solidFill>
                <a:effectLst/>
              </a:rPr>
              <a:t> de </a:t>
            </a:r>
            <a:r>
              <a:rPr lang="en-GB" dirty="0" err="1">
                <a:solidFill>
                  <a:srgbClr val="000000"/>
                </a:solidFill>
                <a:effectLst/>
              </a:rPr>
              <a:t>estas</a:t>
            </a:r>
            <a:r>
              <a:rPr lang="en-GB" dirty="0">
                <a:solidFill>
                  <a:srgbClr val="000000"/>
                </a:solidFill>
                <a:effectLst/>
              </a:rPr>
              <a:t> barreras. Al </a:t>
            </a:r>
            <a:r>
              <a:rPr lang="en-GB" dirty="0" err="1">
                <a:solidFill>
                  <a:srgbClr val="000000"/>
                </a:solidFill>
                <a:effectLst/>
              </a:rPr>
              <a:t>buscar</a:t>
            </a:r>
            <a:r>
              <a:rPr lang="en-GB" dirty="0">
                <a:solidFill>
                  <a:srgbClr val="000000"/>
                </a:solidFill>
                <a:effectLst/>
              </a:rPr>
              <a:t> e </a:t>
            </a:r>
            <a:r>
              <a:rPr lang="en-GB" dirty="0" err="1">
                <a:solidFill>
                  <a:srgbClr val="000000"/>
                </a:solidFill>
                <a:effectLst/>
              </a:rPr>
              <a:t>involucrar</a:t>
            </a:r>
            <a:r>
              <a:rPr lang="en-GB" dirty="0">
                <a:solidFill>
                  <a:srgbClr val="000000"/>
                </a:solidFill>
                <a:effectLst/>
              </a:rPr>
              <a:t> </a:t>
            </a:r>
            <a:r>
              <a:rPr lang="en-GB" dirty="0" err="1">
                <a:solidFill>
                  <a:srgbClr val="000000"/>
                </a:solidFill>
                <a:effectLst/>
              </a:rPr>
              <a:t>proactivamente</a:t>
            </a:r>
            <a:r>
              <a:rPr lang="en-GB" dirty="0">
                <a:solidFill>
                  <a:srgbClr val="000000"/>
                </a:solidFill>
                <a:effectLst/>
              </a:rPr>
              <a:t> a </a:t>
            </a:r>
            <a:r>
              <a:rPr lang="en-GB" dirty="0" err="1">
                <a:solidFill>
                  <a:srgbClr val="000000"/>
                </a:solidFill>
                <a:effectLst/>
              </a:rPr>
              <a:t>grupos</a:t>
            </a:r>
            <a:r>
              <a:rPr lang="en-GB" dirty="0">
                <a:solidFill>
                  <a:srgbClr val="000000"/>
                </a:solidFill>
                <a:effectLst/>
              </a:rPr>
              <a:t> </a:t>
            </a:r>
            <a:r>
              <a:rPr lang="en-GB" dirty="0" err="1">
                <a:solidFill>
                  <a:srgbClr val="000000"/>
                </a:solidFill>
                <a:effectLst/>
              </a:rPr>
              <a:t>empresariales</a:t>
            </a:r>
            <a:r>
              <a:rPr lang="en-GB" dirty="0">
                <a:solidFill>
                  <a:srgbClr val="000000"/>
                </a:solidFill>
                <a:effectLst/>
              </a:rPr>
              <a:t> </a:t>
            </a:r>
            <a:r>
              <a:rPr lang="en-GB" dirty="0" err="1">
                <a:solidFill>
                  <a:srgbClr val="000000"/>
                </a:solidFill>
                <a:effectLst/>
              </a:rPr>
              <a:t>propiedad</a:t>
            </a:r>
            <a:r>
              <a:rPr lang="en-GB" dirty="0">
                <a:solidFill>
                  <a:srgbClr val="000000"/>
                </a:solidFill>
                <a:effectLst/>
              </a:rPr>
              <a:t> de </a:t>
            </a:r>
            <a:r>
              <a:rPr lang="en-GB" dirty="0" err="1">
                <a:solidFill>
                  <a:srgbClr val="000000"/>
                </a:solidFill>
                <a:effectLst/>
              </a:rPr>
              <a:t>mujeres</a:t>
            </a:r>
            <a:r>
              <a:rPr lang="en-GB" dirty="0">
                <a:solidFill>
                  <a:srgbClr val="000000"/>
                </a:solidFill>
                <a:effectLst/>
              </a:rPr>
              <a:t>, </a:t>
            </a:r>
            <a:r>
              <a:rPr lang="en-GB" dirty="0" err="1">
                <a:solidFill>
                  <a:srgbClr val="000000"/>
                </a:solidFill>
                <a:effectLst/>
              </a:rPr>
              <a:t>establecer</a:t>
            </a:r>
            <a:r>
              <a:rPr lang="en-GB" dirty="0">
                <a:solidFill>
                  <a:srgbClr val="000000"/>
                </a:solidFill>
                <a:effectLst/>
              </a:rPr>
              <a:t> un </a:t>
            </a:r>
            <a:r>
              <a:rPr lang="en-GB" dirty="0" err="1">
                <a:solidFill>
                  <a:srgbClr val="000000"/>
                </a:solidFill>
                <a:effectLst/>
              </a:rPr>
              <a:t>procedimiento</a:t>
            </a:r>
            <a:r>
              <a:rPr lang="en-GB" dirty="0">
                <a:solidFill>
                  <a:srgbClr val="000000"/>
                </a:solidFill>
                <a:effectLst/>
              </a:rPr>
              <a:t> </a:t>
            </a:r>
            <a:r>
              <a:rPr lang="en-GB" dirty="0" err="1">
                <a:solidFill>
                  <a:srgbClr val="000000"/>
                </a:solidFill>
                <a:effectLst/>
              </a:rPr>
              <a:t>justo</a:t>
            </a:r>
            <a:r>
              <a:rPr lang="en-GB" dirty="0">
                <a:solidFill>
                  <a:srgbClr val="000000"/>
                </a:solidFill>
                <a:effectLst/>
              </a:rPr>
              <a:t> de </a:t>
            </a:r>
            <a:r>
              <a:rPr lang="en-GB" dirty="0" err="1">
                <a:solidFill>
                  <a:srgbClr val="000000"/>
                </a:solidFill>
                <a:effectLst/>
              </a:rPr>
              <a:t>quejas</a:t>
            </a:r>
            <a:r>
              <a:rPr lang="en-GB" dirty="0">
                <a:solidFill>
                  <a:srgbClr val="000000"/>
                </a:solidFill>
                <a:effectLst/>
              </a:rPr>
              <a:t> y </a:t>
            </a:r>
            <a:r>
              <a:rPr lang="en-GB" dirty="0" err="1">
                <a:solidFill>
                  <a:srgbClr val="000000"/>
                </a:solidFill>
                <a:effectLst/>
              </a:rPr>
              <a:t>reparaciones</a:t>
            </a:r>
            <a:r>
              <a:rPr lang="en-GB" dirty="0">
                <a:solidFill>
                  <a:srgbClr val="000000"/>
                </a:solidFill>
                <a:effectLst/>
              </a:rPr>
              <a:t> y </a:t>
            </a:r>
            <a:r>
              <a:rPr lang="en-GB" dirty="0" err="1">
                <a:solidFill>
                  <a:srgbClr val="000000"/>
                </a:solidFill>
                <a:effectLst/>
              </a:rPr>
              <a:t>simplificar</a:t>
            </a:r>
            <a:r>
              <a:rPr lang="en-GB" dirty="0">
                <a:solidFill>
                  <a:srgbClr val="000000"/>
                </a:solidFill>
                <a:effectLst/>
              </a:rPr>
              <a:t> </a:t>
            </a:r>
            <a:r>
              <a:rPr lang="en-GB" dirty="0" err="1">
                <a:solidFill>
                  <a:srgbClr val="000000"/>
                </a:solidFill>
                <a:effectLst/>
              </a:rPr>
              <a:t>los</a:t>
            </a:r>
            <a:r>
              <a:rPr lang="en-GB" dirty="0">
                <a:solidFill>
                  <a:srgbClr val="000000"/>
                </a:solidFill>
                <a:effectLst/>
              </a:rPr>
              <a:t> </a:t>
            </a:r>
            <a:r>
              <a:rPr lang="en-GB" dirty="0" err="1">
                <a:solidFill>
                  <a:srgbClr val="000000"/>
                </a:solidFill>
                <a:effectLst/>
              </a:rPr>
              <a:t>contratos</a:t>
            </a:r>
            <a:r>
              <a:rPr lang="en-GB" dirty="0">
                <a:solidFill>
                  <a:srgbClr val="000000"/>
                </a:solidFill>
                <a:effectLst/>
              </a:rPr>
              <a:t> para </a:t>
            </a:r>
            <a:r>
              <a:rPr lang="en-GB" dirty="0" err="1">
                <a:solidFill>
                  <a:srgbClr val="000000"/>
                </a:solidFill>
                <a:effectLst/>
              </a:rPr>
              <a:t>reducir</a:t>
            </a:r>
            <a:r>
              <a:rPr lang="en-GB" dirty="0">
                <a:solidFill>
                  <a:srgbClr val="000000"/>
                </a:solidFill>
                <a:effectLst/>
              </a:rPr>
              <a:t> </a:t>
            </a:r>
            <a:r>
              <a:rPr lang="en-GB" dirty="0" err="1">
                <a:solidFill>
                  <a:srgbClr val="000000"/>
                </a:solidFill>
                <a:effectLst/>
              </a:rPr>
              <a:t>el</a:t>
            </a:r>
            <a:r>
              <a:rPr lang="en-GB" dirty="0">
                <a:solidFill>
                  <a:srgbClr val="000000"/>
                </a:solidFill>
                <a:effectLst/>
              </a:rPr>
              <a:t> </a:t>
            </a:r>
            <a:r>
              <a:rPr lang="en-GB" dirty="0" err="1">
                <a:solidFill>
                  <a:srgbClr val="000000"/>
                </a:solidFill>
                <a:effectLst/>
              </a:rPr>
              <a:t>tiempo</a:t>
            </a:r>
            <a:r>
              <a:rPr lang="en-GB" dirty="0">
                <a:solidFill>
                  <a:srgbClr val="000000"/>
                </a:solidFill>
                <a:effectLst/>
              </a:rPr>
              <a:t> de </a:t>
            </a:r>
            <a:r>
              <a:rPr lang="en-GB" dirty="0" err="1">
                <a:solidFill>
                  <a:srgbClr val="000000"/>
                </a:solidFill>
                <a:effectLst/>
              </a:rPr>
              <a:t>preparación</a:t>
            </a:r>
            <a:r>
              <a:rPr lang="en-GB" dirty="0">
                <a:solidFill>
                  <a:srgbClr val="000000"/>
                </a:solidFill>
                <a:effectLst/>
              </a:rPr>
              <a:t> de las </a:t>
            </a:r>
            <a:r>
              <a:rPr lang="en-GB" dirty="0" err="1">
                <a:solidFill>
                  <a:srgbClr val="000000"/>
                </a:solidFill>
                <a:effectLst/>
              </a:rPr>
              <a:t>ofertas</a:t>
            </a:r>
            <a:r>
              <a:rPr lang="en-GB" dirty="0">
                <a:solidFill>
                  <a:srgbClr val="000000"/>
                </a:solidFill>
                <a:effectLst/>
              </a:rPr>
              <a:t>, las </a:t>
            </a:r>
            <a:r>
              <a:rPr lang="en-GB" dirty="0" err="1">
                <a:solidFill>
                  <a:srgbClr val="000000"/>
                </a:solidFill>
                <a:effectLst/>
              </a:rPr>
              <a:t>autoridades</a:t>
            </a:r>
            <a:r>
              <a:rPr lang="en-GB" dirty="0">
                <a:solidFill>
                  <a:srgbClr val="000000"/>
                </a:solidFill>
                <a:effectLst/>
              </a:rPr>
              <a:t> </a:t>
            </a:r>
            <a:r>
              <a:rPr lang="en-GB" dirty="0" err="1">
                <a:solidFill>
                  <a:srgbClr val="000000"/>
                </a:solidFill>
                <a:effectLst/>
              </a:rPr>
              <a:t>pueden</a:t>
            </a:r>
            <a:r>
              <a:rPr lang="en-GB" dirty="0">
                <a:solidFill>
                  <a:srgbClr val="000000"/>
                </a:solidFill>
                <a:effectLst/>
              </a:rPr>
              <a:t> </a:t>
            </a:r>
            <a:r>
              <a:rPr lang="en-GB" dirty="0" err="1">
                <a:solidFill>
                  <a:srgbClr val="000000"/>
                </a:solidFill>
                <a:effectLst/>
              </a:rPr>
              <a:t>abrir</a:t>
            </a:r>
            <a:r>
              <a:rPr lang="en-GB" dirty="0">
                <a:solidFill>
                  <a:srgbClr val="000000"/>
                </a:solidFill>
                <a:effectLst/>
              </a:rPr>
              <a:t> </a:t>
            </a:r>
            <a:r>
              <a:rPr lang="en-GB" dirty="0" err="1">
                <a:solidFill>
                  <a:srgbClr val="000000"/>
                </a:solidFill>
                <a:effectLst/>
              </a:rPr>
              <a:t>oportunidades</a:t>
            </a:r>
            <a:r>
              <a:rPr lang="en-GB" dirty="0">
                <a:solidFill>
                  <a:srgbClr val="000000"/>
                </a:solidFill>
                <a:effectLst/>
              </a:rPr>
              <a:t> para </a:t>
            </a:r>
            <a:r>
              <a:rPr lang="en-GB" dirty="0" err="1">
                <a:solidFill>
                  <a:srgbClr val="000000"/>
                </a:solidFill>
                <a:effectLst/>
              </a:rPr>
              <a:t>los</a:t>
            </a:r>
            <a:r>
              <a:rPr lang="en-GB" dirty="0">
                <a:solidFill>
                  <a:srgbClr val="000000"/>
                </a:solidFill>
                <a:effectLst/>
              </a:rPr>
              <a:t> </a:t>
            </a:r>
            <a:r>
              <a:rPr lang="en-GB" dirty="0" err="1">
                <a:solidFill>
                  <a:srgbClr val="000000"/>
                </a:solidFill>
                <a:effectLst/>
              </a:rPr>
              <a:t>proveedores</a:t>
            </a:r>
            <a:r>
              <a:rPr lang="en-GB" dirty="0">
                <a:solidFill>
                  <a:srgbClr val="000000"/>
                </a:solidFill>
                <a:effectLst/>
              </a:rPr>
              <a:t> </a:t>
            </a:r>
            <a:r>
              <a:rPr lang="en-GB" dirty="0" err="1">
                <a:solidFill>
                  <a:srgbClr val="000000"/>
                </a:solidFill>
                <a:effectLst/>
              </a:rPr>
              <a:t>propiedad</a:t>
            </a:r>
            <a:r>
              <a:rPr lang="en-GB" dirty="0">
                <a:solidFill>
                  <a:srgbClr val="000000"/>
                </a:solidFill>
                <a:effectLst/>
              </a:rPr>
              <a:t> de </a:t>
            </a:r>
            <a:r>
              <a:rPr lang="en-GB" dirty="0" err="1">
                <a:solidFill>
                  <a:srgbClr val="000000"/>
                </a:solidFill>
                <a:effectLst/>
              </a:rPr>
              <a:t>mujeres</a:t>
            </a:r>
            <a:r>
              <a:rPr lang="en-GB" dirty="0">
                <a:solidFill>
                  <a:srgbClr val="000000"/>
                </a:solidFill>
                <a:effectLst/>
              </a:rPr>
              <a:t>.</a:t>
            </a:r>
          </a:p>
          <a:p>
            <a:pPr rtl="0"/>
            <a:endParaRPr lang="en-GB" dirty="0">
              <a:solidFill>
                <a:srgbClr val="000000"/>
              </a:solidFill>
              <a:effectLst/>
            </a:endParaRPr>
          </a:p>
          <a:p>
            <a:pPr rtl="0"/>
            <a:r>
              <a:rPr lang="en-GB" dirty="0" err="1">
                <a:solidFill>
                  <a:srgbClr val="000000"/>
                </a:solidFill>
                <a:effectLst/>
              </a:rPr>
              <a:t>Sabemos</a:t>
            </a:r>
            <a:r>
              <a:rPr lang="en-GB" dirty="0">
                <a:solidFill>
                  <a:srgbClr val="000000"/>
                </a:solidFill>
                <a:effectLst/>
              </a:rPr>
              <a:t> que </a:t>
            </a:r>
            <a:r>
              <a:rPr lang="en-GB" dirty="0" err="1">
                <a:solidFill>
                  <a:srgbClr val="000000"/>
                </a:solidFill>
                <a:effectLst/>
              </a:rPr>
              <a:t>hacer</a:t>
            </a:r>
            <a:r>
              <a:rPr lang="en-GB" dirty="0">
                <a:solidFill>
                  <a:srgbClr val="000000"/>
                </a:solidFill>
                <a:effectLst/>
              </a:rPr>
              <a:t> </a:t>
            </a:r>
            <a:r>
              <a:rPr lang="en-GB" dirty="0" err="1">
                <a:solidFill>
                  <a:srgbClr val="000000"/>
                </a:solidFill>
                <a:effectLst/>
              </a:rPr>
              <a:t>más</a:t>
            </a:r>
            <a:r>
              <a:rPr lang="en-GB" dirty="0">
                <a:solidFill>
                  <a:srgbClr val="000000"/>
                </a:solidFill>
                <a:effectLst/>
              </a:rPr>
              <a:t> </a:t>
            </a:r>
            <a:r>
              <a:rPr lang="en-GB" dirty="0" err="1">
                <a:solidFill>
                  <a:srgbClr val="000000"/>
                </a:solidFill>
                <a:effectLst/>
              </a:rPr>
              <a:t>negocios</a:t>
            </a:r>
            <a:r>
              <a:rPr lang="en-GB" dirty="0">
                <a:solidFill>
                  <a:srgbClr val="000000"/>
                </a:solidFill>
                <a:effectLst/>
              </a:rPr>
              <a:t> con </a:t>
            </a:r>
            <a:r>
              <a:rPr lang="en-GB" dirty="0" err="1">
                <a:solidFill>
                  <a:srgbClr val="000000"/>
                </a:solidFill>
                <a:effectLst/>
              </a:rPr>
              <a:t>empresas</a:t>
            </a:r>
            <a:r>
              <a:rPr lang="en-GB" dirty="0">
                <a:solidFill>
                  <a:srgbClr val="000000"/>
                </a:solidFill>
                <a:effectLst/>
              </a:rPr>
              <a:t> </a:t>
            </a:r>
            <a:r>
              <a:rPr lang="en-GB" dirty="0" err="1">
                <a:solidFill>
                  <a:srgbClr val="000000"/>
                </a:solidFill>
                <a:effectLst/>
              </a:rPr>
              <a:t>propiedad</a:t>
            </a:r>
            <a:r>
              <a:rPr lang="en-GB" dirty="0">
                <a:solidFill>
                  <a:srgbClr val="000000"/>
                </a:solidFill>
                <a:effectLst/>
              </a:rPr>
              <a:t> de </a:t>
            </a:r>
            <a:r>
              <a:rPr lang="en-GB" dirty="0" err="1">
                <a:solidFill>
                  <a:srgbClr val="000000"/>
                </a:solidFill>
                <a:effectLst/>
              </a:rPr>
              <a:t>mujeres</a:t>
            </a:r>
            <a:r>
              <a:rPr lang="en-GB" dirty="0">
                <a:solidFill>
                  <a:srgbClr val="000000"/>
                </a:solidFill>
                <a:effectLst/>
              </a:rPr>
              <a:t> </a:t>
            </a:r>
            <a:r>
              <a:rPr lang="en-GB" dirty="0" err="1">
                <a:solidFill>
                  <a:srgbClr val="000000"/>
                </a:solidFill>
                <a:effectLst/>
              </a:rPr>
              <a:t>tiene</a:t>
            </a:r>
            <a:r>
              <a:rPr lang="en-GB" dirty="0">
                <a:solidFill>
                  <a:srgbClr val="000000"/>
                </a:solidFill>
                <a:effectLst/>
              </a:rPr>
              <a:t> </a:t>
            </a:r>
            <a:r>
              <a:rPr lang="en-GB" dirty="0" err="1">
                <a:solidFill>
                  <a:srgbClr val="000000"/>
                </a:solidFill>
                <a:effectLst/>
              </a:rPr>
              <a:t>sentido</a:t>
            </a:r>
            <a:r>
              <a:rPr lang="en-GB" dirty="0">
                <a:solidFill>
                  <a:srgbClr val="000000"/>
                </a:solidFill>
                <a:effectLst/>
              </a:rPr>
              <a:t> </a:t>
            </a:r>
            <a:r>
              <a:rPr lang="en-GB" dirty="0" err="1">
                <a:solidFill>
                  <a:srgbClr val="000000"/>
                </a:solidFill>
                <a:effectLst/>
              </a:rPr>
              <a:t>desde</a:t>
            </a:r>
            <a:r>
              <a:rPr lang="en-GB" dirty="0">
                <a:solidFill>
                  <a:srgbClr val="000000"/>
                </a:solidFill>
                <a:effectLst/>
              </a:rPr>
              <a:t> </a:t>
            </a:r>
            <a:r>
              <a:rPr lang="en-GB" dirty="0" err="1">
                <a:solidFill>
                  <a:srgbClr val="000000"/>
                </a:solidFill>
                <a:effectLst/>
              </a:rPr>
              <a:t>el</a:t>
            </a:r>
            <a:r>
              <a:rPr lang="en-GB" dirty="0">
                <a:solidFill>
                  <a:srgbClr val="000000"/>
                </a:solidFill>
                <a:effectLst/>
              </a:rPr>
              <a:t> punto de vista </a:t>
            </a:r>
            <a:r>
              <a:rPr lang="en-GB" dirty="0" err="1">
                <a:solidFill>
                  <a:srgbClr val="000000"/>
                </a:solidFill>
                <a:effectLst/>
              </a:rPr>
              <a:t>económico</a:t>
            </a:r>
            <a:r>
              <a:rPr lang="en-GB" dirty="0">
                <a:solidFill>
                  <a:srgbClr val="000000"/>
                </a:solidFill>
                <a:effectLst/>
              </a:rPr>
              <a:t>, </a:t>
            </a:r>
            <a:r>
              <a:rPr lang="en-GB" dirty="0" err="1">
                <a:solidFill>
                  <a:srgbClr val="000000"/>
                </a:solidFill>
                <a:effectLst/>
              </a:rPr>
              <a:t>pero</a:t>
            </a:r>
            <a:r>
              <a:rPr lang="en-GB" dirty="0">
                <a:solidFill>
                  <a:srgbClr val="000000"/>
                </a:solidFill>
                <a:effectLst/>
              </a:rPr>
              <a:t> </a:t>
            </a:r>
            <a:r>
              <a:rPr lang="en-GB" dirty="0" err="1">
                <a:solidFill>
                  <a:srgbClr val="000000"/>
                </a:solidFill>
                <a:effectLst/>
              </a:rPr>
              <a:t>una</a:t>
            </a:r>
            <a:r>
              <a:rPr lang="en-GB" dirty="0">
                <a:solidFill>
                  <a:srgbClr val="000000"/>
                </a:solidFill>
                <a:effectLst/>
              </a:rPr>
              <a:t> </a:t>
            </a:r>
            <a:r>
              <a:rPr lang="en-GB" dirty="0" err="1">
                <a:solidFill>
                  <a:srgbClr val="000000"/>
                </a:solidFill>
                <a:effectLst/>
              </a:rPr>
              <a:t>estrategia</a:t>
            </a:r>
            <a:r>
              <a:rPr lang="en-GB" dirty="0">
                <a:solidFill>
                  <a:srgbClr val="000000"/>
                </a:solidFill>
                <a:effectLst/>
              </a:rPr>
              <a:t> </a:t>
            </a:r>
            <a:r>
              <a:rPr lang="en-GB" dirty="0" err="1">
                <a:solidFill>
                  <a:srgbClr val="000000"/>
                </a:solidFill>
                <a:effectLst/>
              </a:rPr>
              <a:t>integrada</a:t>
            </a:r>
            <a:r>
              <a:rPr lang="en-GB" dirty="0">
                <a:solidFill>
                  <a:srgbClr val="000000"/>
                </a:solidFill>
                <a:effectLst/>
              </a:rPr>
              <a:t> de </a:t>
            </a:r>
            <a:r>
              <a:rPr lang="en-GB" dirty="0" err="1">
                <a:solidFill>
                  <a:srgbClr val="000000"/>
                </a:solidFill>
                <a:effectLst/>
              </a:rPr>
              <a:t>adquisiciones</a:t>
            </a:r>
            <a:r>
              <a:rPr lang="en-GB" dirty="0">
                <a:solidFill>
                  <a:srgbClr val="000000"/>
                </a:solidFill>
                <a:effectLst/>
              </a:rPr>
              <a:t> con </a:t>
            </a:r>
            <a:r>
              <a:rPr lang="en-GB" dirty="0" err="1">
                <a:solidFill>
                  <a:srgbClr val="000000"/>
                </a:solidFill>
                <a:effectLst/>
              </a:rPr>
              <a:t>perspectiva</a:t>
            </a:r>
            <a:r>
              <a:rPr lang="en-GB" dirty="0">
                <a:solidFill>
                  <a:srgbClr val="000000"/>
                </a:solidFill>
                <a:effectLst/>
              </a:rPr>
              <a:t> de </a:t>
            </a:r>
            <a:r>
              <a:rPr lang="en-GB" dirty="0" err="1">
                <a:solidFill>
                  <a:srgbClr val="000000"/>
                </a:solidFill>
                <a:effectLst/>
              </a:rPr>
              <a:t>género</a:t>
            </a:r>
            <a:r>
              <a:rPr lang="en-GB" dirty="0">
                <a:solidFill>
                  <a:srgbClr val="000000"/>
                </a:solidFill>
                <a:effectLst/>
              </a:rPr>
              <a:t> </a:t>
            </a:r>
            <a:r>
              <a:rPr lang="en-GB" dirty="0" err="1">
                <a:solidFill>
                  <a:srgbClr val="000000"/>
                </a:solidFill>
                <a:effectLst/>
              </a:rPr>
              <a:t>garantizará</a:t>
            </a:r>
            <a:r>
              <a:rPr lang="en-GB" dirty="0">
                <a:solidFill>
                  <a:srgbClr val="000000"/>
                </a:solidFill>
                <a:effectLst/>
              </a:rPr>
              <a:t> que </a:t>
            </a:r>
            <a:r>
              <a:rPr lang="en-GB" dirty="0" err="1">
                <a:solidFill>
                  <a:srgbClr val="000000"/>
                </a:solidFill>
                <a:effectLst/>
              </a:rPr>
              <a:t>los</a:t>
            </a:r>
            <a:r>
              <a:rPr lang="en-GB" dirty="0">
                <a:solidFill>
                  <a:srgbClr val="000000"/>
                </a:solidFill>
                <a:effectLst/>
              </a:rPr>
              <a:t> </a:t>
            </a:r>
            <a:r>
              <a:rPr lang="en-GB" dirty="0" err="1">
                <a:solidFill>
                  <a:srgbClr val="000000"/>
                </a:solidFill>
                <a:effectLst/>
              </a:rPr>
              <a:t>bienes</a:t>
            </a:r>
            <a:r>
              <a:rPr lang="en-GB" dirty="0">
                <a:solidFill>
                  <a:srgbClr val="000000"/>
                </a:solidFill>
                <a:effectLst/>
              </a:rPr>
              <a:t> y </a:t>
            </a:r>
            <a:r>
              <a:rPr lang="en-GB" dirty="0" err="1">
                <a:solidFill>
                  <a:srgbClr val="000000"/>
                </a:solidFill>
                <a:effectLst/>
              </a:rPr>
              <a:t>servicios</a:t>
            </a:r>
            <a:r>
              <a:rPr lang="en-GB" dirty="0">
                <a:solidFill>
                  <a:srgbClr val="000000"/>
                </a:solidFill>
                <a:effectLst/>
              </a:rPr>
              <a:t> </a:t>
            </a:r>
            <a:r>
              <a:rPr lang="en-GB" dirty="0" err="1">
                <a:solidFill>
                  <a:srgbClr val="000000"/>
                </a:solidFill>
                <a:effectLst/>
              </a:rPr>
              <a:t>adquiridos</a:t>
            </a:r>
            <a:r>
              <a:rPr lang="en-GB" dirty="0">
                <a:solidFill>
                  <a:srgbClr val="000000"/>
                </a:solidFill>
                <a:effectLst/>
              </a:rPr>
              <a:t> </a:t>
            </a:r>
            <a:r>
              <a:rPr lang="en-GB" dirty="0" err="1">
                <a:solidFill>
                  <a:srgbClr val="000000"/>
                </a:solidFill>
                <a:effectLst/>
              </a:rPr>
              <a:t>también</a:t>
            </a:r>
            <a:r>
              <a:rPr lang="en-GB" dirty="0">
                <a:solidFill>
                  <a:srgbClr val="000000"/>
                </a:solidFill>
                <a:effectLst/>
              </a:rPr>
              <a:t> </a:t>
            </a:r>
            <a:r>
              <a:rPr lang="en-GB" dirty="0" err="1">
                <a:solidFill>
                  <a:srgbClr val="000000"/>
                </a:solidFill>
                <a:effectLst/>
              </a:rPr>
              <a:t>tengan</a:t>
            </a:r>
            <a:r>
              <a:rPr lang="en-GB" dirty="0">
                <a:solidFill>
                  <a:srgbClr val="000000"/>
                </a:solidFill>
                <a:effectLst/>
              </a:rPr>
              <a:t> en </a:t>
            </a:r>
            <a:r>
              <a:rPr lang="en-GB" dirty="0" err="1">
                <a:solidFill>
                  <a:srgbClr val="000000"/>
                </a:solidFill>
                <a:effectLst/>
              </a:rPr>
              <a:t>cuenta</a:t>
            </a:r>
            <a:r>
              <a:rPr lang="en-GB" dirty="0">
                <a:solidFill>
                  <a:srgbClr val="000000"/>
                </a:solidFill>
                <a:effectLst/>
              </a:rPr>
              <a:t> </a:t>
            </a:r>
            <a:r>
              <a:rPr lang="en-GB" dirty="0" err="1">
                <a:solidFill>
                  <a:srgbClr val="000000"/>
                </a:solidFill>
                <a:effectLst/>
              </a:rPr>
              <a:t>cómo</a:t>
            </a:r>
            <a:r>
              <a:rPr lang="en-GB" dirty="0">
                <a:solidFill>
                  <a:srgbClr val="000000"/>
                </a:solidFill>
                <a:effectLst/>
              </a:rPr>
              <a:t> </a:t>
            </a:r>
            <a:r>
              <a:rPr lang="en-GB" dirty="0" err="1">
                <a:solidFill>
                  <a:srgbClr val="000000"/>
                </a:solidFill>
                <a:effectLst/>
              </a:rPr>
              <a:t>afectan</a:t>
            </a:r>
            <a:r>
              <a:rPr lang="en-GB" dirty="0">
                <a:solidFill>
                  <a:srgbClr val="000000"/>
                </a:solidFill>
                <a:effectLst/>
              </a:rPr>
              <a:t> a las </a:t>
            </a:r>
            <a:r>
              <a:rPr lang="en-GB" dirty="0" err="1">
                <a:solidFill>
                  <a:srgbClr val="000000"/>
                </a:solidFill>
                <a:effectLst/>
              </a:rPr>
              <a:t>mujeres</a:t>
            </a:r>
            <a:r>
              <a:rPr lang="en-GB" dirty="0">
                <a:solidFill>
                  <a:srgbClr val="000000"/>
                </a:solidFill>
                <a:effectLst/>
              </a:rPr>
              <a:t>, a menudo </a:t>
            </a:r>
            <a:r>
              <a:rPr lang="en-GB" dirty="0" err="1">
                <a:solidFill>
                  <a:srgbClr val="000000"/>
                </a:solidFill>
                <a:effectLst/>
              </a:rPr>
              <a:t>el</a:t>
            </a:r>
            <a:r>
              <a:rPr lang="en-GB" dirty="0">
                <a:solidFill>
                  <a:srgbClr val="000000"/>
                </a:solidFill>
                <a:effectLst/>
              </a:rPr>
              <a:t> </a:t>
            </a:r>
            <a:r>
              <a:rPr lang="en-GB" dirty="0" err="1">
                <a:solidFill>
                  <a:srgbClr val="000000"/>
                </a:solidFill>
                <a:effectLst/>
              </a:rPr>
              <a:t>grupo</a:t>
            </a:r>
            <a:r>
              <a:rPr lang="en-GB" dirty="0">
                <a:solidFill>
                  <a:srgbClr val="000000"/>
                </a:solidFill>
                <a:effectLst/>
              </a:rPr>
              <a:t> </a:t>
            </a:r>
            <a:r>
              <a:rPr lang="en-GB" dirty="0" err="1">
                <a:solidFill>
                  <a:srgbClr val="000000"/>
                </a:solidFill>
                <a:effectLst/>
              </a:rPr>
              <a:t>más</a:t>
            </a:r>
            <a:r>
              <a:rPr lang="en-GB" dirty="0">
                <a:solidFill>
                  <a:srgbClr val="000000"/>
                </a:solidFill>
                <a:effectLst/>
              </a:rPr>
              <a:t> </a:t>
            </a:r>
            <a:r>
              <a:rPr lang="en-GB" dirty="0" err="1">
                <a:solidFill>
                  <a:srgbClr val="000000"/>
                </a:solidFill>
                <a:effectLst/>
              </a:rPr>
              <a:t>pobre</a:t>
            </a:r>
            <a:r>
              <a:rPr lang="en-GB" dirty="0">
                <a:solidFill>
                  <a:srgbClr val="000000"/>
                </a:solidFill>
                <a:effectLst/>
              </a:rPr>
              <a:t> y vulnerable de la </a:t>
            </a:r>
            <a:r>
              <a:rPr lang="en-GB" dirty="0" err="1">
                <a:solidFill>
                  <a:srgbClr val="000000"/>
                </a:solidFill>
                <a:effectLst/>
              </a:rPr>
              <a:t>sociedad</a:t>
            </a:r>
            <a:r>
              <a:rPr lang="en-GB" dirty="0">
                <a:solidFill>
                  <a:srgbClr val="000000"/>
                </a:solidFill>
                <a:effectLst/>
              </a:rPr>
              <a:t>. Los </a:t>
            </a:r>
            <a:r>
              <a:rPr lang="en-GB" dirty="0" err="1">
                <a:solidFill>
                  <a:srgbClr val="000000"/>
                </a:solidFill>
                <a:effectLst/>
              </a:rPr>
              <a:t>equipos</a:t>
            </a:r>
            <a:r>
              <a:rPr lang="en-GB" dirty="0">
                <a:solidFill>
                  <a:srgbClr val="000000"/>
                </a:solidFill>
                <a:effectLst/>
              </a:rPr>
              <a:t> de </a:t>
            </a:r>
            <a:r>
              <a:rPr lang="en-GB" dirty="0" err="1">
                <a:solidFill>
                  <a:srgbClr val="000000"/>
                </a:solidFill>
                <a:effectLst/>
              </a:rPr>
              <a:t>adquisiciones</a:t>
            </a:r>
            <a:r>
              <a:rPr lang="en-GB" dirty="0">
                <a:solidFill>
                  <a:srgbClr val="000000"/>
                </a:solidFill>
                <a:effectLst/>
              </a:rPr>
              <a:t> </a:t>
            </a:r>
            <a:r>
              <a:rPr lang="en-GB" dirty="0" err="1">
                <a:solidFill>
                  <a:srgbClr val="000000"/>
                </a:solidFill>
                <a:effectLst/>
              </a:rPr>
              <a:t>también</a:t>
            </a:r>
            <a:r>
              <a:rPr lang="en-GB" dirty="0">
                <a:solidFill>
                  <a:srgbClr val="000000"/>
                </a:solidFill>
                <a:effectLst/>
              </a:rPr>
              <a:t> </a:t>
            </a:r>
            <a:r>
              <a:rPr lang="en-GB" dirty="0" err="1">
                <a:solidFill>
                  <a:srgbClr val="000000"/>
                </a:solidFill>
                <a:effectLst/>
              </a:rPr>
              <a:t>deben</a:t>
            </a:r>
            <a:r>
              <a:rPr lang="en-GB" dirty="0">
                <a:solidFill>
                  <a:srgbClr val="000000"/>
                </a:solidFill>
                <a:effectLst/>
              </a:rPr>
              <a:t> </a:t>
            </a:r>
            <a:r>
              <a:rPr lang="en-GB" dirty="0" err="1">
                <a:solidFill>
                  <a:srgbClr val="000000"/>
                </a:solidFill>
                <a:effectLst/>
              </a:rPr>
              <a:t>analizar</a:t>
            </a:r>
            <a:r>
              <a:rPr lang="en-GB" dirty="0">
                <a:solidFill>
                  <a:srgbClr val="000000"/>
                </a:solidFill>
                <a:effectLst/>
              </a:rPr>
              <a:t> </a:t>
            </a:r>
            <a:r>
              <a:rPr lang="en-GB" dirty="0" err="1">
                <a:solidFill>
                  <a:srgbClr val="000000"/>
                </a:solidFill>
                <a:effectLst/>
              </a:rPr>
              <a:t>cómo</a:t>
            </a:r>
            <a:r>
              <a:rPr lang="en-GB" dirty="0">
                <a:solidFill>
                  <a:srgbClr val="000000"/>
                </a:solidFill>
                <a:effectLst/>
              </a:rPr>
              <a:t> sus </a:t>
            </a:r>
            <a:r>
              <a:rPr lang="en-GB" dirty="0" err="1">
                <a:solidFill>
                  <a:srgbClr val="000000"/>
                </a:solidFill>
                <a:effectLst/>
              </a:rPr>
              <a:t>decisiones</a:t>
            </a:r>
            <a:r>
              <a:rPr lang="en-GB" dirty="0">
                <a:solidFill>
                  <a:srgbClr val="000000"/>
                </a:solidFill>
                <a:effectLst/>
              </a:rPr>
              <a:t> de </a:t>
            </a:r>
            <a:r>
              <a:rPr lang="en-GB" dirty="0" err="1">
                <a:solidFill>
                  <a:srgbClr val="000000"/>
                </a:solidFill>
                <a:effectLst/>
              </a:rPr>
              <a:t>adquisiciones</a:t>
            </a:r>
            <a:r>
              <a:rPr lang="en-GB" dirty="0">
                <a:solidFill>
                  <a:srgbClr val="000000"/>
                </a:solidFill>
                <a:effectLst/>
              </a:rPr>
              <a:t> </a:t>
            </a:r>
            <a:r>
              <a:rPr lang="en-GB" dirty="0" err="1">
                <a:solidFill>
                  <a:srgbClr val="000000"/>
                </a:solidFill>
                <a:effectLst/>
              </a:rPr>
              <a:t>impactan</a:t>
            </a:r>
            <a:r>
              <a:rPr lang="en-GB" dirty="0">
                <a:solidFill>
                  <a:srgbClr val="000000"/>
                </a:solidFill>
                <a:effectLst/>
              </a:rPr>
              <a:t> la </a:t>
            </a:r>
            <a:r>
              <a:rPr lang="en-GB" dirty="0" err="1">
                <a:solidFill>
                  <a:srgbClr val="000000"/>
                </a:solidFill>
                <a:effectLst/>
              </a:rPr>
              <a:t>igualdad</a:t>
            </a:r>
            <a:r>
              <a:rPr lang="en-GB" dirty="0">
                <a:solidFill>
                  <a:srgbClr val="000000"/>
                </a:solidFill>
                <a:effectLst/>
              </a:rPr>
              <a:t> de </a:t>
            </a:r>
            <a:r>
              <a:rPr lang="en-GB" dirty="0" err="1">
                <a:solidFill>
                  <a:srgbClr val="000000"/>
                </a:solidFill>
                <a:effectLst/>
              </a:rPr>
              <a:t>género</a:t>
            </a:r>
            <a:r>
              <a:rPr lang="en-GB" dirty="0">
                <a:solidFill>
                  <a:srgbClr val="000000"/>
                </a:solidFill>
                <a:effectLst/>
              </a:rPr>
              <a:t> y </a:t>
            </a:r>
            <a:r>
              <a:rPr lang="en-GB" dirty="0" err="1">
                <a:solidFill>
                  <a:srgbClr val="000000"/>
                </a:solidFill>
                <a:effectLst/>
              </a:rPr>
              <a:t>el</a:t>
            </a:r>
            <a:r>
              <a:rPr lang="en-GB" dirty="0">
                <a:solidFill>
                  <a:srgbClr val="000000"/>
                </a:solidFill>
                <a:effectLst/>
              </a:rPr>
              <a:t> </a:t>
            </a:r>
            <a:r>
              <a:rPr lang="en-GB" dirty="0" err="1">
                <a:solidFill>
                  <a:srgbClr val="000000"/>
                </a:solidFill>
                <a:effectLst/>
              </a:rPr>
              <a:t>empoderamiento</a:t>
            </a:r>
            <a:r>
              <a:rPr lang="en-GB" dirty="0">
                <a:solidFill>
                  <a:srgbClr val="000000"/>
                </a:solidFill>
                <a:effectLst/>
              </a:rPr>
              <a:t> de las </a:t>
            </a:r>
            <a:r>
              <a:rPr lang="en-GB" dirty="0" err="1">
                <a:solidFill>
                  <a:srgbClr val="000000"/>
                </a:solidFill>
                <a:effectLst/>
              </a:rPr>
              <a:t>mujeres</a:t>
            </a:r>
            <a:r>
              <a:rPr lang="en-GB" dirty="0">
                <a:solidFill>
                  <a:srgbClr val="000000"/>
                </a:solidFill>
                <a:effectLst/>
              </a:rPr>
              <a:t>.</a:t>
            </a:r>
          </a:p>
          <a:p>
            <a:pPr rtl="0"/>
            <a:endParaRPr lang="en-GB" dirty="0">
              <a:solidFill>
                <a:srgbClr val="000000"/>
              </a:solidFill>
              <a:effectLst/>
            </a:endParaRPr>
          </a:p>
          <a:p>
            <a:pPr rtl="0"/>
            <a:r>
              <a:rPr lang="en-GB" dirty="0">
                <a:solidFill>
                  <a:srgbClr val="000000"/>
                </a:solidFill>
                <a:effectLst/>
              </a:rPr>
              <a:t>La </a:t>
            </a:r>
            <a:r>
              <a:rPr lang="en-GB" dirty="0" err="1">
                <a:solidFill>
                  <a:srgbClr val="000000"/>
                </a:solidFill>
                <a:effectLst/>
              </a:rPr>
              <a:t>contratación</a:t>
            </a:r>
            <a:r>
              <a:rPr lang="en-GB" dirty="0">
                <a:solidFill>
                  <a:srgbClr val="000000"/>
                </a:solidFill>
                <a:effectLst/>
              </a:rPr>
              <a:t> </a:t>
            </a:r>
            <a:r>
              <a:rPr lang="en-GB" dirty="0" err="1">
                <a:solidFill>
                  <a:srgbClr val="000000"/>
                </a:solidFill>
                <a:effectLst/>
              </a:rPr>
              <a:t>pública</a:t>
            </a:r>
            <a:r>
              <a:rPr lang="en-GB" dirty="0">
                <a:solidFill>
                  <a:srgbClr val="000000"/>
                </a:solidFill>
                <a:effectLst/>
              </a:rPr>
              <a:t> es </a:t>
            </a:r>
            <a:r>
              <a:rPr lang="en-GB" dirty="0" err="1">
                <a:solidFill>
                  <a:srgbClr val="000000"/>
                </a:solidFill>
                <a:effectLst/>
              </a:rPr>
              <a:t>el</a:t>
            </a:r>
            <a:r>
              <a:rPr lang="en-GB" dirty="0">
                <a:solidFill>
                  <a:srgbClr val="000000"/>
                </a:solidFill>
                <a:effectLst/>
              </a:rPr>
              <a:t> principal </a:t>
            </a:r>
            <a:r>
              <a:rPr lang="en-GB" dirty="0" err="1">
                <a:solidFill>
                  <a:srgbClr val="000000"/>
                </a:solidFill>
                <a:effectLst/>
              </a:rPr>
              <a:t>riesgo</a:t>
            </a:r>
            <a:r>
              <a:rPr lang="en-GB" dirty="0">
                <a:solidFill>
                  <a:srgbClr val="000000"/>
                </a:solidFill>
                <a:effectLst/>
              </a:rPr>
              <a:t> de </a:t>
            </a:r>
            <a:r>
              <a:rPr lang="en-GB" dirty="0" err="1">
                <a:solidFill>
                  <a:srgbClr val="000000"/>
                </a:solidFill>
                <a:effectLst/>
              </a:rPr>
              <a:t>corrupción</a:t>
            </a:r>
            <a:r>
              <a:rPr lang="en-GB" dirty="0">
                <a:solidFill>
                  <a:srgbClr val="000000"/>
                </a:solidFill>
                <a:effectLst/>
              </a:rPr>
              <a:t> del </a:t>
            </a:r>
            <a:r>
              <a:rPr lang="en-GB" dirty="0" err="1">
                <a:solidFill>
                  <a:srgbClr val="000000"/>
                </a:solidFill>
                <a:effectLst/>
              </a:rPr>
              <a:t>gobierno</a:t>
            </a:r>
            <a:r>
              <a:rPr lang="en-GB" dirty="0">
                <a:solidFill>
                  <a:srgbClr val="000000"/>
                </a:solidFill>
                <a:effectLst/>
              </a:rPr>
              <a:t>. Y la </a:t>
            </a:r>
            <a:r>
              <a:rPr lang="en-GB" dirty="0" err="1">
                <a:solidFill>
                  <a:srgbClr val="000000"/>
                </a:solidFill>
                <a:effectLst/>
              </a:rPr>
              <a:t>corrupción</a:t>
            </a:r>
            <a:r>
              <a:rPr lang="en-GB" dirty="0">
                <a:solidFill>
                  <a:srgbClr val="000000"/>
                </a:solidFill>
                <a:effectLst/>
              </a:rPr>
              <a:t> </a:t>
            </a:r>
            <a:r>
              <a:rPr lang="en-GB" dirty="0" err="1">
                <a:solidFill>
                  <a:srgbClr val="000000"/>
                </a:solidFill>
                <a:effectLst/>
              </a:rPr>
              <a:t>tiene</a:t>
            </a:r>
            <a:r>
              <a:rPr lang="en-GB" dirty="0">
                <a:solidFill>
                  <a:srgbClr val="000000"/>
                </a:solidFill>
                <a:effectLst/>
              </a:rPr>
              <a:t> un </a:t>
            </a:r>
            <a:r>
              <a:rPr lang="en-GB" dirty="0" err="1">
                <a:solidFill>
                  <a:srgbClr val="000000"/>
                </a:solidFill>
                <a:effectLst/>
              </a:rPr>
              <a:t>fuerte</a:t>
            </a:r>
            <a:r>
              <a:rPr lang="en-GB" dirty="0">
                <a:solidFill>
                  <a:srgbClr val="000000"/>
                </a:solidFill>
                <a:effectLst/>
              </a:rPr>
              <a:t> </a:t>
            </a:r>
            <a:r>
              <a:rPr lang="en-GB" dirty="0" err="1">
                <a:solidFill>
                  <a:srgbClr val="000000"/>
                </a:solidFill>
                <a:effectLst/>
              </a:rPr>
              <a:t>componente</a:t>
            </a:r>
            <a:r>
              <a:rPr lang="en-GB" dirty="0">
                <a:solidFill>
                  <a:srgbClr val="000000"/>
                </a:solidFill>
                <a:effectLst/>
              </a:rPr>
              <a:t> de </a:t>
            </a:r>
            <a:r>
              <a:rPr lang="en-GB" dirty="0" err="1">
                <a:solidFill>
                  <a:srgbClr val="000000"/>
                </a:solidFill>
                <a:effectLst/>
              </a:rPr>
              <a:t>género</a:t>
            </a:r>
            <a:r>
              <a:rPr lang="en-GB" dirty="0">
                <a:solidFill>
                  <a:srgbClr val="000000"/>
                </a:solidFill>
                <a:effectLst/>
              </a:rPr>
              <a:t>. </a:t>
            </a:r>
            <a:r>
              <a:rPr lang="en-GB" dirty="0" err="1">
                <a:solidFill>
                  <a:srgbClr val="000000"/>
                </a:solidFill>
                <a:effectLst/>
              </a:rPr>
              <a:t>Reconocer</a:t>
            </a:r>
            <a:r>
              <a:rPr lang="en-GB" dirty="0">
                <a:solidFill>
                  <a:srgbClr val="000000"/>
                </a:solidFill>
                <a:effectLst/>
              </a:rPr>
              <a:t> </a:t>
            </a:r>
            <a:r>
              <a:rPr lang="en-GB" dirty="0" err="1">
                <a:solidFill>
                  <a:srgbClr val="000000"/>
                </a:solidFill>
                <a:effectLst/>
              </a:rPr>
              <a:t>los</a:t>
            </a:r>
            <a:r>
              <a:rPr lang="en-GB" dirty="0">
                <a:solidFill>
                  <a:srgbClr val="000000"/>
                </a:solidFill>
                <a:effectLst/>
              </a:rPr>
              <a:t> </a:t>
            </a:r>
            <a:r>
              <a:rPr lang="en-GB" dirty="0" err="1">
                <a:solidFill>
                  <a:srgbClr val="000000"/>
                </a:solidFill>
                <a:effectLst/>
              </a:rPr>
              <a:t>aspectos</a:t>
            </a:r>
            <a:r>
              <a:rPr lang="en-GB" dirty="0">
                <a:solidFill>
                  <a:srgbClr val="000000"/>
                </a:solidFill>
                <a:effectLst/>
              </a:rPr>
              <a:t> de </a:t>
            </a:r>
            <a:r>
              <a:rPr lang="en-GB" dirty="0" err="1">
                <a:solidFill>
                  <a:srgbClr val="000000"/>
                </a:solidFill>
                <a:effectLst/>
              </a:rPr>
              <a:t>género</a:t>
            </a:r>
            <a:r>
              <a:rPr lang="en-GB" dirty="0">
                <a:solidFill>
                  <a:srgbClr val="000000"/>
                </a:solidFill>
                <a:effectLst/>
              </a:rPr>
              <a:t> de la </a:t>
            </a:r>
            <a:r>
              <a:rPr lang="en-GB" dirty="0" err="1">
                <a:solidFill>
                  <a:srgbClr val="000000"/>
                </a:solidFill>
                <a:effectLst/>
              </a:rPr>
              <a:t>corrupción</a:t>
            </a:r>
            <a:r>
              <a:rPr lang="en-GB" dirty="0">
                <a:solidFill>
                  <a:srgbClr val="000000"/>
                </a:solidFill>
                <a:effectLst/>
              </a:rPr>
              <a:t>, </a:t>
            </a:r>
            <a:r>
              <a:rPr lang="en-GB" dirty="0" err="1">
                <a:solidFill>
                  <a:srgbClr val="000000"/>
                </a:solidFill>
                <a:effectLst/>
              </a:rPr>
              <a:t>desde</a:t>
            </a:r>
            <a:r>
              <a:rPr lang="en-GB" dirty="0">
                <a:solidFill>
                  <a:srgbClr val="000000"/>
                </a:solidFill>
                <a:effectLst/>
              </a:rPr>
              <a:t> la </a:t>
            </a:r>
            <a:r>
              <a:rPr lang="en-GB" dirty="0" err="1">
                <a:solidFill>
                  <a:srgbClr val="000000"/>
                </a:solidFill>
                <a:effectLst/>
              </a:rPr>
              <a:t>sextorsión</a:t>
            </a:r>
            <a:r>
              <a:rPr lang="en-GB" dirty="0">
                <a:solidFill>
                  <a:srgbClr val="000000"/>
                </a:solidFill>
                <a:effectLst/>
              </a:rPr>
              <a:t> hasta la </a:t>
            </a:r>
            <a:r>
              <a:rPr lang="en-GB" dirty="0" err="1">
                <a:solidFill>
                  <a:srgbClr val="000000"/>
                </a:solidFill>
                <a:effectLst/>
              </a:rPr>
              <a:t>esclavitud</a:t>
            </a:r>
            <a:r>
              <a:rPr lang="en-GB" dirty="0">
                <a:solidFill>
                  <a:srgbClr val="000000"/>
                </a:solidFill>
                <a:effectLst/>
              </a:rPr>
              <a:t> </a:t>
            </a:r>
            <a:r>
              <a:rPr lang="en-GB" dirty="0" err="1">
                <a:solidFill>
                  <a:srgbClr val="000000"/>
                </a:solidFill>
                <a:effectLst/>
              </a:rPr>
              <a:t>moderna</a:t>
            </a:r>
            <a:r>
              <a:rPr lang="en-GB" dirty="0">
                <a:solidFill>
                  <a:srgbClr val="000000"/>
                </a:solidFill>
                <a:effectLst/>
              </a:rPr>
              <a:t> en la </a:t>
            </a:r>
            <a:r>
              <a:rPr lang="en-GB" dirty="0" err="1">
                <a:solidFill>
                  <a:srgbClr val="000000"/>
                </a:solidFill>
                <a:effectLst/>
              </a:rPr>
              <a:t>cadena</a:t>
            </a:r>
            <a:r>
              <a:rPr lang="en-GB" dirty="0">
                <a:solidFill>
                  <a:srgbClr val="000000"/>
                </a:solidFill>
                <a:effectLst/>
              </a:rPr>
              <a:t> de </a:t>
            </a:r>
            <a:r>
              <a:rPr lang="en-GB" dirty="0" err="1">
                <a:solidFill>
                  <a:srgbClr val="000000"/>
                </a:solidFill>
                <a:effectLst/>
              </a:rPr>
              <a:t>suministro</a:t>
            </a:r>
            <a:r>
              <a:rPr lang="en-GB" dirty="0">
                <a:solidFill>
                  <a:srgbClr val="000000"/>
                </a:solidFill>
                <a:effectLst/>
              </a:rPr>
              <a:t>, y </a:t>
            </a:r>
            <a:r>
              <a:rPr lang="en-GB" dirty="0" err="1">
                <a:solidFill>
                  <a:srgbClr val="000000"/>
                </a:solidFill>
                <a:effectLst/>
              </a:rPr>
              <a:t>crear</a:t>
            </a:r>
            <a:r>
              <a:rPr lang="en-GB" dirty="0">
                <a:solidFill>
                  <a:srgbClr val="000000"/>
                </a:solidFill>
                <a:effectLst/>
              </a:rPr>
              <a:t> </a:t>
            </a:r>
            <a:r>
              <a:rPr lang="en-GB" dirty="0" err="1">
                <a:solidFill>
                  <a:srgbClr val="000000"/>
                </a:solidFill>
                <a:effectLst/>
              </a:rPr>
              <a:t>medidas</a:t>
            </a:r>
            <a:r>
              <a:rPr lang="en-GB" dirty="0">
                <a:solidFill>
                  <a:srgbClr val="000000"/>
                </a:solidFill>
                <a:effectLst/>
              </a:rPr>
              <a:t> tanto para </a:t>
            </a:r>
            <a:r>
              <a:rPr lang="en-GB" dirty="0" err="1">
                <a:solidFill>
                  <a:srgbClr val="000000"/>
                </a:solidFill>
                <a:effectLst/>
              </a:rPr>
              <a:t>prevenir</a:t>
            </a:r>
            <a:r>
              <a:rPr lang="en-GB" dirty="0">
                <a:solidFill>
                  <a:srgbClr val="000000"/>
                </a:solidFill>
                <a:effectLst/>
              </a:rPr>
              <a:t> </a:t>
            </a:r>
            <a:r>
              <a:rPr lang="en-GB" dirty="0" err="1">
                <a:solidFill>
                  <a:srgbClr val="000000"/>
                </a:solidFill>
                <a:effectLst/>
              </a:rPr>
              <a:t>como</a:t>
            </a:r>
            <a:r>
              <a:rPr lang="en-GB" dirty="0">
                <a:solidFill>
                  <a:srgbClr val="000000"/>
                </a:solidFill>
                <a:effectLst/>
              </a:rPr>
              <a:t> para </a:t>
            </a:r>
            <a:r>
              <a:rPr lang="en-GB" dirty="0" err="1">
                <a:solidFill>
                  <a:srgbClr val="000000"/>
                </a:solidFill>
                <a:effectLst/>
              </a:rPr>
              <a:t>enjuiciar</a:t>
            </a:r>
            <a:r>
              <a:rPr lang="en-GB" dirty="0">
                <a:solidFill>
                  <a:srgbClr val="000000"/>
                </a:solidFill>
                <a:effectLst/>
              </a:rPr>
              <a:t>.</a:t>
            </a:r>
          </a:p>
          <a:p>
            <a:endParaRPr lang="es-ES_tradnl" dirty="0"/>
          </a:p>
          <a:p>
            <a:r>
              <a:rPr lang="es-ES_tradnl" dirty="0"/>
              <a:t>https://</a:t>
            </a:r>
            <a:r>
              <a:rPr lang="es-ES_tradnl" dirty="0" err="1"/>
              <a:t>www.open-contracting.org</a:t>
            </a:r>
            <a:r>
              <a:rPr lang="es-ES_tradnl" dirty="0"/>
              <a:t>/2019/03/08/</a:t>
            </a:r>
            <a:r>
              <a:rPr lang="es-ES_tradnl" dirty="0" err="1"/>
              <a:t>gender</a:t>
            </a:r>
            <a:r>
              <a:rPr lang="es-ES_tradnl" dirty="0"/>
              <a:t>-</a:t>
            </a:r>
            <a:r>
              <a:rPr lang="es-ES_tradnl" dirty="0" err="1"/>
              <a:t>smart</a:t>
            </a:r>
            <a:r>
              <a:rPr lang="es-ES_tradnl" dirty="0"/>
              <a:t>-open-</a:t>
            </a:r>
            <a:r>
              <a:rPr lang="es-ES_tradnl" dirty="0" err="1"/>
              <a:t>contracting</a:t>
            </a:r>
            <a:r>
              <a:rPr lang="es-ES_tradnl" dirty="0"/>
              <a:t>/ </a:t>
            </a:r>
          </a:p>
          <a:p>
            <a:r>
              <a:rPr lang="es-ES_tradnl" dirty="0"/>
              <a:t>https://</a:t>
            </a:r>
            <a:r>
              <a:rPr lang="es-ES_tradnl" dirty="0" err="1"/>
              <a:t>www.chathamhouse.org</a:t>
            </a:r>
            <a:r>
              <a:rPr lang="es-ES_tradnl" dirty="0"/>
              <a:t>/sites/default/files/</a:t>
            </a:r>
            <a:r>
              <a:rPr lang="es-ES_tradnl" dirty="0" err="1"/>
              <a:t>publications</a:t>
            </a:r>
            <a:r>
              <a:rPr lang="es-ES_tradnl" dirty="0"/>
              <a:t>/</a:t>
            </a:r>
            <a:r>
              <a:rPr lang="es-ES_tradnl" dirty="0" err="1"/>
              <a:t>research</a:t>
            </a:r>
            <a:r>
              <a:rPr lang="es-ES_tradnl" dirty="0"/>
              <a:t>/Gender-smart%20Procurement%20-%2020.12.2017.pdf </a:t>
            </a:r>
          </a:p>
        </p:txBody>
      </p:sp>
      <p:sp>
        <p:nvSpPr>
          <p:cNvPr id="4" name="Slide Number Placeholder 3"/>
          <p:cNvSpPr>
            <a:spLocks noGrp="1"/>
          </p:cNvSpPr>
          <p:nvPr>
            <p:ph type="sldNum" sz="quarter" idx="5"/>
          </p:nvPr>
        </p:nvSpPr>
        <p:spPr/>
        <p:txBody>
          <a:bodyPr/>
          <a:lstStyle/>
          <a:p>
            <a:fld id="{80857F83-7ECC-C247-A409-AC6830CB393D}" type="slidenum">
              <a:rPr lang="nb-NO" smtClean="0"/>
              <a:t>13</a:t>
            </a:fld>
            <a:endParaRPr lang="nb-NO"/>
          </a:p>
        </p:txBody>
      </p:sp>
    </p:spTree>
    <p:extLst>
      <p:ext uri="{BB962C8B-B14F-4D97-AF65-F5344CB8AC3E}">
        <p14:creationId xmlns:p14="http://schemas.microsoft.com/office/powerpoint/2010/main" val="213435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a:p>
        </p:txBody>
      </p:sp>
      <p:sp>
        <p:nvSpPr>
          <p:cNvPr id="4" name="Slide Number Placeholder 3"/>
          <p:cNvSpPr>
            <a:spLocks noGrp="1"/>
          </p:cNvSpPr>
          <p:nvPr>
            <p:ph type="sldNum" sz="quarter" idx="5"/>
          </p:nvPr>
        </p:nvSpPr>
        <p:spPr/>
        <p:txBody>
          <a:bodyPr/>
          <a:lstStyle/>
          <a:p>
            <a:fld id="{80857F83-7ECC-C247-A409-AC6830CB393D}" type="slidenum">
              <a:rPr lang="nb-NO" smtClean="0"/>
              <a:t>14</a:t>
            </a:fld>
            <a:endParaRPr lang="nb-NO"/>
          </a:p>
        </p:txBody>
      </p:sp>
    </p:spTree>
    <p:extLst>
      <p:ext uri="{BB962C8B-B14F-4D97-AF65-F5344CB8AC3E}">
        <p14:creationId xmlns:p14="http://schemas.microsoft.com/office/powerpoint/2010/main" val="1944544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a number of reasons that may motivate men and women to report and engage against corruption, usually based on a cost-benefit analysis influenced by a number of factors such as the perceived relevance, credibility, safety, accessibility and responsiveness of the reporting mechanism (</a:t>
            </a:r>
            <a:r>
              <a:rPr lang="en-GB" dirty="0" err="1"/>
              <a:t>Florez</a:t>
            </a:r>
            <a:r>
              <a:rPr lang="en-GB" dirty="0"/>
              <a:t> et al 2019). To create gender-sensitive whistleblowing mechanisms, we need to better understand what prevents women from reporting corruption or other forms of misconduct. Although women tend to condemn corrupt behaviour more than men, they report corruption less often than men, as confirmed by Transparency International’s Global Corruption Barometer (GCB) data. One of the reasons found in survey studies is a certain pessimism among women about the potential of reporting problems. Data from the 2019 Global Corruption Barometer (GCB) in Latin America and the Caribbean show that women are less likely to think that reporting corruption will bring actual change. Women are also less likely to think that people can report corruption without fear of retaliation. This finding might be explained by the perception that women are not taken seriously when reporting corruption as opposed to complaints made by men. This perception is held by more than half of the respondents in the Dominican Republic, Honduras and Guatemala (GCB 2019). Women also don’t always have the necessary knowledge of their legal entitlements, or lack the means and resources to report corruption or to file a complaint (Bullock and Jenkins 2020). A survey on gender and corruption conducted in Zimbabwe shows that only 15% of the respondents had reported corruption (TI Zimbabwe 2019). The police seems to be the most common place to report corruption and also explains this low percentage as there is a lack of trust in the police to bring about any change due to the level of corruption within the institution, which demotivates women from actively reporting. Many women considered reporting useless. Other reasons given for not reporting were not knowing where to report, fear of reprisals and the lack of reward for reporting. These challenges are particularly acute for gender specific forms of corruption such as sextortion. In many cases, there are no safe and gender-sensitive reporting mechanisms that can provide the support survivors/victims of sexual abuse often need (</a:t>
            </a:r>
            <a:r>
              <a:rPr lang="en-GB" dirty="0" err="1"/>
              <a:t>Feigenblatt</a:t>
            </a:r>
            <a:r>
              <a:rPr lang="en-GB" dirty="0"/>
              <a:t>, H. 2020).</a:t>
            </a:r>
          </a:p>
          <a:p>
            <a:endParaRPr lang="en-GB" dirty="0"/>
          </a:p>
          <a:p>
            <a:r>
              <a:rPr lang="en-GB" dirty="0"/>
              <a:t>The nature of the misconduct</a:t>
            </a:r>
          </a:p>
          <a:p>
            <a:r>
              <a:rPr lang="en-GB" dirty="0"/>
              <a:t>Power dynamics within the organisation</a:t>
            </a:r>
          </a:p>
          <a:p>
            <a:r>
              <a:rPr lang="en-GB" dirty="0"/>
              <a:t>Social judgement</a:t>
            </a:r>
          </a:p>
          <a:p>
            <a:r>
              <a:rPr lang="en-GB" dirty="0"/>
              <a:t>Relevance of the misconduct to personal life</a:t>
            </a:r>
          </a:p>
          <a:p>
            <a:endParaRPr lang="en-GB" dirty="0"/>
          </a:p>
        </p:txBody>
      </p:sp>
      <p:sp>
        <p:nvSpPr>
          <p:cNvPr id="4" name="Slide Number Placeholder 3"/>
          <p:cNvSpPr>
            <a:spLocks noGrp="1"/>
          </p:cNvSpPr>
          <p:nvPr>
            <p:ph type="sldNum" sz="quarter" idx="5"/>
          </p:nvPr>
        </p:nvSpPr>
        <p:spPr/>
        <p:txBody>
          <a:bodyPr/>
          <a:lstStyle/>
          <a:p>
            <a:fld id="{80857F83-7ECC-C247-A409-AC6830CB393D}" type="slidenum">
              <a:rPr lang="nb-NO" smtClean="0"/>
              <a:t>15</a:t>
            </a:fld>
            <a:endParaRPr lang="nb-NO"/>
          </a:p>
        </p:txBody>
      </p:sp>
    </p:spTree>
    <p:extLst>
      <p:ext uri="{BB962C8B-B14F-4D97-AF65-F5344CB8AC3E}">
        <p14:creationId xmlns:p14="http://schemas.microsoft.com/office/powerpoint/2010/main" val="1724913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According to 2019 GCB data, one in five people in Latin America experience sextortion or knows someone who has, and 71% of the respondents think that it happens at least occasionally (GCB 2019). Despite the serious harm caused to the victims, sextortion tends to go unreported. Social stigma, cultural taboos, potential risks of retaliation, the difficulty of proving that a sexual act was coerced, and in some cases even self-blame are among the reasons for not reporting </a:t>
            </a:r>
          </a:p>
          <a:p>
            <a:r>
              <a:rPr lang="en-GB" dirty="0"/>
              <a:t>Another challenge in reporting sextortion cases is that they might by rejected on the assumption that they can be better handled by other services, for example, by those dealing with sexual violence. One of the demands regarding sextortion is to define it as a corruption crime so it can be prosecuted under anti-corruption legislation as well as under sexual abuse laws (</a:t>
            </a:r>
            <a:r>
              <a:rPr lang="en-GB" dirty="0" err="1"/>
              <a:t>Feigenblatt</a:t>
            </a:r>
            <a:r>
              <a:rPr lang="en-GB" dirty="0"/>
              <a:t> 2020). Specific recommendations to ensure </a:t>
            </a:r>
            <a:r>
              <a:rPr lang="en-GB" dirty="0" err="1"/>
              <a:t>gendersensitive</a:t>
            </a:r>
            <a:r>
              <a:rPr lang="en-GB" dirty="0"/>
              <a:t> reporting mechanisms are well equipped to deal with sextortion include (</a:t>
            </a:r>
            <a:r>
              <a:rPr lang="en-GB" dirty="0" err="1"/>
              <a:t>Feigenblatt</a:t>
            </a:r>
            <a:r>
              <a:rPr lang="en-GB" dirty="0"/>
              <a:t> 2020):  access to appropriate resources, including physical and psychological health services, financial and legal support  clear guidance on the reporting process as well as legal guidance and support  protection against retaliation  coordinated efforts between anti-corruption and gender-based violence reporting mechanisms  officials interacting with victims must be mindful of their language and possible biases  Experience also shows that women are more likely to report or pursue the cases if they can interact with a woman</a:t>
            </a:r>
          </a:p>
          <a:p>
            <a:endParaRPr lang="en-GB" dirty="0"/>
          </a:p>
          <a:p>
            <a:r>
              <a:rPr lang="en-GB" dirty="0"/>
              <a:t>One way to create gender-sensitive legal whistleblowing mechanisms is to reflect gender preferences in the incentives included to motivate people to report. Based on an experimental survey with over 2,000 employees, Feldman and </a:t>
            </a:r>
            <a:r>
              <a:rPr lang="en-GB" dirty="0" err="1"/>
              <a:t>Lobel</a:t>
            </a:r>
            <a:r>
              <a:rPr lang="en-GB" dirty="0"/>
              <a:t> (2010) compare the effect of four regulatory mechanisms – monetary rewards, protective rights, positive obligations and liabilities – on individual motivation and whistleblowing behaviour, and found significant differences between men and women. The authors found that women are more incentivised than men to take action if there are anti-retaliation protections and legal duties. This is confirmed by Tilton (2010) who argues that confidentiality and anti-retaliation provisions are considered by women in their decision to report misconduct. Where there is a monetary reward, the level of the reporting did not have an effect on women, but higher rewards significantly increase the likelihood of men reporting (</a:t>
            </a:r>
          </a:p>
          <a:p>
            <a:endParaRPr lang="en-GB" dirty="0"/>
          </a:p>
          <a:p>
            <a:r>
              <a:rPr lang="en-GB" dirty="0"/>
              <a:t>Following this understanding, Tilton (2010) argues that for a gender-effect-conscious whistleblowing policy to be effectively implemented, it should include a duty to report in order to enhance women’s engagement. To define reporting as a duty would also help to reduce the impact of social judgement on women (Tilton 2010). </a:t>
            </a:r>
            <a:endParaRPr lang="es-ES_tradnl" dirty="0"/>
          </a:p>
          <a:p>
            <a:endParaRPr lang="es-ES_tradnl" dirty="0"/>
          </a:p>
        </p:txBody>
      </p:sp>
      <p:sp>
        <p:nvSpPr>
          <p:cNvPr id="4" name="Slide Number Placeholder 3"/>
          <p:cNvSpPr>
            <a:spLocks noGrp="1"/>
          </p:cNvSpPr>
          <p:nvPr>
            <p:ph type="sldNum" sz="quarter" idx="5"/>
          </p:nvPr>
        </p:nvSpPr>
        <p:spPr/>
        <p:txBody>
          <a:bodyPr/>
          <a:lstStyle/>
          <a:p>
            <a:fld id="{80857F83-7ECC-C247-A409-AC6830CB393D}" type="slidenum">
              <a:rPr lang="nb-NO" smtClean="0"/>
              <a:t>16</a:t>
            </a:fld>
            <a:endParaRPr lang="nb-NO"/>
          </a:p>
        </p:txBody>
      </p:sp>
    </p:spTree>
    <p:extLst>
      <p:ext uri="{BB962C8B-B14F-4D97-AF65-F5344CB8AC3E}">
        <p14:creationId xmlns:p14="http://schemas.microsoft.com/office/powerpoint/2010/main" val="3928030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a:p>
        </p:txBody>
      </p:sp>
      <p:sp>
        <p:nvSpPr>
          <p:cNvPr id="4" name="Slide Number Placeholder 3"/>
          <p:cNvSpPr>
            <a:spLocks noGrp="1"/>
          </p:cNvSpPr>
          <p:nvPr>
            <p:ph type="sldNum" sz="quarter" idx="5"/>
          </p:nvPr>
        </p:nvSpPr>
        <p:spPr/>
        <p:txBody>
          <a:bodyPr/>
          <a:lstStyle/>
          <a:p>
            <a:fld id="{80857F83-7ECC-C247-A409-AC6830CB393D}" type="slidenum">
              <a:rPr lang="nb-NO" smtClean="0"/>
              <a:t>17</a:t>
            </a:fld>
            <a:endParaRPr lang="nb-NO"/>
          </a:p>
        </p:txBody>
      </p:sp>
    </p:spTree>
    <p:extLst>
      <p:ext uri="{BB962C8B-B14F-4D97-AF65-F5344CB8AC3E}">
        <p14:creationId xmlns:p14="http://schemas.microsoft.com/office/powerpoint/2010/main" val="521618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Permitanme</a:t>
            </a:r>
            <a:r>
              <a:rPr lang="en-US"/>
              <a:t> </a:t>
            </a:r>
            <a:r>
              <a:rPr lang="en-US" err="1"/>
              <a:t>empezar</a:t>
            </a:r>
            <a:r>
              <a:rPr lang="en-US"/>
              <a:t> con </a:t>
            </a:r>
            <a:r>
              <a:rPr lang="en-US" err="1"/>
              <a:t>estas</a:t>
            </a:r>
            <a:r>
              <a:rPr lang="en-US"/>
              <a:t> </a:t>
            </a:r>
            <a:r>
              <a:rPr lang="en-US" err="1"/>
              <a:t>historias</a:t>
            </a:r>
            <a:r>
              <a:rPr lang="en-US"/>
              <a:t> / hay que </a:t>
            </a:r>
            <a:r>
              <a:rPr lang="en-US" err="1"/>
              <a:t>ponerle</a:t>
            </a:r>
            <a:r>
              <a:rPr lang="en-US"/>
              <a:t> </a:t>
            </a:r>
            <a:r>
              <a:rPr lang="en-US" err="1"/>
              <a:t>cara</a:t>
            </a:r>
            <a:r>
              <a:rPr lang="en-US"/>
              <a:t> al </a:t>
            </a:r>
            <a:r>
              <a:rPr lang="en-US" err="1"/>
              <a:t>sufrimiento</a:t>
            </a:r>
            <a:r>
              <a:rPr lang="en-US"/>
              <a:t> </a:t>
            </a:r>
          </a:p>
          <a:p>
            <a:endParaRPr lang="en-US"/>
          </a:p>
          <a:p>
            <a:endParaRPr lang="en-US"/>
          </a:p>
          <a:p>
            <a:pPr marL="228600" indent="-228600">
              <a:buAutoNum type="arabicPeriod"/>
            </a:pPr>
            <a:r>
              <a:rPr lang="en-US"/>
              <a:t>Venezuela: </a:t>
            </a:r>
            <a:r>
              <a:rPr lang="en-US" err="1"/>
              <a:t>Flor</a:t>
            </a:r>
            <a:r>
              <a:rPr lang="en-US"/>
              <a:t> Perez, </a:t>
            </a:r>
            <a:r>
              <a:rPr lang="en-GB"/>
              <a:t>Perez is one of more than 100,000 nurses in Venezuela who are struggling to make ends meet on salaries that have been decimated by rampant inflation, while also facing a heightened risk of contracting the coronavirus in a country where medical staff lack protective equipment and even running water. https://</a:t>
            </a:r>
            <a:r>
              <a:rPr lang="en-GB" err="1"/>
              <a:t>www.reuters.com</a:t>
            </a:r>
            <a:r>
              <a:rPr lang="en-GB"/>
              <a:t>/article/salud-coronavirus-venezuela-enfermeras-idLTAKBN2602HW </a:t>
            </a:r>
          </a:p>
          <a:p>
            <a:pPr marL="228600" indent="-228600">
              <a:buAutoNum type="arabicPeriod"/>
            </a:pPr>
            <a:endParaRPr lang="en-GB"/>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a:t>Larissa Blanco y Diego Rodrigues se </a:t>
            </a:r>
            <a:r>
              <a:rPr lang="en-GB" err="1"/>
              <a:t>casaron</a:t>
            </a:r>
            <a:r>
              <a:rPr lang="en-GB"/>
              <a:t> </a:t>
            </a:r>
            <a:r>
              <a:rPr lang="en-GB" err="1"/>
              <a:t>el</a:t>
            </a:r>
            <a:r>
              <a:rPr lang="en-GB"/>
              <a:t> 14 de </a:t>
            </a:r>
            <a:r>
              <a:rPr lang="en-GB" err="1"/>
              <a:t>diciembre</a:t>
            </a:r>
            <a:r>
              <a:rPr lang="en-GB"/>
              <a:t> de 2019. El </a:t>
            </a:r>
            <a:r>
              <a:rPr lang="en-GB" err="1"/>
              <a:t>pasado</a:t>
            </a:r>
            <a:r>
              <a:rPr lang="en-GB"/>
              <a:t> </a:t>
            </a:r>
            <a:r>
              <a:rPr lang="en-GB" err="1"/>
              <a:t>domingo</a:t>
            </a:r>
            <a:r>
              <a:rPr lang="en-GB"/>
              <a:t> 26 de </a:t>
            </a:r>
            <a:r>
              <a:rPr lang="en-GB" err="1"/>
              <a:t>junio</a:t>
            </a:r>
            <a:r>
              <a:rPr lang="en-GB"/>
              <a:t> </a:t>
            </a:r>
            <a:r>
              <a:rPr lang="en-GB" err="1"/>
              <a:t>ella</a:t>
            </a:r>
            <a:r>
              <a:rPr lang="en-GB"/>
              <a:t> </a:t>
            </a:r>
            <a:r>
              <a:rPr lang="en-GB" err="1"/>
              <a:t>dio</a:t>
            </a:r>
            <a:r>
              <a:rPr lang="en-GB"/>
              <a:t> a luz </a:t>
            </a:r>
            <a:r>
              <a:rPr lang="en-GB" err="1"/>
              <a:t>gemelos</a:t>
            </a:r>
            <a:r>
              <a:rPr lang="en-GB"/>
              <a:t>, </a:t>
            </a:r>
            <a:r>
              <a:rPr lang="en-GB" err="1"/>
              <a:t>pero</a:t>
            </a:r>
            <a:r>
              <a:rPr lang="en-GB"/>
              <a:t> </a:t>
            </a:r>
            <a:r>
              <a:rPr lang="en-GB" err="1"/>
              <a:t>murió</a:t>
            </a:r>
            <a:r>
              <a:rPr lang="en-GB"/>
              <a:t>. "Me </a:t>
            </a:r>
            <a:r>
              <a:rPr lang="en-GB" err="1"/>
              <a:t>dejó</a:t>
            </a:r>
            <a:r>
              <a:rPr lang="en-GB"/>
              <a:t> dos </a:t>
            </a:r>
            <a:r>
              <a:rPr lang="en-GB" err="1"/>
              <a:t>angelitos</a:t>
            </a:r>
            <a:r>
              <a:rPr lang="en-GB"/>
              <a:t>", </a:t>
            </a:r>
            <a:r>
              <a:rPr lang="en-GB" err="1"/>
              <a:t>dijo</a:t>
            </a:r>
            <a:r>
              <a:rPr lang="en-GB"/>
              <a:t> </a:t>
            </a:r>
            <a:r>
              <a:rPr lang="en-GB" err="1"/>
              <a:t>él</a:t>
            </a:r>
            <a:r>
              <a:rPr lang="en-GB"/>
              <a:t> (</a:t>
            </a:r>
            <a:r>
              <a:rPr lang="en-GB" err="1"/>
              <a:t>Foto</a:t>
            </a:r>
            <a:r>
              <a:rPr lang="en-GB"/>
              <a:t>/Facebook). Para Sept de 2021, </a:t>
            </a:r>
            <a:r>
              <a:rPr lang="en-GB" b="1"/>
              <a:t>Más de 1800 </a:t>
            </a:r>
            <a:r>
              <a:rPr lang="en-GB" b="1" err="1"/>
              <a:t>mujeres</a:t>
            </a:r>
            <a:r>
              <a:rPr lang="en-GB" b="1"/>
              <a:t> </a:t>
            </a:r>
            <a:r>
              <a:rPr lang="en-GB" b="1" err="1"/>
              <a:t>embarazadas</a:t>
            </a:r>
            <a:r>
              <a:rPr lang="en-GB" b="1"/>
              <a:t> </a:t>
            </a:r>
            <a:r>
              <a:rPr lang="en-GB" b="1" err="1"/>
              <a:t>han</a:t>
            </a:r>
            <a:r>
              <a:rPr lang="en-GB" b="1"/>
              <a:t> </a:t>
            </a:r>
            <a:r>
              <a:rPr lang="en-GB" b="1" err="1"/>
              <a:t>muerto</a:t>
            </a:r>
            <a:r>
              <a:rPr lang="en-GB" b="1"/>
              <a:t> por covid </a:t>
            </a:r>
            <a:r>
              <a:rPr lang="en-GB" b="1" err="1"/>
              <a:t>desde</a:t>
            </a:r>
            <a:r>
              <a:rPr lang="en-GB" b="1"/>
              <a:t> </a:t>
            </a:r>
            <a:r>
              <a:rPr lang="en-GB" b="1" err="1"/>
              <a:t>el</a:t>
            </a:r>
            <a:r>
              <a:rPr lang="en-GB" b="1"/>
              <a:t> </a:t>
            </a:r>
            <a:r>
              <a:rPr lang="en-GB" b="1" err="1"/>
              <a:t>inicio</a:t>
            </a:r>
            <a:r>
              <a:rPr lang="en-GB" b="1"/>
              <a:t> de la </a:t>
            </a:r>
            <a:r>
              <a:rPr lang="en-GB" b="1" err="1"/>
              <a:t>pandemia</a:t>
            </a:r>
            <a:r>
              <a:rPr lang="en-GB" b="1"/>
              <a:t> en </a:t>
            </a:r>
            <a:r>
              <a:rPr lang="en-GB" b="1" err="1"/>
              <a:t>Brasil</a:t>
            </a:r>
            <a:r>
              <a:rPr lang="en-GB" b="1"/>
              <a:t>. La PAO indico que </a:t>
            </a:r>
            <a:r>
              <a:rPr lang="en-GB" i="1"/>
              <a:t>Al </a:t>
            </a:r>
            <a:r>
              <a:rPr lang="en-GB" i="1" err="1"/>
              <a:t>menos</a:t>
            </a:r>
            <a:r>
              <a:rPr lang="en-GB" i="1"/>
              <a:t> mil </a:t>
            </a:r>
            <a:r>
              <a:rPr lang="en-GB" i="1" err="1"/>
              <a:t>embarazadas</a:t>
            </a:r>
            <a:r>
              <a:rPr lang="en-GB" i="1"/>
              <a:t> </a:t>
            </a:r>
            <a:r>
              <a:rPr lang="en-GB" i="1" err="1"/>
              <a:t>han</a:t>
            </a:r>
            <a:r>
              <a:rPr lang="en-GB" i="1"/>
              <a:t> </a:t>
            </a:r>
            <a:r>
              <a:rPr lang="en-GB" i="1" err="1"/>
              <a:t>muerto</a:t>
            </a:r>
            <a:r>
              <a:rPr lang="en-GB" i="1"/>
              <a:t> por </a:t>
            </a:r>
            <a:r>
              <a:rPr lang="en-GB" i="1" err="1"/>
              <a:t>complicaciones</a:t>
            </a:r>
            <a:r>
              <a:rPr lang="en-GB" i="1"/>
              <a:t> del virus en las </a:t>
            </a:r>
            <a:r>
              <a:rPr lang="en-GB" i="1" err="1"/>
              <a:t>Américas</a:t>
            </a:r>
            <a:r>
              <a:rPr lang="en-GB" i="1"/>
              <a:t>. </a:t>
            </a:r>
            <a:r>
              <a:rPr lang="en-GB" err="1"/>
              <a:t>Según</a:t>
            </a:r>
            <a:r>
              <a:rPr lang="en-GB"/>
              <a:t> </a:t>
            </a:r>
            <a:r>
              <a:rPr lang="en-GB" err="1"/>
              <a:t>estimaciones</a:t>
            </a:r>
            <a:r>
              <a:rPr lang="en-GB"/>
              <a:t> de la ONU, hasta 20 </a:t>
            </a:r>
            <a:r>
              <a:rPr lang="en-GB" err="1"/>
              <a:t>millones</a:t>
            </a:r>
            <a:r>
              <a:rPr lang="en-GB"/>
              <a:t> de </a:t>
            </a:r>
            <a:r>
              <a:rPr lang="en-GB" err="1"/>
              <a:t>mujeres</a:t>
            </a:r>
            <a:r>
              <a:rPr lang="en-GB"/>
              <a:t> en las </a:t>
            </a:r>
            <a:r>
              <a:rPr lang="en-GB" err="1"/>
              <a:t>Américas</a:t>
            </a:r>
            <a:r>
              <a:rPr lang="en-GB"/>
              <a:t> </a:t>
            </a:r>
            <a:r>
              <a:rPr lang="en-GB" err="1"/>
              <a:t>verán</a:t>
            </a:r>
            <a:r>
              <a:rPr lang="en-GB"/>
              <a:t> </a:t>
            </a:r>
            <a:r>
              <a:rPr lang="en-GB" err="1"/>
              <a:t>interrumpido</a:t>
            </a:r>
            <a:r>
              <a:rPr lang="en-GB"/>
              <a:t> </a:t>
            </a:r>
            <a:r>
              <a:rPr lang="en-GB" err="1"/>
              <a:t>su</a:t>
            </a:r>
            <a:r>
              <a:rPr lang="en-GB"/>
              <a:t> control de la </a:t>
            </a:r>
            <a:r>
              <a:rPr lang="en-GB" err="1"/>
              <a:t>natalidad</a:t>
            </a:r>
            <a:r>
              <a:rPr lang="en-GB"/>
              <a:t> </a:t>
            </a:r>
            <a:r>
              <a:rPr lang="en-GB" err="1"/>
              <a:t>durante</a:t>
            </a:r>
            <a:r>
              <a:rPr lang="en-GB"/>
              <a:t> la </a:t>
            </a:r>
            <a:r>
              <a:rPr lang="en-GB" err="1"/>
              <a:t>pandemia</a:t>
            </a:r>
            <a:r>
              <a:rPr lang="en-GB"/>
              <a:t>, </a:t>
            </a:r>
            <a:r>
              <a:rPr lang="en-GB" err="1"/>
              <a:t>ya</a:t>
            </a:r>
            <a:r>
              <a:rPr lang="en-GB"/>
              <a:t> sea </a:t>
            </a:r>
            <a:r>
              <a:rPr lang="en-GB" err="1"/>
              <a:t>porque</a:t>
            </a:r>
            <a:r>
              <a:rPr lang="en-GB"/>
              <a:t> </a:t>
            </a:r>
            <a:r>
              <a:rPr lang="en-GB" err="1"/>
              <a:t>los</a:t>
            </a:r>
            <a:r>
              <a:rPr lang="en-GB"/>
              <a:t> </a:t>
            </a:r>
            <a:r>
              <a:rPr lang="en-GB" err="1"/>
              <a:t>servicios</a:t>
            </a:r>
            <a:r>
              <a:rPr lang="en-GB"/>
              <a:t> no </a:t>
            </a:r>
            <a:r>
              <a:rPr lang="en-GB" err="1"/>
              <a:t>están</a:t>
            </a:r>
            <a:r>
              <a:rPr lang="en-GB"/>
              <a:t> </a:t>
            </a:r>
            <a:r>
              <a:rPr lang="en-GB" err="1"/>
              <a:t>disponibles</a:t>
            </a:r>
            <a:r>
              <a:rPr lang="en-GB"/>
              <a:t> o </a:t>
            </a:r>
            <a:r>
              <a:rPr lang="en-GB" err="1"/>
              <a:t>porque</a:t>
            </a:r>
            <a:r>
              <a:rPr lang="en-GB"/>
              <a:t> las </a:t>
            </a:r>
            <a:r>
              <a:rPr lang="en-GB" err="1"/>
              <a:t>mujeres</a:t>
            </a:r>
            <a:r>
              <a:rPr lang="en-GB"/>
              <a:t> </a:t>
            </a:r>
            <a:r>
              <a:rPr lang="en-GB" err="1"/>
              <a:t>ya</a:t>
            </a:r>
            <a:r>
              <a:rPr lang="en-GB"/>
              <a:t> no </a:t>
            </a:r>
            <a:r>
              <a:rPr lang="en-GB" err="1"/>
              <a:t>tendrán</a:t>
            </a:r>
            <a:r>
              <a:rPr lang="en-GB"/>
              <a:t> </a:t>
            </a:r>
            <a:r>
              <a:rPr lang="en-GB" err="1"/>
              <a:t>los</a:t>
            </a:r>
            <a:r>
              <a:rPr lang="en-GB"/>
              <a:t> </a:t>
            </a:r>
            <a:r>
              <a:rPr lang="en-GB" err="1"/>
              <a:t>medios</a:t>
            </a:r>
            <a:r>
              <a:rPr lang="en-GB"/>
              <a:t> para </a:t>
            </a:r>
            <a:r>
              <a:rPr lang="en-GB" err="1"/>
              <a:t>pagar</a:t>
            </a:r>
            <a:r>
              <a:rPr lang="en-GB"/>
              <a:t> la </a:t>
            </a:r>
            <a:r>
              <a:rPr lang="en-GB" err="1"/>
              <a:t>anticoncepción</a:t>
            </a:r>
            <a:r>
              <a:rPr lang="en-GB"/>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a:t>ALACs </a:t>
            </a:r>
            <a:r>
              <a:rPr lang="en-GB" err="1"/>
              <a:t>recibieron</a:t>
            </a:r>
            <a:r>
              <a:rPr lang="en-GB"/>
              <a:t> mas de 1800 </a:t>
            </a:r>
            <a:r>
              <a:rPr lang="en-GB" err="1"/>
              <a:t>reportes</a:t>
            </a:r>
            <a:r>
              <a:rPr lang="en-GB"/>
              <a:t> y entre </a:t>
            </a:r>
            <a:r>
              <a:rPr lang="en-GB" err="1"/>
              <a:t>ellos</a:t>
            </a:r>
            <a:r>
              <a:rPr lang="en-GB"/>
              <a:t> </a:t>
            </a:r>
            <a:r>
              <a:rPr lang="en-GB" err="1"/>
              <a:t>esta</a:t>
            </a:r>
            <a:r>
              <a:rPr lang="en-GB"/>
              <a:t>: </a:t>
            </a:r>
            <a:r>
              <a:rPr lang="en-GB" err="1"/>
              <a:t>imilarly</a:t>
            </a:r>
            <a:r>
              <a:rPr lang="en-GB"/>
              <a:t>, during COVID-19, women in Zimbabwe are being sexually extorted for access to water, according to reports received by our ALAC.</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a:p>
        </p:txBody>
      </p:sp>
      <p:sp>
        <p:nvSpPr>
          <p:cNvPr id="4" name="Slide Number Placeholder 3"/>
          <p:cNvSpPr>
            <a:spLocks noGrp="1"/>
          </p:cNvSpPr>
          <p:nvPr>
            <p:ph type="sldNum" sz="quarter" idx="5"/>
          </p:nvPr>
        </p:nvSpPr>
        <p:spPr/>
        <p:txBody>
          <a:bodyPr/>
          <a:lstStyle/>
          <a:p>
            <a:fld id="{80857F83-7ECC-C247-A409-AC6830CB393D}" type="slidenum">
              <a:rPr lang="nb-NO" smtClean="0"/>
              <a:t>2</a:t>
            </a:fld>
            <a:endParaRPr lang="nb-NO"/>
          </a:p>
        </p:txBody>
      </p:sp>
    </p:spTree>
    <p:extLst>
      <p:ext uri="{BB962C8B-B14F-4D97-AF65-F5344CB8AC3E}">
        <p14:creationId xmlns:p14="http://schemas.microsoft.com/office/powerpoint/2010/main" val="871366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80857F83-7ECC-C247-A409-AC6830CB393D}" type="slidenum">
              <a:rPr lang="nb-NO" smtClean="0"/>
              <a:t>3</a:t>
            </a:fld>
            <a:endParaRPr lang="nb-NO"/>
          </a:p>
        </p:txBody>
      </p:sp>
    </p:spTree>
    <p:extLst>
      <p:ext uri="{BB962C8B-B14F-4D97-AF65-F5344CB8AC3E}">
        <p14:creationId xmlns:p14="http://schemas.microsoft.com/office/powerpoint/2010/main" val="1930876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noProof="0"/>
          </a:p>
        </p:txBody>
      </p:sp>
      <p:sp>
        <p:nvSpPr>
          <p:cNvPr id="4" name="Slide Number Placeholder 3"/>
          <p:cNvSpPr>
            <a:spLocks noGrp="1"/>
          </p:cNvSpPr>
          <p:nvPr>
            <p:ph type="sldNum" sz="quarter" idx="5"/>
          </p:nvPr>
        </p:nvSpPr>
        <p:spPr/>
        <p:txBody>
          <a:bodyPr/>
          <a:lstStyle/>
          <a:p>
            <a:fld id="{80857F83-7ECC-C247-A409-AC6830CB393D}" type="slidenum">
              <a:rPr lang="nb-NO" smtClean="0"/>
              <a:t>4</a:t>
            </a:fld>
            <a:endParaRPr lang="nb-NO"/>
          </a:p>
        </p:txBody>
      </p:sp>
    </p:spTree>
    <p:extLst>
      <p:ext uri="{BB962C8B-B14F-4D97-AF65-F5344CB8AC3E}">
        <p14:creationId xmlns:p14="http://schemas.microsoft.com/office/powerpoint/2010/main" val="1173301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80857F83-7ECC-C247-A409-AC6830CB393D}" type="slidenum">
              <a:rPr lang="nb-NO" smtClean="0"/>
              <a:t>5</a:t>
            </a:fld>
            <a:endParaRPr lang="nb-NO"/>
          </a:p>
        </p:txBody>
      </p:sp>
    </p:spTree>
    <p:extLst>
      <p:ext uri="{BB962C8B-B14F-4D97-AF65-F5344CB8AC3E}">
        <p14:creationId xmlns:p14="http://schemas.microsoft.com/office/powerpoint/2010/main" val="3308030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857F83-7ECC-C247-A409-AC6830CB393D}" type="slidenum">
              <a:rPr lang="nb-NO" smtClean="0"/>
              <a:t>6</a:t>
            </a:fld>
            <a:endParaRPr lang="nb-NO"/>
          </a:p>
        </p:txBody>
      </p:sp>
    </p:spTree>
    <p:extLst>
      <p:ext uri="{BB962C8B-B14F-4D97-AF65-F5344CB8AC3E}">
        <p14:creationId xmlns:p14="http://schemas.microsoft.com/office/powerpoint/2010/main" val="4282825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a:t>Las investigaciones del Senado descubrieron que funcionarios del Ministerio de Salud intentaban comprar la vacuna </a:t>
            </a:r>
            <a:r>
              <a:rPr lang="es-ES_tradnl" noProof="0" err="1"/>
              <a:t>Covaxin</a:t>
            </a:r>
            <a:r>
              <a:rPr lang="es-ES_tradnl" noProof="0"/>
              <a:t>, que aún no había sido aprobada por el gobierno brasileño, a través de compradores intermediarios, a precios superiores a los del mercado.</a:t>
            </a:r>
          </a:p>
          <a:p>
            <a:endParaRPr lang="es-ES_tradnl" noProof="0"/>
          </a:p>
          <a:p>
            <a:r>
              <a:rPr lang="es-ES_tradnl" noProof="0"/>
              <a:t>El ministro de salud de Bolivia fue arrestado por presuntamente comprar a un precio excesivo ventiladores, cada uno a un precio de US$27,683 a pesar de que su costo real es US$10,312–11,941 en 2020.55</a:t>
            </a:r>
          </a:p>
          <a:p>
            <a:endParaRPr lang="es-ES_tradnl" noProof="0"/>
          </a:p>
          <a:p>
            <a:r>
              <a:rPr lang="es-ES_tradnl" noProof="0"/>
              <a:t>2.000 personas fueron inoculadas con agua hervida, antibióticos y analgésicos, a un costo de US $100-450 cada vacuna</a:t>
            </a:r>
          </a:p>
        </p:txBody>
      </p:sp>
      <p:sp>
        <p:nvSpPr>
          <p:cNvPr id="4" name="Slide Number Placeholder 3"/>
          <p:cNvSpPr>
            <a:spLocks noGrp="1"/>
          </p:cNvSpPr>
          <p:nvPr>
            <p:ph type="sldNum" sz="quarter" idx="5"/>
          </p:nvPr>
        </p:nvSpPr>
        <p:spPr/>
        <p:txBody>
          <a:bodyPr/>
          <a:lstStyle/>
          <a:p>
            <a:fld id="{80857F83-7ECC-C247-A409-AC6830CB393D}" type="slidenum">
              <a:rPr lang="nb-NO" smtClean="0"/>
              <a:t>7</a:t>
            </a:fld>
            <a:endParaRPr lang="nb-NO"/>
          </a:p>
        </p:txBody>
      </p:sp>
    </p:spTree>
    <p:extLst>
      <p:ext uri="{BB962C8B-B14F-4D97-AF65-F5344CB8AC3E}">
        <p14:creationId xmlns:p14="http://schemas.microsoft.com/office/powerpoint/2010/main" val="3069523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a:t>Pacientes </a:t>
            </a:r>
          </a:p>
          <a:p>
            <a:r>
              <a:rPr lang="es-ES_tradnl"/>
              <a:t>Personal de salud</a:t>
            </a:r>
          </a:p>
          <a:p>
            <a:r>
              <a:rPr lang="es-ES_tradnl"/>
              <a:t>Roles de género</a:t>
            </a:r>
          </a:p>
          <a:p>
            <a:endParaRPr lang="es-ES_tradnl"/>
          </a:p>
          <a:p>
            <a:r>
              <a:rPr lang="en-GB" b="0" i="0">
                <a:solidFill>
                  <a:srgbClr val="333333"/>
                </a:solidFill>
                <a:effectLst/>
                <a:latin typeface="Georgia" panose="02040502050405020303" pitchFamily="18" charset="0"/>
              </a:rPr>
              <a:t>Since </a:t>
            </a:r>
            <a:r>
              <a:rPr lang="en-GB" b="0" i="0" u="none" strike="noStrike">
                <a:solidFill>
                  <a:srgbClr val="0079CF"/>
                </a:solidFill>
                <a:effectLst/>
                <a:latin typeface="Georgia" panose="02040502050405020303" pitchFamily="18" charset="0"/>
                <a:hlinkClick r:id="rId3"/>
              </a:rPr>
              <a:t>most of the world’s frontline health workers are women</a:t>
            </a:r>
            <a:r>
              <a:rPr lang="en-GB" b="0" i="0">
                <a:solidFill>
                  <a:srgbClr val="333333"/>
                </a:solidFill>
                <a:effectLst/>
                <a:latin typeface="Georgia" panose="02040502050405020303" pitchFamily="18" charset="0"/>
              </a:rPr>
              <a:t> – 70% according to the WHO – they were directly affected by the large-scale procurement corruption that occurred in many countries and resulted in shortages of personal protective equipment (PPE), or in under-sized and ill-fitting PPE. According to a </a:t>
            </a:r>
            <a:r>
              <a:rPr lang="en-GB" b="0" i="0" u="none" strike="noStrike">
                <a:solidFill>
                  <a:srgbClr val="0079CF"/>
                </a:solidFill>
                <a:effectLst/>
                <a:latin typeface="Georgia" panose="02040502050405020303" pitchFamily="18" charset="0"/>
                <a:hlinkClick r:id="rId4"/>
              </a:rPr>
              <a:t>January 2021 update from the WHO</a:t>
            </a:r>
            <a:r>
              <a:rPr lang="en-GB" b="0" i="0">
                <a:solidFill>
                  <a:srgbClr val="333333"/>
                </a:solidFill>
                <a:effectLst/>
                <a:latin typeface="Georgia" panose="02040502050405020303" pitchFamily="18" charset="0"/>
              </a:rPr>
              <a:t>, 8% of global Covid-19 cases, where occupation is known, have been health workers. Of these, 68% have been women.</a:t>
            </a:r>
          </a:p>
          <a:p>
            <a:endParaRPr lang="en-GB" b="0" i="0">
              <a:solidFill>
                <a:srgbClr val="333333"/>
              </a:solidFill>
              <a:effectLst/>
              <a:latin typeface="Georgia" panose="02040502050405020303" pitchFamily="18" charset="0"/>
            </a:endParaRPr>
          </a:p>
          <a:p>
            <a:r>
              <a:rPr lang="en-GB" b="0" i="0">
                <a:solidFill>
                  <a:srgbClr val="333333"/>
                </a:solidFill>
                <a:effectLst/>
                <a:latin typeface="Georgia" panose="02040502050405020303" pitchFamily="18" charset="0"/>
              </a:rPr>
              <a:t> the UN says that </a:t>
            </a:r>
            <a:r>
              <a:rPr lang="en-GB" b="0" i="0" u="none" strike="noStrike">
                <a:solidFill>
                  <a:srgbClr val="0079CF"/>
                </a:solidFill>
                <a:effectLst/>
                <a:latin typeface="Georgia" panose="02040502050405020303" pitchFamily="18" charset="0"/>
                <a:hlinkClick r:id="rId5"/>
              </a:rPr>
              <a:t>most Covid-19 task forces have been dominated by men</a:t>
            </a:r>
            <a:r>
              <a:rPr lang="en-GB" b="0" i="0">
                <a:solidFill>
                  <a:srgbClr val="333333"/>
                </a:solidFill>
                <a:effectLst/>
                <a:latin typeface="Georgia" panose="02040502050405020303" pitchFamily="18" charset="0"/>
              </a:rPr>
              <a:t> – only 24% of Covid task force members in 137 countries analysed were women.</a:t>
            </a:r>
          </a:p>
          <a:p>
            <a:endParaRPr lang="en-GB" b="0" i="0">
              <a:solidFill>
                <a:srgbClr val="333333"/>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err="1">
                <a:solidFill>
                  <a:srgbClr val="333333"/>
                </a:solidFill>
                <a:effectLst/>
                <a:latin typeface="Montserrat" panose="020F0502020204030204" pitchFamily="34" charset="0"/>
              </a:rPr>
              <a:t>Según</a:t>
            </a:r>
            <a:r>
              <a:rPr lang="en-GB" b="0" i="0">
                <a:solidFill>
                  <a:srgbClr val="333333"/>
                </a:solidFill>
                <a:effectLst/>
                <a:latin typeface="Montserrat" panose="020F0502020204030204" pitchFamily="34" charset="0"/>
              </a:rPr>
              <a:t> la </a:t>
            </a:r>
            <a:r>
              <a:rPr lang="en-GB" b="0" i="0" err="1">
                <a:solidFill>
                  <a:srgbClr val="333333"/>
                </a:solidFill>
                <a:effectLst/>
                <a:latin typeface="Montserrat" panose="020F0502020204030204" pitchFamily="34" charset="0"/>
              </a:rPr>
              <a:t>información</a:t>
            </a:r>
            <a:r>
              <a:rPr lang="en-GB" b="0" i="0">
                <a:solidFill>
                  <a:srgbClr val="333333"/>
                </a:solidFill>
                <a:effectLst/>
                <a:latin typeface="Montserrat" panose="020F0502020204030204" pitchFamily="34" charset="0"/>
              </a:rPr>
              <a:t> </a:t>
            </a:r>
            <a:r>
              <a:rPr lang="en-GB" b="0" i="0" err="1">
                <a:solidFill>
                  <a:srgbClr val="333333"/>
                </a:solidFill>
                <a:effectLst/>
                <a:latin typeface="Montserrat" panose="020F0502020204030204" pitchFamily="34" charset="0"/>
              </a:rPr>
              <a:t>brindada</a:t>
            </a:r>
            <a:r>
              <a:rPr lang="en-GB" b="0" i="0">
                <a:solidFill>
                  <a:srgbClr val="333333"/>
                </a:solidFill>
                <a:effectLst/>
                <a:latin typeface="Montserrat" panose="020F0502020204030204" pitchFamily="34" charset="0"/>
              </a:rPr>
              <a:t> por 16 </a:t>
            </a:r>
            <a:r>
              <a:rPr lang="en-GB" b="0" i="0" err="1">
                <a:solidFill>
                  <a:srgbClr val="333333"/>
                </a:solidFill>
                <a:effectLst/>
                <a:latin typeface="Montserrat" panose="020F0502020204030204" pitchFamily="34" charset="0"/>
              </a:rPr>
              <a:t>países</a:t>
            </a:r>
            <a:r>
              <a:rPr lang="en-GB" b="0" i="0">
                <a:solidFill>
                  <a:srgbClr val="333333"/>
                </a:solidFill>
                <a:effectLst/>
                <a:latin typeface="Montserrat" panose="020F0502020204030204" pitchFamily="34" charset="0"/>
              </a:rPr>
              <a:t>, </a:t>
            </a:r>
            <a:r>
              <a:rPr lang="en-GB" b="0" i="0" err="1">
                <a:solidFill>
                  <a:srgbClr val="333333"/>
                </a:solidFill>
                <a:effectLst/>
                <a:latin typeface="Montserrat" panose="020F0502020204030204" pitchFamily="34" charset="0"/>
              </a:rPr>
              <a:t>durante</a:t>
            </a:r>
            <a:r>
              <a:rPr lang="en-GB" b="0" i="0">
                <a:solidFill>
                  <a:srgbClr val="333333"/>
                </a:solidFill>
                <a:effectLst/>
                <a:latin typeface="Montserrat" panose="020F0502020204030204" pitchFamily="34" charset="0"/>
              </a:rPr>
              <a:t> la </a:t>
            </a:r>
            <a:r>
              <a:rPr lang="en-GB" b="0" i="0" err="1">
                <a:solidFill>
                  <a:srgbClr val="333333"/>
                </a:solidFill>
                <a:effectLst/>
                <a:latin typeface="Montserrat" panose="020F0502020204030204" pitchFamily="34" charset="0"/>
              </a:rPr>
              <a:t>pandemia</a:t>
            </a:r>
            <a:r>
              <a:rPr lang="en-GB" b="0" i="0">
                <a:solidFill>
                  <a:srgbClr val="333333"/>
                </a:solidFill>
                <a:effectLst/>
                <a:latin typeface="Montserrat" panose="020F0502020204030204" pitchFamily="34" charset="0"/>
              </a:rPr>
              <a:t>, las </a:t>
            </a:r>
            <a:r>
              <a:rPr lang="en-GB" b="0" i="0" err="1">
                <a:solidFill>
                  <a:srgbClr val="333333"/>
                </a:solidFill>
                <a:effectLst/>
                <a:latin typeface="Montserrat" panose="020F0502020204030204" pitchFamily="34" charset="0"/>
              </a:rPr>
              <a:t>mujeres</a:t>
            </a:r>
            <a:r>
              <a:rPr lang="en-GB" b="0" i="0">
                <a:solidFill>
                  <a:srgbClr val="333333"/>
                </a:solidFill>
                <a:effectLst/>
                <a:latin typeface="Montserrat" panose="020F0502020204030204" pitchFamily="34" charset="0"/>
              </a:rPr>
              <a:t> </a:t>
            </a:r>
            <a:r>
              <a:rPr lang="en-GB" b="0" i="0" err="1">
                <a:solidFill>
                  <a:srgbClr val="333333"/>
                </a:solidFill>
                <a:effectLst/>
                <a:latin typeface="Montserrat" panose="020F0502020204030204" pitchFamily="34" charset="0"/>
              </a:rPr>
              <a:t>han</a:t>
            </a:r>
            <a:r>
              <a:rPr lang="en-GB" b="0" i="0">
                <a:solidFill>
                  <a:srgbClr val="333333"/>
                </a:solidFill>
                <a:effectLst/>
                <a:latin typeface="Montserrat" panose="020F0502020204030204" pitchFamily="34" charset="0"/>
              </a:rPr>
              <a:t> </a:t>
            </a:r>
            <a:r>
              <a:rPr lang="en-GB" b="0" i="0" err="1">
                <a:solidFill>
                  <a:srgbClr val="333333"/>
                </a:solidFill>
                <a:effectLst/>
                <a:latin typeface="Montserrat" panose="020F0502020204030204" pitchFamily="34" charset="0"/>
              </a:rPr>
              <a:t>hecho</a:t>
            </a:r>
            <a:r>
              <a:rPr lang="en-GB" b="0" i="0">
                <a:solidFill>
                  <a:srgbClr val="333333"/>
                </a:solidFill>
                <a:effectLst/>
                <a:latin typeface="Montserrat" panose="020F0502020204030204" pitchFamily="34" charset="0"/>
              </a:rPr>
              <a:t> un 29 % </a:t>
            </a:r>
            <a:r>
              <a:rPr lang="en-GB" b="0" i="0" err="1">
                <a:solidFill>
                  <a:srgbClr val="333333"/>
                </a:solidFill>
                <a:effectLst/>
                <a:latin typeface="Montserrat" panose="020F0502020204030204" pitchFamily="34" charset="0"/>
              </a:rPr>
              <a:t>más</a:t>
            </a:r>
            <a:r>
              <a:rPr lang="en-GB" b="0" i="0">
                <a:solidFill>
                  <a:srgbClr val="333333"/>
                </a:solidFill>
                <a:effectLst/>
                <a:latin typeface="Montserrat" panose="020F0502020204030204" pitchFamily="34" charset="0"/>
              </a:rPr>
              <a:t> de </a:t>
            </a:r>
            <a:r>
              <a:rPr lang="en-GB" b="0" i="0" err="1">
                <a:solidFill>
                  <a:srgbClr val="333333"/>
                </a:solidFill>
                <a:effectLst/>
                <a:latin typeface="Montserrat" panose="020F0502020204030204" pitchFamily="34" charset="0"/>
              </a:rPr>
              <a:t>trabajo</a:t>
            </a:r>
            <a:r>
              <a:rPr lang="en-GB" b="0" i="0">
                <a:solidFill>
                  <a:srgbClr val="333333"/>
                </a:solidFill>
                <a:effectLst/>
                <a:latin typeface="Montserrat" panose="020F0502020204030204" pitchFamily="34" charset="0"/>
              </a:rPr>
              <a:t> de </a:t>
            </a:r>
            <a:r>
              <a:rPr lang="en-GB" b="0" i="0" err="1">
                <a:solidFill>
                  <a:srgbClr val="333333"/>
                </a:solidFill>
                <a:effectLst/>
                <a:latin typeface="Montserrat" panose="020F0502020204030204" pitchFamily="34" charset="0"/>
              </a:rPr>
              <a:t>cuidados</a:t>
            </a:r>
            <a:r>
              <a:rPr lang="en-GB" b="0" i="0">
                <a:solidFill>
                  <a:srgbClr val="333333"/>
                </a:solidFill>
                <a:effectLst/>
                <a:latin typeface="Montserrat" panose="020F0502020204030204" pitchFamily="34" charset="0"/>
              </a:rPr>
              <a:t> de </a:t>
            </a:r>
            <a:r>
              <a:rPr lang="en-GB" b="0" i="0" err="1">
                <a:solidFill>
                  <a:srgbClr val="333333"/>
                </a:solidFill>
                <a:effectLst/>
                <a:latin typeface="Montserrat" panose="020F0502020204030204" pitchFamily="34" charset="0"/>
              </a:rPr>
              <a:t>niños</a:t>
            </a:r>
            <a:r>
              <a:rPr lang="en-GB" b="0" i="0">
                <a:solidFill>
                  <a:srgbClr val="333333"/>
                </a:solidFill>
                <a:effectLst/>
                <a:latin typeface="Montserrat" panose="020F0502020204030204" pitchFamily="34" charset="0"/>
              </a:rPr>
              <a:t> y </a:t>
            </a:r>
            <a:r>
              <a:rPr lang="en-GB" b="0" i="0" err="1">
                <a:solidFill>
                  <a:srgbClr val="333333"/>
                </a:solidFill>
                <a:effectLst/>
                <a:latin typeface="Montserrat" panose="020F0502020204030204" pitchFamily="34" charset="0"/>
              </a:rPr>
              <a:t>niñas</a:t>
            </a:r>
            <a:r>
              <a:rPr lang="en-GB" b="0" i="0">
                <a:solidFill>
                  <a:srgbClr val="333333"/>
                </a:solidFill>
                <a:effectLst/>
                <a:latin typeface="Montserrat" panose="020F0502020204030204" pitchFamily="34" charset="0"/>
              </a:rPr>
              <a:t> que </a:t>
            </a:r>
            <a:r>
              <a:rPr lang="en-GB" b="0" i="0" err="1">
                <a:solidFill>
                  <a:srgbClr val="333333"/>
                </a:solidFill>
                <a:effectLst/>
                <a:latin typeface="Montserrat" panose="020F0502020204030204" pitchFamily="34" charset="0"/>
              </a:rPr>
              <a:t>los</a:t>
            </a:r>
            <a:r>
              <a:rPr lang="en-GB" b="0" i="0">
                <a:solidFill>
                  <a:srgbClr val="333333"/>
                </a:solidFill>
                <a:effectLst/>
                <a:latin typeface="Montserrat" panose="020F0502020204030204" pitchFamily="34" charset="0"/>
              </a:rPr>
              <a:t> hombres. En </a:t>
            </a:r>
            <a:r>
              <a:rPr lang="en-GB" b="0" i="0" err="1">
                <a:solidFill>
                  <a:srgbClr val="333333"/>
                </a:solidFill>
                <a:effectLst/>
                <a:latin typeface="Montserrat" panose="020F0502020204030204" pitchFamily="34" charset="0"/>
              </a:rPr>
              <a:t>latinoamerica</a:t>
            </a:r>
            <a:r>
              <a:rPr lang="en-GB" b="0" i="0">
                <a:solidFill>
                  <a:srgbClr val="333333"/>
                </a:solidFill>
                <a:effectLst/>
                <a:latin typeface="Montserrat" panose="020F0502020204030204" pitchFamily="34" charset="0"/>
              </a:rPr>
              <a:t> https://</a:t>
            </a:r>
            <a:r>
              <a:rPr lang="en-GB" b="0" i="0" err="1">
                <a:solidFill>
                  <a:srgbClr val="333333"/>
                </a:solidFill>
                <a:effectLst/>
                <a:latin typeface="Montserrat" panose="020F0502020204030204" pitchFamily="34" charset="0"/>
              </a:rPr>
              <a:t>www.unwomen.org</a:t>
            </a:r>
            <a:r>
              <a:rPr lang="en-GB" b="0" i="0">
                <a:solidFill>
                  <a:srgbClr val="333333"/>
                </a:solidFill>
                <a:effectLst/>
                <a:latin typeface="Montserrat" panose="020F0502020204030204" pitchFamily="34" charset="0"/>
              </a:rPr>
              <a:t>/es/</a:t>
            </a:r>
            <a:r>
              <a:rPr lang="en-GB" b="0" i="0" err="1">
                <a:solidFill>
                  <a:srgbClr val="333333"/>
                </a:solidFill>
                <a:effectLst/>
                <a:latin typeface="Montserrat" panose="020F0502020204030204" pitchFamily="34" charset="0"/>
              </a:rPr>
              <a:t>hq</a:t>
            </a:r>
            <a:r>
              <a:rPr lang="en-GB" b="0" i="0">
                <a:solidFill>
                  <a:srgbClr val="333333"/>
                </a:solidFill>
                <a:effectLst/>
                <a:latin typeface="Montserrat" panose="020F0502020204030204" pitchFamily="34" charset="0"/>
              </a:rPr>
              <a:t>-complex-page/covid-19-rebuilding-for-resilience?gclid=EAIaIQobChMI87K156Py_AIV_EeRBR0CIAC2EAAYASAAEgKvyfD_BwE</a:t>
            </a:r>
            <a:endParaRPr lang="es-ES_tradnl"/>
          </a:p>
          <a:p>
            <a:endParaRPr lang="es-ES_tradnl"/>
          </a:p>
        </p:txBody>
      </p:sp>
      <p:sp>
        <p:nvSpPr>
          <p:cNvPr id="4" name="Slide Number Placeholder 3"/>
          <p:cNvSpPr>
            <a:spLocks noGrp="1"/>
          </p:cNvSpPr>
          <p:nvPr>
            <p:ph type="sldNum" sz="quarter" idx="5"/>
          </p:nvPr>
        </p:nvSpPr>
        <p:spPr/>
        <p:txBody>
          <a:bodyPr/>
          <a:lstStyle/>
          <a:p>
            <a:fld id="{80857F83-7ECC-C247-A409-AC6830CB393D}" type="slidenum">
              <a:rPr lang="nb-NO" smtClean="0"/>
              <a:t>9</a:t>
            </a:fld>
            <a:endParaRPr lang="nb-NO"/>
          </a:p>
        </p:txBody>
      </p:sp>
    </p:spTree>
    <p:extLst>
      <p:ext uri="{BB962C8B-B14F-4D97-AF65-F5344CB8AC3E}">
        <p14:creationId xmlns:p14="http://schemas.microsoft.com/office/powerpoint/2010/main" val="3242223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333"/>
                </a:solidFill>
                <a:effectLst/>
                <a:latin typeface="Georgia" panose="02040502050405020303" pitchFamily="18" charset="0"/>
              </a:rPr>
              <a:t>Since </a:t>
            </a:r>
            <a:r>
              <a:rPr lang="en-GB" b="0" i="0" u="none" strike="noStrike" dirty="0">
                <a:solidFill>
                  <a:srgbClr val="0079CF"/>
                </a:solidFill>
                <a:effectLst/>
                <a:latin typeface="Georgia" panose="02040502050405020303" pitchFamily="18" charset="0"/>
                <a:hlinkClick r:id="rId3"/>
              </a:rPr>
              <a:t>most of the world’s frontline health workers are women</a:t>
            </a:r>
            <a:r>
              <a:rPr lang="en-GB" b="0" i="0" dirty="0">
                <a:solidFill>
                  <a:srgbClr val="333333"/>
                </a:solidFill>
                <a:effectLst/>
                <a:latin typeface="Georgia" panose="02040502050405020303" pitchFamily="18" charset="0"/>
              </a:rPr>
              <a:t> – 70% according to the WHO – they were directly affected by the large-scale procurement corruption that occurred in many countries and resulted in shortages of personal protective equipment (PPE), or in under-sized and ill-fitting PPE. According to a </a:t>
            </a:r>
            <a:r>
              <a:rPr lang="en-GB" b="0" i="0" u="none" strike="noStrike" dirty="0">
                <a:solidFill>
                  <a:srgbClr val="0079CF"/>
                </a:solidFill>
                <a:effectLst/>
                <a:latin typeface="Georgia" panose="02040502050405020303" pitchFamily="18" charset="0"/>
                <a:hlinkClick r:id="rId4"/>
              </a:rPr>
              <a:t>January 2021 update from the WHO</a:t>
            </a:r>
            <a:r>
              <a:rPr lang="en-GB" b="0" i="0" dirty="0">
                <a:solidFill>
                  <a:srgbClr val="333333"/>
                </a:solidFill>
                <a:effectLst/>
                <a:latin typeface="Georgia" panose="02040502050405020303" pitchFamily="18" charset="0"/>
              </a:rPr>
              <a:t>, 8% of global Covid-19 cases, where occupation is known, have been health workers. Of these, 68% have been women.</a:t>
            </a:r>
          </a:p>
          <a:p>
            <a:pPr algn="l"/>
            <a:endParaRPr lang="en-GB" dirty="0">
              <a:solidFill>
                <a:srgbClr val="333333"/>
              </a:solidFill>
              <a:effectLst/>
            </a:endParaRPr>
          </a:p>
          <a:p>
            <a:pPr algn="l"/>
            <a:endParaRPr lang="en-GB" dirty="0">
              <a:solidFill>
                <a:srgbClr val="333333"/>
              </a:solidFill>
              <a:effectLst/>
            </a:endParaRPr>
          </a:p>
          <a:p>
            <a:pPr algn="l"/>
            <a:endParaRPr lang="en-GB" dirty="0">
              <a:solidFill>
                <a:srgbClr val="333333"/>
              </a:solidFill>
              <a:effectLst/>
            </a:endParaRPr>
          </a:p>
          <a:p>
            <a:pPr algn="l"/>
            <a:r>
              <a:rPr lang="en-GB" dirty="0">
                <a:solidFill>
                  <a:srgbClr val="333333"/>
                </a:solidFill>
                <a:effectLst/>
              </a:rPr>
              <a:t>“This is a universal issue as most PPE is designed for U.S. and European males and are too big for many females and Asian health care workers,” </a:t>
            </a:r>
            <a:r>
              <a:rPr lang="en-GB" dirty="0" err="1">
                <a:solidFill>
                  <a:srgbClr val="333333"/>
                </a:solidFill>
                <a:effectLst/>
              </a:rPr>
              <a:t>Dr.</a:t>
            </a:r>
            <a:r>
              <a:rPr lang="en-GB" dirty="0">
                <a:solidFill>
                  <a:srgbClr val="333333"/>
                </a:solidFill>
                <a:effectLst/>
              </a:rPr>
              <a:t> Michelle Acorn, chief nurse at the</a:t>
            </a:r>
            <a:r>
              <a:rPr lang="en-GB" u="none" strike="noStrike" dirty="0">
                <a:solidFill>
                  <a:srgbClr val="336699"/>
                </a:solidFill>
                <a:effectLst/>
                <a:latin typeface="inherit"/>
                <a:hlinkClick r:id="rId5"/>
              </a:rPr>
              <a:t> International Council of Nurses</a:t>
            </a:r>
            <a:r>
              <a:rPr lang="en-GB" dirty="0">
                <a:solidFill>
                  <a:srgbClr val="333333"/>
                </a:solidFill>
                <a:effectLst/>
              </a:rPr>
              <a:t>, said. This is despite women making up close to </a:t>
            </a:r>
            <a:r>
              <a:rPr lang="en-GB" u="none" strike="noStrike" dirty="0">
                <a:solidFill>
                  <a:srgbClr val="336699"/>
                </a:solidFill>
                <a:effectLst/>
                <a:latin typeface="inherit"/>
                <a:hlinkClick r:id="rId6"/>
              </a:rPr>
              <a:t>70%</a:t>
            </a:r>
            <a:r>
              <a:rPr lang="en-GB" dirty="0">
                <a:solidFill>
                  <a:srgbClr val="333333"/>
                </a:solidFill>
                <a:effectLst/>
              </a:rPr>
              <a:t> of the global health workforce.</a:t>
            </a:r>
          </a:p>
          <a:p>
            <a:pPr algn="l"/>
            <a:r>
              <a:rPr lang="en-GB" u="none" strike="noStrike" dirty="0">
                <a:solidFill>
                  <a:srgbClr val="336699"/>
                </a:solidFill>
                <a:effectLst/>
                <a:latin typeface="inherit"/>
                <a:hlinkClick r:id="rId7"/>
              </a:rPr>
              <a:t>Research</a:t>
            </a:r>
            <a:r>
              <a:rPr lang="en-GB" dirty="0">
                <a:solidFill>
                  <a:srgbClr val="333333"/>
                </a:solidFill>
                <a:effectLst/>
              </a:rPr>
              <a:t> conducted last year in the United Kingdom revealed respiratory equipment “poorly fit” 16.7% of female health workers compared to 7.6% of men. PPE — including gloves, goggles, face masks, visors, or protective suits — that doesn’t fit properly leaves users </a:t>
            </a:r>
            <a:r>
              <a:rPr lang="en-GB" u="none" strike="noStrike" dirty="0">
                <a:solidFill>
                  <a:srgbClr val="336699"/>
                </a:solidFill>
                <a:effectLst/>
                <a:latin typeface="inherit"/>
                <a:hlinkClick r:id="rId8"/>
              </a:rPr>
              <a:t>exposed</a:t>
            </a:r>
            <a:r>
              <a:rPr lang="en-GB" dirty="0">
                <a:solidFill>
                  <a:srgbClr val="333333"/>
                </a:solidFill>
                <a:effectLst/>
              </a:rPr>
              <a:t> to harmful substances or chemicals as well as infections.</a:t>
            </a:r>
          </a:p>
          <a:p>
            <a:pPr algn="l"/>
            <a:r>
              <a:rPr lang="en-GB" dirty="0">
                <a:solidFill>
                  <a:srgbClr val="333333"/>
                </a:solidFill>
                <a:effectLst/>
              </a:rPr>
              <a:t>Despite long being an issue, </a:t>
            </a:r>
            <a:r>
              <a:rPr lang="en-GB" u="none" strike="noStrike" dirty="0">
                <a:solidFill>
                  <a:srgbClr val="336699"/>
                </a:solidFill>
                <a:effectLst/>
                <a:latin typeface="inherit"/>
                <a:hlinkClick r:id="rId9"/>
              </a:rPr>
              <a:t>COVID-19</a:t>
            </a:r>
            <a:r>
              <a:rPr lang="en-GB" dirty="0">
                <a:solidFill>
                  <a:srgbClr val="333333"/>
                </a:solidFill>
                <a:effectLst/>
              </a:rPr>
              <a:t> has shone “a harsh light on it,” Ann Keeling, senior fellow at </a:t>
            </a:r>
            <a:r>
              <a:rPr lang="en-GB" u="none" strike="noStrike" dirty="0">
                <a:solidFill>
                  <a:srgbClr val="336699"/>
                </a:solidFill>
                <a:effectLst/>
                <a:latin typeface="inherit"/>
                <a:hlinkClick r:id="rId10"/>
              </a:rPr>
              <a:t>Women in Global Health</a:t>
            </a:r>
            <a:r>
              <a:rPr lang="en-GB" dirty="0">
                <a:solidFill>
                  <a:srgbClr val="333333"/>
                </a:solidFill>
                <a:effectLst/>
              </a:rPr>
              <a:t>, said.</a:t>
            </a:r>
          </a:p>
          <a:p>
            <a:pPr algn="l"/>
            <a:r>
              <a:rPr lang="en-GB" dirty="0">
                <a:solidFill>
                  <a:srgbClr val="333333"/>
                </a:solidFill>
                <a:effectLst/>
              </a:rPr>
              <a:t>According to </a:t>
            </a:r>
            <a:r>
              <a:rPr lang="en-GB" u="none" strike="noStrike" dirty="0">
                <a:solidFill>
                  <a:srgbClr val="336699"/>
                </a:solidFill>
                <a:effectLst/>
                <a:latin typeface="inherit"/>
                <a:hlinkClick r:id="rId11"/>
              </a:rPr>
              <a:t>research</a:t>
            </a:r>
            <a:r>
              <a:rPr lang="en-GB" dirty="0">
                <a:solidFill>
                  <a:srgbClr val="333333"/>
                </a:solidFill>
                <a:effectLst/>
              </a:rPr>
              <a:t> conducted in May 2020 in 195 countries, while there were more COVID-19 deaths among male health care workers, about 70% of infections occurred in women. There are additional practical issues when using PPE designed for men. While males may be able to simply undo the zip of a hazmat suit for a toilet break, women would need to remove and discard the suit to urinate or manage menstruation, something many don’t have time to do during a long shift, Keeling said. A new suit may also not be available given a </a:t>
            </a:r>
            <a:r>
              <a:rPr lang="en-GB" u="none" strike="noStrike" dirty="0">
                <a:solidFill>
                  <a:srgbClr val="336699"/>
                </a:solidFill>
                <a:effectLst/>
                <a:latin typeface="inherit"/>
                <a:hlinkClick r:id="rId12"/>
              </a:rPr>
              <a:t>shortage</a:t>
            </a:r>
            <a:r>
              <a:rPr lang="en-GB" dirty="0">
                <a:solidFill>
                  <a:srgbClr val="333333"/>
                </a:solidFill>
                <a:effectLst/>
              </a:rPr>
              <a:t> of PPE.</a:t>
            </a:r>
          </a:p>
          <a:p>
            <a:pPr algn="l"/>
            <a:r>
              <a:rPr lang="en-GB" dirty="0">
                <a:solidFill>
                  <a:srgbClr val="333333"/>
                </a:solidFill>
                <a:effectLst/>
              </a:rPr>
              <a:t>WGH in Zambia reported incidents where women have restricted their liquid intake to avoid urination. This can be </a:t>
            </a:r>
            <a:r>
              <a:rPr lang="en-GB" u="none" strike="noStrike" dirty="0">
                <a:solidFill>
                  <a:srgbClr val="336699"/>
                </a:solidFill>
                <a:effectLst/>
                <a:latin typeface="inherit"/>
                <a:hlinkClick r:id="rId13"/>
              </a:rPr>
              <a:t>harmful</a:t>
            </a:r>
            <a:r>
              <a:rPr lang="en-GB" dirty="0">
                <a:solidFill>
                  <a:srgbClr val="333333"/>
                </a:solidFill>
                <a:effectLst/>
              </a:rPr>
              <a:t>. </a:t>
            </a:r>
          </a:p>
          <a:p>
            <a:pPr algn="l"/>
            <a:endParaRPr lang="en-GB" dirty="0">
              <a:solidFill>
                <a:srgbClr val="333333"/>
              </a:solidFill>
              <a:effectLst/>
            </a:endParaRPr>
          </a:p>
          <a:p>
            <a:pPr algn="l"/>
            <a:endParaRPr lang="en-GB" dirty="0">
              <a:solidFill>
                <a:srgbClr val="333333"/>
              </a:solidFill>
              <a:effectLst/>
            </a:endParaRPr>
          </a:p>
          <a:p>
            <a:pPr algn="l" fontAlgn="base"/>
            <a:r>
              <a:rPr lang="en-GB" dirty="0">
                <a:solidFill>
                  <a:srgbClr val="333333"/>
                </a:solidFill>
                <a:effectLst/>
              </a:rPr>
              <a:t> </a:t>
            </a:r>
            <a:r>
              <a:rPr lang="en-GB" b="0" i="0" dirty="0">
                <a:solidFill>
                  <a:srgbClr val="121212"/>
                </a:solidFill>
                <a:effectLst/>
                <a:latin typeface="GuardianTextEgyptian"/>
              </a:rPr>
              <a:t>An unparalleled Ebola vaccination programme in the </a:t>
            </a:r>
            <a:r>
              <a:rPr lang="en-GB" b="0" i="0" u="none" strike="noStrike" dirty="0">
                <a:solidFill>
                  <a:srgbClr val="C70000"/>
                </a:solidFill>
                <a:effectLst/>
                <a:latin typeface="GuardianTextEgyptian"/>
                <a:hlinkClick r:id="rId14"/>
              </a:rPr>
              <a:t>Democratic Republic of the Congo</a:t>
            </a:r>
            <a:r>
              <a:rPr lang="en-GB" b="0" i="0" dirty="0">
                <a:solidFill>
                  <a:srgbClr val="121212"/>
                </a:solidFill>
                <a:effectLst/>
                <a:latin typeface="GuardianTextEgyptian"/>
              </a:rPr>
              <a:t> has become engulfed in allegations of impropriety, amid claims that women are being asked for sexual favours in exchange for treatment. Research by several NGOs has revealed that a deep mistrust of health workers is rife in DRC and gender-based violence is believed to have increased since the start of the </a:t>
            </a:r>
            <a:r>
              <a:rPr lang="en-GB" b="0" i="0" u="none" strike="noStrike" dirty="0">
                <a:solidFill>
                  <a:srgbClr val="C70000"/>
                </a:solidFill>
                <a:effectLst/>
                <a:latin typeface="GuardianTextEgyptian"/>
                <a:hlinkClick r:id="rId15"/>
              </a:rPr>
              <a:t>Ebola</a:t>
            </a:r>
            <a:r>
              <a:rPr lang="en-GB" b="0" i="0" dirty="0">
                <a:solidFill>
                  <a:srgbClr val="121212"/>
                </a:solidFill>
                <a:effectLst/>
                <a:latin typeface="GuardianTextEgyptian"/>
              </a:rPr>
              <a:t> outbreak in August. multiple respondents in one study had raised concerns over individuals offering Ebola-related services, such as vaccinations, in exchange for sexual favours. The risk of exploitation by frontline Ebola workers was also mentioned by several focus groups.</a:t>
            </a:r>
          </a:p>
          <a:p>
            <a:br>
              <a:rPr lang="en-GB" dirty="0"/>
            </a:br>
            <a:endParaRPr lang="en-GB" dirty="0">
              <a:solidFill>
                <a:srgbClr val="333333"/>
              </a:solidFill>
              <a:effectLst/>
            </a:endParaRPr>
          </a:p>
          <a:p>
            <a:br>
              <a:rPr lang="en-GB" dirty="0"/>
            </a:br>
            <a:r>
              <a:rPr lang="en-GB" dirty="0"/>
              <a:t>https://</a:t>
            </a:r>
            <a:r>
              <a:rPr lang="en-GB" dirty="0" err="1"/>
              <a:t>la.network</a:t>
            </a:r>
            <a:r>
              <a:rPr lang="en-GB" dirty="0"/>
              <a:t>/ocho-claves-detras-de-los-570-000-contagiados-del-personal-medico-con-covid-en-america/ para </a:t>
            </a:r>
            <a:r>
              <a:rPr lang="en-GB" dirty="0" err="1"/>
              <a:t>septiembre</a:t>
            </a:r>
            <a:r>
              <a:rPr lang="en-GB" dirty="0"/>
              <a:t> de 2020: </a:t>
            </a:r>
            <a:r>
              <a:rPr lang="en-GB" b="0" i="0" dirty="0">
                <a:solidFill>
                  <a:srgbClr val="161616"/>
                </a:solidFill>
                <a:effectLst/>
                <a:latin typeface="Merriweather" panose="020F0502020204030204" pitchFamily="34" charset="0"/>
              </a:rPr>
              <a:t>la </a:t>
            </a:r>
            <a:r>
              <a:rPr lang="en-GB" b="0" i="0" dirty="0" err="1">
                <a:solidFill>
                  <a:srgbClr val="161616"/>
                </a:solidFill>
                <a:effectLst/>
                <a:latin typeface="Merriweather" panose="020F0502020204030204" pitchFamily="34" charset="0"/>
              </a:rPr>
              <a:t>Organización</a:t>
            </a:r>
            <a:r>
              <a:rPr lang="en-GB" b="0" i="0" dirty="0">
                <a:solidFill>
                  <a:srgbClr val="161616"/>
                </a:solidFill>
                <a:effectLst/>
                <a:latin typeface="Merriweather" panose="020F0502020204030204" pitchFamily="34" charset="0"/>
              </a:rPr>
              <a:t> de las </a:t>
            </a:r>
            <a:r>
              <a:rPr lang="en-GB" b="0" i="0" dirty="0" err="1">
                <a:solidFill>
                  <a:srgbClr val="161616"/>
                </a:solidFill>
                <a:effectLst/>
                <a:latin typeface="Merriweather" panose="020F0502020204030204" pitchFamily="34" charset="0"/>
              </a:rPr>
              <a:t>Naciones</a:t>
            </a:r>
            <a:r>
              <a:rPr lang="en-GB" b="0" i="0" dirty="0">
                <a:solidFill>
                  <a:srgbClr val="161616"/>
                </a:solidFill>
                <a:effectLst/>
                <a:latin typeface="Merriweather" panose="020F0502020204030204" pitchFamily="34" charset="0"/>
              </a:rPr>
              <a:t> </a:t>
            </a:r>
            <a:r>
              <a:rPr lang="en-GB" b="0" i="0" dirty="0" err="1">
                <a:solidFill>
                  <a:srgbClr val="161616"/>
                </a:solidFill>
                <a:effectLst/>
                <a:latin typeface="Merriweather" panose="020F0502020204030204" pitchFamily="34" charset="0"/>
              </a:rPr>
              <a:t>Unidas</a:t>
            </a:r>
            <a:r>
              <a:rPr lang="en-GB" b="0" i="0" dirty="0">
                <a:solidFill>
                  <a:srgbClr val="161616"/>
                </a:solidFill>
                <a:effectLst/>
                <a:latin typeface="Merriweather" panose="020F0502020204030204" pitchFamily="34" charset="0"/>
              </a:rPr>
              <a:t> ONU </a:t>
            </a:r>
            <a:r>
              <a:rPr lang="en-GB" b="0" i="0" dirty="0" err="1">
                <a:solidFill>
                  <a:srgbClr val="161616"/>
                </a:solidFill>
                <a:effectLst/>
                <a:latin typeface="Merriweather" panose="020F0502020204030204" pitchFamily="34" charset="0"/>
              </a:rPr>
              <a:t>advirtió</a:t>
            </a:r>
            <a:r>
              <a:rPr lang="en-GB" b="0" i="0" dirty="0">
                <a:solidFill>
                  <a:srgbClr val="161616"/>
                </a:solidFill>
                <a:effectLst/>
                <a:latin typeface="Merriweather" panose="020F0502020204030204" pitchFamily="34" charset="0"/>
              </a:rPr>
              <a:t> al </a:t>
            </a:r>
            <a:r>
              <a:rPr lang="en-GB" b="0" i="0" dirty="0" err="1">
                <a:solidFill>
                  <a:srgbClr val="161616"/>
                </a:solidFill>
                <a:effectLst/>
                <a:latin typeface="Merriweather" panose="020F0502020204030204" pitchFamily="34" charset="0"/>
              </a:rPr>
              <a:t>mundo</a:t>
            </a:r>
            <a:r>
              <a:rPr lang="en-GB" b="0" i="0" dirty="0">
                <a:solidFill>
                  <a:srgbClr val="161616"/>
                </a:solidFill>
                <a:effectLst/>
                <a:latin typeface="Merriweather" panose="020F0502020204030204" pitchFamily="34" charset="0"/>
              </a:rPr>
              <a:t> de las 570 000 personas </a:t>
            </a:r>
            <a:r>
              <a:rPr lang="en-GB" b="0" i="0" dirty="0" err="1">
                <a:solidFill>
                  <a:srgbClr val="161616"/>
                </a:solidFill>
                <a:effectLst/>
                <a:latin typeface="Merriweather" panose="020F0502020204030204" pitchFamily="34" charset="0"/>
              </a:rPr>
              <a:t>infectadas</a:t>
            </a:r>
            <a:r>
              <a:rPr lang="en-GB" b="0" i="0" dirty="0">
                <a:solidFill>
                  <a:srgbClr val="161616"/>
                </a:solidFill>
                <a:effectLst/>
                <a:latin typeface="Merriweather" panose="020F0502020204030204" pitchFamily="34" charset="0"/>
              </a:rPr>
              <a:t> </a:t>
            </a:r>
            <a:r>
              <a:rPr lang="en-GB" b="0" i="0" dirty="0" err="1">
                <a:solidFill>
                  <a:srgbClr val="161616"/>
                </a:solidFill>
                <a:effectLst/>
                <a:latin typeface="Merriweather" panose="020F0502020204030204" pitchFamily="34" charset="0"/>
              </a:rPr>
              <a:t>dentro</a:t>
            </a:r>
            <a:r>
              <a:rPr lang="en-GB" b="0" i="0" dirty="0">
                <a:solidFill>
                  <a:srgbClr val="161616"/>
                </a:solidFill>
                <a:effectLst/>
                <a:latin typeface="Merriweather" panose="020F0502020204030204" pitchFamily="34" charset="0"/>
              </a:rPr>
              <a:t> del </a:t>
            </a:r>
            <a:r>
              <a:rPr lang="en-GB" b="0" i="0" dirty="0" err="1">
                <a:solidFill>
                  <a:srgbClr val="161616"/>
                </a:solidFill>
                <a:effectLst/>
                <a:latin typeface="Merriweather" panose="020F0502020204030204" pitchFamily="34" charset="0"/>
              </a:rPr>
              <a:t>cuerpo</a:t>
            </a:r>
            <a:r>
              <a:rPr lang="en-GB" b="0" i="0" dirty="0">
                <a:solidFill>
                  <a:srgbClr val="161616"/>
                </a:solidFill>
                <a:effectLst/>
                <a:latin typeface="Merriweather" panose="020F0502020204030204" pitchFamily="34" charset="0"/>
              </a:rPr>
              <a:t> </a:t>
            </a:r>
            <a:r>
              <a:rPr lang="en-GB" b="0" i="0" dirty="0" err="1">
                <a:solidFill>
                  <a:srgbClr val="161616"/>
                </a:solidFill>
                <a:effectLst/>
                <a:latin typeface="Merriweather" panose="020F0502020204030204" pitchFamily="34" charset="0"/>
              </a:rPr>
              <a:t>médico</a:t>
            </a:r>
            <a:r>
              <a:rPr lang="en-GB" b="0" i="0" dirty="0">
                <a:solidFill>
                  <a:srgbClr val="161616"/>
                </a:solidFill>
                <a:effectLst/>
                <a:latin typeface="Merriweather" panose="020F0502020204030204" pitchFamily="34" charset="0"/>
              </a:rPr>
              <a:t> en las </a:t>
            </a:r>
            <a:r>
              <a:rPr lang="en-GB" b="0" i="0" dirty="0" err="1">
                <a:solidFill>
                  <a:srgbClr val="161616"/>
                </a:solidFill>
                <a:effectLst/>
                <a:latin typeface="Merriweather" panose="020F0502020204030204" pitchFamily="34" charset="0"/>
              </a:rPr>
              <a:t>Américas</a:t>
            </a:r>
            <a:r>
              <a:rPr lang="en-GB" b="0" i="0" dirty="0">
                <a:solidFill>
                  <a:srgbClr val="161616"/>
                </a:solidFill>
                <a:effectLst/>
                <a:latin typeface="Merriweather" panose="020F0502020204030204" pitchFamily="34" charset="0"/>
              </a:rPr>
              <a:t>. </a:t>
            </a:r>
            <a:r>
              <a:rPr lang="en-GB" b="0" i="0" dirty="0">
                <a:solidFill>
                  <a:srgbClr val="161616"/>
                </a:solidFill>
                <a:effectLst/>
                <a:latin typeface="Merriweather" pitchFamily="2" charset="77"/>
              </a:rPr>
              <a:t>En la </a:t>
            </a:r>
            <a:r>
              <a:rPr lang="en-GB" b="0" i="0" dirty="0" err="1">
                <a:solidFill>
                  <a:srgbClr val="161616"/>
                </a:solidFill>
                <a:effectLst/>
                <a:latin typeface="Merriweather" pitchFamily="2" charset="77"/>
              </a:rPr>
              <a:t>región</a:t>
            </a:r>
            <a:r>
              <a:rPr lang="en-GB" b="0" i="0" dirty="0">
                <a:solidFill>
                  <a:srgbClr val="161616"/>
                </a:solidFill>
                <a:effectLst/>
                <a:latin typeface="Merriweather" pitchFamily="2" charset="77"/>
              </a:rPr>
              <a:t> es </a:t>
            </a:r>
            <a:r>
              <a:rPr lang="en-GB" b="0" i="0" dirty="0" err="1">
                <a:solidFill>
                  <a:srgbClr val="161616"/>
                </a:solidFill>
                <a:effectLst/>
                <a:latin typeface="Merriweather" pitchFamily="2" charset="77"/>
              </a:rPr>
              <a:t>común</a:t>
            </a:r>
            <a:r>
              <a:rPr lang="en-GB" b="0" i="0" dirty="0">
                <a:solidFill>
                  <a:srgbClr val="161616"/>
                </a:solidFill>
                <a:effectLst/>
                <a:latin typeface="Merriweather" pitchFamily="2" charset="77"/>
              </a:rPr>
              <a:t> </a:t>
            </a:r>
            <a:r>
              <a:rPr lang="en-GB" b="0" i="0" dirty="0" err="1">
                <a:solidFill>
                  <a:srgbClr val="161616"/>
                </a:solidFill>
                <a:effectLst/>
                <a:latin typeface="Merriweather" pitchFamily="2" charset="77"/>
              </a:rPr>
              <a:t>ver</a:t>
            </a:r>
            <a:r>
              <a:rPr lang="en-GB" b="0" i="0" dirty="0">
                <a:solidFill>
                  <a:srgbClr val="161616"/>
                </a:solidFill>
                <a:effectLst/>
                <a:latin typeface="Merriweather" pitchFamily="2" charset="77"/>
              </a:rPr>
              <a:t> </a:t>
            </a:r>
            <a:r>
              <a:rPr lang="en-GB" b="0" i="0" dirty="0" err="1">
                <a:solidFill>
                  <a:srgbClr val="161616"/>
                </a:solidFill>
                <a:effectLst/>
                <a:latin typeface="Merriweather" pitchFamily="2" charset="77"/>
              </a:rPr>
              <a:t>los</a:t>
            </a:r>
            <a:r>
              <a:rPr lang="en-GB" b="0" i="0" dirty="0">
                <a:solidFill>
                  <a:srgbClr val="161616"/>
                </a:solidFill>
                <a:effectLst/>
                <a:latin typeface="Merriweather" pitchFamily="2" charset="77"/>
              </a:rPr>
              <a:t> </a:t>
            </a:r>
            <a:r>
              <a:rPr lang="en-GB" b="0" i="0" dirty="0" err="1">
                <a:solidFill>
                  <a:srgbClr val="161616"/>
                </a:solidFill>
                <a:effectLst/>
                <a:latin typeface="Merriweather" pitchFamily="2" charset="77"/>
              </a:rPr>
              <a:t>bajos</a:t>
            </a:r>
            <a:r>
              <a:rPr lang="en-GB" b="0" i="0" dirty="0">
                <a:solidFill>
                  <a:srgbClr val="161616"/>
                </a:solidFill>
                <a:effectLst/>
                <a:latin typeface="Merriweather" pitchFamily="2" charset="77"/>
              </a:rPr>
              <a:t> </a:t>
            </a:r>
            <a:r>
              <a:rPr lang="en-GB" b="0" i="0" dirty="0" err="1">
                <a:solidFill>
                  <a:srgbClr val="161616"/>
                </a:solidFill>
                <a:effectLst/>
                <a:latin typeface="Merriweather" pitchFamily="2" charset="77"/>
              </a:rPr>
              <a:t>sueldos</a:t>
            </a:r>
            <a:r>
              <a:rPr lang="en-GB" b="0" i="0" dirty="0">
                <a:solidFill>
                  <a:srgbClr val="161616"/>
                </a:solidFill>
                <a:effectLst/>
                <a:latin typeface="Merriweather" pitchFamily="2" charset="77"/>
              </a:rPr>
              <a:t>, las </a:t>
            </a:r>
            <a:r>
              <a:rPr lang="en-GB" b="0" i="0" dirty="0" err="1">
                <a:solidFill>
                  <a:srgbClr val="161616"/>
                </a:solidFill>
                <a:effectLst/>
                <a:latin typeface="Merriweather" pitchFamily="2" charset="77"/>
              </a:rPr>
              <a:t>demoras</a:t>
            </a:r>
            <a:r>
              <a:rPr lang="en-GB" b="0" i="0" dirty="0">
                <a:solidFill>
                  <a:srgbClr val="161616"/>
                </a:solidFill>
                <a:effectLst/>
                <a:latin typeface="Merriweather" pitchFamily="2" charset="77"/>
              </a:rPr>
              <a:t> en </a:t>
            </a:r>
            <a:r>
              <a:rPr lang="en-GB" b="0" i="0" dirty="0" err="1">
                <a:solidFill>
                  <a:srgbClr val="161616"/>
                </a:solidFill>
                <a:effectLst/>
                <a:latin typeface="Merriweather" pitchFamily="2" charset="77"/>
              </a:rPr>
              <a:t>el</a:t>
            </a:r>
            <a:r>
              <a:rPr lang="en-GB" b="0" i="0" dirty="0">
                <a:solidFill>
                  <a:srgbClr val="161616"/>
                </a:solidFill>
                <a:effectLst/>
                <a:latin typeface="Merriweather" pitchFamily="2" charset="77"/>
              </a:rPr>
              <a:t> </a:t>
            </a:r>
            <a:r>
              <a:rPr lang="en-GB" b="0" i="0" dirty="0" err="1">
                <a:solidFill>
                  <a:srgbClr val="161616"/>
                </a:solidFill>
                <a:effectLst/>
                <a:latin typeface="Merriweather" pitchFamily="2" charset="77"/>
              </a:rPr>
              <a:t>pago</a:t>
            </a:r>
            <a:r>
              <a:rPr lang="en-GB" b="0" i="0" dirty="0">
                <a:solidFill>
                  <a:srgbClr val="161616"/>
                </a:solidFill>
                <a:effectLst/>
                <a:latin typeface="Merriweather" pitchFamily="2" charset="77"/>
              </a:rPr>
              <a:t> de </a:t>
            </a:r>
            <a:r>
              <a:rPr lang="en-GB" b="0" i="0" dirty="0" err="1">
                <a:solidFill>
                  <a:srgbClr val="161616"/>
                </a:solidFill>
                <a:effectLst/>
                <a:latin typeface="Merriweather" pitchFamily="2" charset="77"/>
              </a:rPr>
              <a:t>los</a:t>
            </a:r>
            <a:r>
              <a:rPr lang="en-GB" b="0" i="0" dirty="0">
                <a:solidFill>
                  <a:srgbClr val="161616"/>
                </a:solidFill>
                <a:effectLst/>
                <a:latin typeface="Merriweather" pitchFamily="2" charset="77"/>
              </a:rPr>
              <a:t> </a:t>
            </a:r>
            <a:r>
              <a:rPr lang="en-GB" b="0" i="0" dirty="0" err="1">
                <a:solidFill>
                  <a:srgbClr val="161616"/>
                </a:solidFill>
                <a:effectLst/>
                <a:latin typeface="Merriweather" pitchFamily="2" charset="77"/>
              </a:rPr>
              <a:t>salarios</a:t>
            </a:r>
            <a:r>
              <a:rPr lang="en-GB" b="0" i="0" dirty="0">
                <a:solidFill>
                  <a:srgbClr val="161616"/>
                </a:solidFill>
                <a:effectLst/>
                <a:latin typeface="Merriweather" pitchFamily="2" charset="77"/>
              </a:rPr>
              <a:t> y la </a:t>
            </a:r>
            <a:r>
              <a:rPr lang="en-GB" b="0" i="0" dirty="0" err="1">
                <a:solidFill>
                  <a:srgbClr val="161616"/>
                </a:solidFill>
                <a:effectLst/>
                <a:latin typeface="Merriweather" pitchFamily="2" charset="77"/>
              </a:rPr>
              <a:t>reducción</a:t>
            </a:r>
            <a:r>
              <a:rPr lang="en-GB" b="0" i="0" dirty="0">
                <a:solidFill>
                  <a:srgbClr val="161616"/>
                </a:solidFill>
                <a:effectLst/>
                <a:latin typeface="Merriweather" pitchFamily="2" charset="77"/>
              </a:rPr>
              <a:t> de </a:t>
            </a:r>
            <a:r>
              <a:rPr lang="en-GB" b="0" i="0" dirty="0" err="1">
                <a:solidFill>
                  <a:srgbClr val="161616"/>
                </a:solidFill>
                <a:effectLst/>
                <a:latin typeface="Merriweather" pitchFamily="2" charset="77"/>
              </a:rPr>
              <a:t>prestaciones</a:t>
            </a:r>
            <a:r>
              <a:rPr lang="en-GB" b="0" i="0" dirty="0">
                <a:solidFill>
                  <a:srgbClr val="161616"/>
                </a:solidFill>
                <a:effectLst/>
                <a:latin typeface="Merriweather" pitchFamily="2" charset="77"/>
              </a:rPr>
              <a:t>. Un </a:t>
            </a:r>
            <a:r>
              <a:rPr lang="en-GB" b="0" i="0" dirty="0" err="1">
                <a:solidFill>
                  <a:srgbClr val="161616"/>
                </a:solidFill>
                <a:effectLst/>
                <a:latin typeface="Merriweather" pitchFamily="2" charset="77"/>
              </a:rPr>
              <a:t>estudio</a:t>
            </a:r>
            <a:r>
              <a:rPr lang="en-GB" b="0" i="0" dirty="0">
                <a:solidFill>
                  <a:srgbClr val="161616"/>
                </a:solidFill>
                <a:effectLst/>
                <a:latin typeface="Merriweather" pitchFamily="2" charset="77"/>
              </a:rPr>
              <a:t> </a:t>
            </a:r>
            <a:r>
              <a:rPr lang="en-GB" b="0" i="0" dirty="0" err="1">
                <a:solidFill>
                  <a:srgbClr val="161616"/>
                </a:solidFill>
                <a:effectLst/>
                <a:latin typeface="Merriweather" pitchFamily="2" charset="77"/>
              </a:rPr>
              <a:t>colombiano</a:t>
            </a:r>
            <a:r>
              <a:rPr lang="en-GB" b="0" i="0" dirty="0">
                <a:solidFill>
                  <a:srgbClr val="161616"/>
                </a:solidFill>
                <a:effectLst/>
                <a:latin typeface="Merriweather" pitchFamily="2" charset="77"/>
              </a:rPr>
              <a:t> </a:t>
            </a:r>
            <a:r>
              <a:rPr lang="en-GB" b="0" i="0" dirty="0" err="1">
                <a:solidFill>
                  <a:srgbClr val="161616"/>
                </a:solidFill>
                <a:effectLst/>
                <a:latin typeface="Merriweather" pitchFamily="2" charset="77"/>
              </a:rPr>
              <a:t>reveló</a:t>
            </a:r>
            <a:r>
              <a:rPr lang="en-GB" b="0" i="0" dirty="0">
                <a:solidFill>
                  <a:srgbClr val="161616"/>
                </a:solidFill>
                <a:effectLst/>
                <a:latin typeface="Merriweather" pitchFamily="2" charset="77"/>
              </a:rPr>
              <a:t> que </a:t>
            </a:r>
            <a:r>
              <a:rPr lang="en-GB" b="0" i="0" dirty="0" err="1">
                <a:solidFill>
                  <a:srgbClr val="161616"/>
                </a:solidFill>
                <a:effectLst/>
                <a:latin typeface="Merriweather" pitchFamily="2" charset="77"/>
              </a:rPr>
              <a:t>el</a:t>
            </a:r>
            <a:r>
              <a:rPr lang="en-GB" b="0" i="0" dirty="0">
                <a:solidFill>
                  <a:srgbClr val="161616"/>
                </a:solidFill>
                <a:effectLst/>
                <a:latin typeface="Merriweather" pitchFamily="2" charset="77"/>
              </a:rPr>
              <a:t> hasta </a:t>
            </a:r>
            <a:r>
              <a:rPr lang="en-GB" b="0" i="0" dirty="0" err="1">
                <a:solidFill>
                  <a:srgbClr val="161616"/>
                </a:solidFill>
                <a:effectLst/>
                <a:latin typeface="Merriweather" pitchFamily="2" charset="77"/>
              </a:rPr>
              <a:t>el</a:t>
            </a:r>
            <a:r>
              <a:rPr lang="en-GB" b="0" i="0" dirty="0">
                <a:solidFill>
                  <a:srgbClr val="161616"/>
                </a:solidFill>
                <a:effectLst/>
                <a:latin typeface="Merriweather" pitchFamily="2" charset="77"/>
              </a:rPr>
              <a:t> 40 % del personal </a:t>
            </a:r>
            <a:r>
              <a:rPr lang="en-GB" b="0" i="0" dirty="0" err="1">
                <a:solidFill>
                  <a:srgbClr val="161616"/>
                </a:solidFill>
                <a:effectLst/>
                <a:latin typeface="Merriweather" pitchFamily="2" charset="77"/>
              </a:rPr>
              <a:t>médico</a:t>
            </a:r>
            <a:r>
              <a:rPr lang="en-GB" b="0" i="0" dirty="0">
                <a:solidFill>
                  <a:srgbClr val="161616"/>
                </a:solidFill>
                <a:effectLst/>
                <a:latin typeface="Merriweather" pitchFamily="2" charset="77"/>
              </a:rPr>
              <a:t> de ese </a:t>
            </a:r>
            <a:r>
              <a:rPr lang="en-GB" b="0" i="0" dirty="0" err="1">
                <a:solidFill>
                  <a:srgbClr val="161616"/>
                </a:solidFill>
                <a:effectLst/>
                <a:latin typeface="Merriweather" pitchFamily="2" charset="77"/>
              </a:rPr>
              <a:t>país</a:t>
            </a:r>
            <a:r>
              <a:rPr lang="en-GB" b="0" i="0" dirty="0">
                <a:solidFill>
                  <a:srgbClr val="161616"/>
                </a:solidFill>
                <a:effectLst/>
                <a:latin typeface="Merriweather" pitchFamily="2" charset="77"/>
              </a:rPr>
              <a:t>, ha </a:t>
            </a:r>
            <a:r>
              <a:rPr lang="en-GB" b="0" i="0" dirty="0" err="1">
                <a:solidFill>
                  <a:srgbClr val="161616"/>
                </a:solidFill>
                <a:effectLst/>
                <a:latin typeface="Merriweather" pitchFamily="2" charset="77"/>
              </a:rPr>
              <a:t>sido</a:t>
            </a:r>
            <a:r>
              <a:rPr lang="en-GB" b="0" i="0" dirty="0">
                <a:solidFill>
                  <a:srgbClr val="161616"/>
                </a:solidFill>
                <a:effectLst/>
                <a:latin typeface="Merriweather" pitchFamily="2" charset="77"/>
              </a:rPr>
              <a:t> </a:t>
            </a:r>
            <a:r>
              <a:rPr lang="en-GB" b="0" i="0" dirty="0" err="1">
                <a:solidFill>
                  <a:srgbClr val="161616"/>
                </a:solidFill>
                <a:effectLst/>
                <a:latin typeface="Merriweather" pitchFamily="2" charset="77"/>
              </a:rPr>
              <a:t>afectado</a:t>
            </a:r>
            <a:r>
              <a:rPr lang="en-GB" b="0" i="0" dirty="0">
                <a:solidFill>
                  <a:srgbClr val="161616"/>
                </a:solidFill>
                <a:effectLst/>
                <a:latin typeface="Merriweather" pitchFamily="2" charset="77"/>
              </a:rPr>
              <a:t> por </a:t>
            </a:r>
            <a:r>
              <a:rPr lang="en-GB" b="0" i="0" dirty="0" err="1">
                <a:solidFill>
                  <a:srgbClr val="161616"/>
                </a:solidFill>
                <a:effectLst/>
                <a:latin typeface="Merriweather" pitchFamily="2" charset="77"/>
              </a:rPr>
              <a:t>el</a:t>
            </a:r>
            <a:r>
              <a:rPr lang="en-GB" b="0" i="0" dirty="0">
                <a:solidFill>
                  <a:srgbClr val="161616"/>
                </a:solidFill>
                <a:effectLst/>
                <a:latin typeface="Merriweather" pitchFamily="2" charset="77"/>
              </a:rPr>
              <a:t> </a:t>
            </a:r>
            <a:r>
              <a:rPr lang="en-GB" b="0" i="0" dirty="0" err="1">
                <a:solidFill>
                  <a:srgbClr val="161616"/>
                </a:solidFill>
                <a:effectLst/>
                <a:latin typeface="Merriweather" pitchFamily="2" charset="77"/>
              </a:rPr>
              <a:t>trastorno</a:t>
            </a:r>
            <a:r>
              <a:rPr lang="en-GB" b="0" i="0" dirty="0">
                <a:solidFill>
                  <a:srgbClr val="161616"/>
                </a:solidFill>
                <a:effectLst/>
                <a:latin typeface="Merriweather" pitchFamily="2" charset="77"/>
              </a:rPr>
              <a:t> de la </a:t>
            </a:r>
            <a:r>
              <a:rPr lang="en-GB" b="0" i="0" dirty="0" err="1">
                <a:solidFill>
                  <a:srgbClr val="161616"/>
                </a:solidFill>
                <a:effectLst/>
                <a:latin typeface="Merriweather" pitchFamily="2" charset="77"/>
              </a:rPr>
              <a:t>depresión</a:t>
            </a:r>
            <a:r>
              <a:rPr lang="en-GB" b="0" i="0" dirty="0">
                <a:solidFill>
                  <a:srgbClr val="161616"/>
                </a:solidFill>
                <a:effectLst/>
                <a:latin typeface="Merriweather" pitchFamily="2" charset="77"/>
              </a:rPr>
              <a:t>. </a:t>
            </a:r>
            <a:r>
              <a:rPr lang="en-GB" b="0" i="0" dirty="0" err="1">
                <a:solidFill>
                  <a:srgbClr val="161616"/>
                </a:solidFill>
                <a:effectLst/>
                <a:latin typeface="Merriweather" pitchFamily="2" charset="77"/>
              </a:rPr>
              <a:t>Londoño</a:t>
            </a:r>
            <a:r>
              <a:rPr lang="en-GB" b="0" i="0" dirty="0">
                <a:solidFill>
                  <a:srgbClr val="161616"/>
                </a:solidFill>
                <a:effectLst/>
                <a:latin typeface="Merriweather" pitchFamily="2" charset="77"/>
              </a:rPr>
              <a:t> </a:t>
            </a:r>
            <a:r>
              <a:rPr lang="en-GB" b="0" i="0" dirty="0" err="1">
                <a:solidFill>
                  <a:srgbClr val="161616"/>
                </a:solidFill>
                <a:effectLst/>
                <a:latin typeface="Merriweather" pitchFamily="2" charset="77"/>
              </a:rPr>
              <a:t>insiste</a:t>
            </a:r>
            <a:r>
              <a:rPr lang="en-GB" b="0" i="0" dirty="0">
                <a:solidFill>
                  <a:srgbClr val="161616"/>
                </a:solidFill>
                <a:effectLst/>
                <a:latin typeface="Merriweather" pitchFamily="2" charset="77"/>
              </a:rPr>
              <a:t> que </a:t>
            </a:r>
            <a:r>
              <a:rPr lang="en-GB" b="0" i="0" dirty="0" err="1">
                <a:solidFill>
                  <a:srgbClr val="161616"/>
                </a:solidFill>
                <a:effectLst/>
                <a:latin typeface="Merriweather" pitchFamily="2" charset="77"/>
              </a:rPr>
              <a:t>médicos</a:t>
            </a:r>
            <a:r>
              <a:rPr lang="en-GB" b="0" i="0" dirty="0">
                <a:solidFill>
                  <a:srgbClr val="161616"/>
                </a:solidFill>
                <a:effectLst/>
                <a:latin typeface="Merriweather" pitchFamily="2" charset="77"/>
              </a:rPr>
              <a:t> o personal de </a:t>
            </a:r>
            <a:r>
              <a:rPr lang="en-GB" b="0" i="0" dirty="0" err="1">
                <a:solidFill>
                  <a:srgbClr val="161616"/>
                </a:solidFill>
                <a:effectLst/>
                <a:latin typeface="Merriweather" pitchFamily="2" charset="77"/>
              </a:rPr>
              <a:t>enfermería</a:t>
            </a:r>
            <a:r>
              <a:rPr lang="en-GB" b="0" i="0" dirty="0">
                <a:solidFill>
                  <a:srgbClr val="161616"/>
                </a:solidFill>
                <a:effectLst/>
                <a:latin typeface="Merriweather" pitchFamily="2" charset="77"/>
              </a:rPr>
              <a:t> con </a:t>
            </a:r>
            <a:r>
              <a:rPr lang="en-GB" b="0" i="0" dirty="0" err="1">
                <a:solidFill>
                  <a:srgbClr val="161616"/>
                </a:solidFill>
                <a:effectLst/>
                <a:latin typeface="Merriweather" pitchFamily="2" charset="77"/>
              </a:rPr>
              <a:t>largas</a:t>
            </a:r>
            <a:r>
              <a:rPr lang="en-GB" b="0" i="0" dirty="0">
                <a:solidFill>
                  <a:srgbClr val="161616"/>
                </a:solidFill>
                <a:effectLst/>
                <a:latin typeface="Merriweather" pitchFamily="2" charset="77"/>
              </a:rPr>
              <a:t> </a:t>
            </a:r>
            <a:r>
              <a:rPr lang="en-GB" b="0" i="0" dirty="0" err="1">
                <a:solidFill>
                  <a:srgbClr val="161616"/>
                </a:solidFill>
                <a:effectLst/>
                <a:latin typeface="Merriweather" pitchFamily="2" charset="77"/>
              </a:rPr>
              <a:t>jornadas</a:t>
            </a:r>
            <a:r>
              <a:rPr lang="en-GB" b="0" i="0" dirty="0">
                <a:solidFill>
                  <a:srgbClr val="161616"/>
                </a:solidFill>
                <a:effectLst/>
                <a:latin typeface="Merriweather" pitchFamily="2" charset="77"/>
              </a:rPr>
              <a:t> </a:t>
            </a:r>
            <a:r>
              <a:rPr lang="en-GB" b="0" i="0" dirty="0" err="1">
                <a:solidFill>
                  <a:srgbClr val="161616"/>
                </a:solidFill>
                <a:effectLst/>
                <a:latin typeface="Merriweather" pitchFamily="2" charset="77"/>
              </a:rPr>
              <a:t>sobre</a:t>
            </a:r>
            <a:r>
              <a:rPr lang="en-GB" b="0" i="0" dirty="0">
                <a:solidFill>
                  <a:srgbClr val="161616"/>
                </a:solidFill>
                <a:effectLst/>
                <a:latin typeface="Merriweather" pitchFamily="2" charset="77"/>
              </a:rPr>
              <a:t> sus </a:t>
            </a:r>
            <a:r>
              <a:rPr lang="en-GB" b="0" i="0" dirty="0" err="1">
                <a:solidFill>
                  <a:srgbClr val="161616"/>
                </a:solidFill>
                <a:effectLst/>
                <a:latin typeface="Merriweather" pitchFamily="2" charset="77"/>
              </a:rPr>
              <a:t>hombros</a:t>
            </a:r>
            <a:r>
              <a:rPr lang="en-GB" b="0" i="0" dirty="0">
                <a:solidFill>
                  <a:srgbClr val="161616"/>
                </a:solidFill>
                <a:effectLst/>
                <a:latin typeface="Merriweather" pitchFamily="2" charset="77"/>
              </a:rPr>
              <a:t>, son personas con </a:t>
            </a:r>
            <a:r>
              <a:rPr lang="en-GB" b="0" i="0" dirty="0" err="1">
                <a:solidFill>
                  <a:srgbClr val="161616"/>
                </a:solidFill>
                <a:effectLst/>
                <a:latin typeface="Merriweather" pitchFamily="2" charset="77"/>
              </a:rPr>
              <a:t>sistemas</a:t>
            </a:r>
            <a:r>
              <a:rPr lang="en-GB" b="0" i="0" dirty="0">
                <a:solidFill>
                  <a:srgbClr val="161616"/>
                </a:solidFill>
                <a:effectLst/>
                <a:latin typeface="Merriweather" pitchFamily="2" charset="77"/>
              </a:rPr>
              <a:t> </a:t>
            </a:r>
            <a:r>
              <a:rPr lang="en-GB" b="0" i="0" dirty="0" err="1">
                <a:solidFill>
                  <a:srgbClr val="161616"/>
                </a:solidFill>
                <a:effectLst/>
                <a:latin typeface="Merriweather" pitchFamily="2" charset="77"/>
              </a:rPr>
              <a:t>inmunológicos</a:t>
            </a:r>
            <a:r>
              <a:rPr lang="en-GB" b="0" i="0" dirty="0">
                <a:solidFill>
                  <a:srgbClr val="161616"/>
                </a:solidFill>
                <a:effectLst/>
                <a:latin typeface="Merriweather" pitchFamily="2" charset="77"/>
              </a:rPr>
              <a:t> </a:t>
            </a:r>
            <a:r>
              <a:rPr lang="en-GB" b="0" i="0" dirty="0" err="1">
                <a:solidFill>
                  <a:srgbClr val="161616"/>
                </a:solidFill>
                <a:effectLst/>
                <a:latin typeface="Merriweather" pitchFamily="2" charset="77"/>
              </a:rPr>
              <a:t>bajos</a:t>
            </a:r>
            <a:r>
              <a:rPr lang="en-GB" b="0" i="0" dirty="0">
                <a:solidFill>
                  <a:srgbClr val="161616"/>
                </a:solidFill>
                <a:effectLst/>
                <a:latin typeface="Merriweather" pitchFamily="2" charset="77"/>
              </a:rPr>
              <a:t> que, </a:t>
            </a:r>
            <a:r>
              <a:rPr lang="en-GB" b="0" i="0" dirty="0" err="1">
                <a:solidFill>
                  <a:srgbClr val="161616"/>
                </a:solidFill>
                <a:effectLst/>
                <a:latin typeface="Merriweather" pitchFamily="2" charset="77"/>
              </a:rPr>
              <a:t>además</a:t>
            </a:r>
            <a:r>
              <a:rPr lang="en-GB" b="0" i="0" dirty="0">
                <a:solidFill>
                  <a:srgbClr val="161616"/>
                </a:solidFill>
                <a:effectLst/>
                <a:latin typeface="Merriweather" pitchFamily="2" charset="77"/>
              </a:rPr>
              <a:t>, </a:t>
            </a:r>
            <a:r>
              <a:rPr lang="en-GB" b="0" i="0" dirty="0" err="1">
                <a:solidFill>
                  <a:srgbClr val="161616"/>
                </a:solidFill>
                <a:effectLst/>
                <a:latin typeface="Merriweather" pitchFamily="2" charset="77"/>
              </a:rPr>
              <a:t>están</a:t>
            </a:r>
            <a:r>
              <a:rPr lang="en-GB" b="0" i="0" dirty="0">
                <a:solidFill>
                  <a:srgbClr val="161616"/>
                </a:solidFill>
                <a:effectLst/>
                <a:latin typeface="Merriweather" pitchFamily="2" charset="77"/>
              </a:rPr>
              <a:t> </a:t>
            </a:r>
            <a:r>
              <a:rPr lang="en-GB" b="0" i="0" dirty="0" err="1">
                <a:solidFill>
                  <a:srgbClr val="161616"/>
                </a:solidFill>
                <a:effectLst/>
                <a:latin typeface="Merriweather" pitchFamily="2" charset="77"/>
              </a:rPr>
              <a:t>expuestos</a:t>
            </a:r>
            <a:r>
              <a:rPr lang="en-GB" b="0" i="0" dirty="0">
                <a:solidFill>
                  <a:srgbClr val="161616"/>
                </a:solidFill>
                <a:effectLst/>
                <a:latin typeface="Merriweather" pitchFamily="2" charset="77"/>
              </a:rPr>
              <a:t> a </a:t>
            </a:r>
            <a:r>
              <a:rPr lang="en-GB" b="0" i="0" dirty="0" err="1">
                <a:solidFill>
                  <a:srgbClr val="161616"/>
                </a:solidFill>
                <a:effectLst/>
                <a:latin typeface="Merriweather" pitchFamily="2" charset="77"/>
              </a:rPr>
              <a:t>una</a:t>
            </a:r>
            <a:r>
              <a:rPr lang="en-GB" b="0" i="0" dirty="0">
                <a:solidFill>
                  <a:srgbClr val="161616"/>
                </a:solidFill>
                <a:effectLst/>
                <a:latin typeface="Merriweather" pitchFamily="2" charset="77"/>
              </a:rPr>
              <a:t> </a:t>
            </a:r>
            <a:r>
              <a:rPr lang="en-GB" b="0" i="0" dirty="0" err="1">
                <a:solidFill>
                  <a:srgbClr val="161616"/>
                </a:solidFill>
                <a:effectLst/>
                <a:latin typeface="Merriweather" pitchFamily="2" charset="77"/>
              </a:rPr>
              <a:t>alta</a:t>
            </a:r>
            <a:r>
              <a:rPr lang="en-GB" b="0" i="0" dirty="0">
                <a:solidFill>
                  <a:srgbClr val="161616"/>
                </a:solidFill>
                <a:effectLst/>
                <a:latin typeface="Merriweather" pitchFamily="2" charset="77"/>
              </a:rPr>
              <a:t> viremia, es </a:t>
            </a:r>
            <a:r>
              <a:rPr lang="en-GB" b="0" i="0" dirty="0" err="1">
                <a:solidFill>
                  <a:srgbClr val="161616"/>
                </a:solidFill>
                <a:effectLst/>
                <a:latin typeface="Merriweather" pitchFamily="2" charset="77"/>
              </a:rPr>
              <a:t>decir</a:t>
            </a:r>
            <a:r>
              <a:rPr lang="en-GB" b="0" i="0" dirty="0">
                <a:solidFill>
                  <a:srgbClr val="161616"/>
                </a:solidFill>
                <a:effectLst/>
                <a:latin typeface="Merriweather" pitchFamily="2" charset="77"/>
              </a:rPr>
              <a:t> la </a:t>
            </a:r>
            <a:r>
              <a:rPr lang="en-GB" b="0" i="0" dirty="0" err="1">
                <a:solidFill>
                  <a:srgbClr val="161616"/>
                </a:solidFill>
                <a:effectLst/>
                <a:latin typeface="Merriweather" pitchFamily="2" charset="77"/>
              </a:rPr>
              <a:t>cantidad</a:t>
            </a:r>
            <a:r>
              <a:rPr lang="en-GB" b="0" i="0" dirty="0">
                <a:solidFill>
                  <a:srgbClr val="161616"/>
                </a:solidFill>
                <a:effectLst/>
                <a:latin typeface="Merriweather" pitchFamily="2" charset="77"/>
              </a:rPr>
              <a:t> de virus en </a:t>
            </a:r>
            <a:r>
              <a:rPr lang="en-GB" b="0" i="0" dirty="0" err="1">
                <a:solidFill>
                  <a:srgbClr val="161616"/>
                </a:solidFill>
                <a:effectLst/>
                <a:latin typeface="Merriweather" pitchFamily="2" charset="77"/>
              </a:rPr>
              <a:t>los</a:t>
            </a:r>
            <a:r>
              <a:rPr lang="en-GB" b="0" i="0" dirty="0">
                <a:solidFill>
                  <a:srgbClr val="161616"/>
                </a:solidFill>
                <a:effectLst/>
                <a:latin typeface="Merriweather" pitchFamily="2" charset="77"/>
              </a:rPr>
              <a:t> </a:t>
            </a:r>
            <a:r>
              <a:rPr lang="en-GB" b="0" i="0" dirty="0" err="1">
                <a:solidFill>
                  <a:srgbClr val="161616"/>
                </a:solidFill>
                <a:effectLst/>
                <a:latin typeface="Merriweather" pitchFamily="2" charset="77"/>
              </a:rPr>
              <a:t>entornos</a:t>
            </a:r>
            <a:r>
              <a:rPr lang="en-GB" b="0" i="0" dirty="0">
                <a:solidFill>
                  <a:srgbClr val="161616"/>
                </a:solidFill>
                <a:effectLst/>
                <a:latin typeface="Merriweather" pitchFamily="2" charset="77"/>
              </a:rPr>
              <a:t>. </a:t>
            </a:r>
            <a:r>
              <a:rPr lang="en-GB" b="0" i="0" dirty="0" err="1">
                <a:solidFill>
                  <a:srgbClr val="161616"/>
                </a:solidFill>
                <a:effectLst/>
                <a:latin typeface="Merriweather" pitchFamily="2" charset="77"/>
              </a:rPr>
              <a:t>Unas</a:t>
            </a:r>
            <a:r>
              <a:rPr lang="en-GB" b="0" i="0" dirty="0">
                <a:solidFill>
                  <a:srgbClr val="161616"/>
                </a:solidFill>
                <a:effectLst/>
                <a:latin typeface="Merriweather" pitchFamily="2" charset="77"/>
              </a:rPr>
              <a:t> 427 000 </a:t>
            </a:r>
            <a:r>
              <a:rPr lang="en-GB" b="0" i="0" dirty="0" err="1">
                <a:solidFill>
                  <a:srgbClr val="161616"/>
                </a:solidFill>
                <a:effectLst/>
                <a:latin typeface="Merriweather" pitchFamily="2" charset="77"/>
              </a:rPr>
              <a:t>mujeres</a:t>
            </a:r>
            <a:r>
              <a:rPr lang="en-GB" b="0" i="0" dirty="0">
                <a:solidFill>
                  <a:srgbClr val="161616"/>
                </a:solidFill>
                <a:effectLst/>
                <a:latin typeface="Merriweather" pitchFamily="2" charset="77"/>
              </a:rPr>
              <a:t>, 75 % del personal </a:t>
            </a:r>
            <a:r>
              <a:rPr lang="en-GB" b="0" i="0" dirty="0" err="1">
                <a:solidFill>
                  <a:srgbClr val="161616"/>
                </a:solidFill>
                <a:effectLst/>
                <a:latin typeface="Merriweather" pitchFamily="2" charset="77"/>
              </a:rPr>
              <a:t>médico</a:t>
            </a:r>
            <a:r>
              <a:rPr lang="en-GB" b="0" i="0" dirty="0">
                <a:solidFill>
                  <a:srgbClr val="161616"/>
                </a:solidFill>
                <a:effectLst/>
                <a:latin typeface="Merriweather" pitchFamily="2" charset="77"/>
              </a:rPr>
              <a:t> </a:t>
            </a:r>
            <a:r>
              <a:rPr lang="en-GB" b="0" i="0" dirty="0" err="1">
                <a:solidFill>
                  <a:srgbClr val="161616"/>
                </a:solidFill>
                <a:effectLst/>
                <a:latin typeface="Merriweather" pitchFamily="2" charset="77"/>
              </a:rPr>
              <a:t>contagiado</a:t>
            </a:r>
            <a:r>
              <a:rPr lang="en-GB" b="0" i="0" dirty="0">
                <a:solidFill>
                  <a:srgbClr val="161616"/>
                </a:solidFill>
                <a:effectLst/>
                <a:latin typeface="Merriweather" pitchFamily="2" charset="77"/>
              </a:rPr>
              <a:t>, son </a:t>
            </a:r>
            <a:r>
              <a:rPr lang="en-GB" b="0" i="0" dirty="0" err="1">
                <a:solidFill>
                  <a:srgbClr val="161616"/>
                </a:solidFill>
                <a:effectLst/>
                <a:latin typeface="Merriweather" pitchFamily="2" charset="77"/>
              </a:rPr>
              <a:t>el</a:t>
            </a:r>
            <a:r>
              <a:rPr lang="en-GB" b="0" i="0" dirty="0">
                <a:solidFill>
                  <a:srgbClr val="161616"/>
                </a:solidFill>
                <a:effectLst/>
                <a:latin typeface="Merriweather" pitchFamily="2" charset="77"/>
              </a:rPr>
              <a:t> </a:t>
            </a:r>
            <a:r>
              <a:rPr lang="en-GB" b="0" i="0" dirty="0" err="1">
                <a:solidFill>
                  <a:srgbClr val="161616"/>
                </a:solidFill>
                <a:effectLst/>
                <a:latin typeface="Merriweather" pitchFamily="2" charset="77"/>
              </a:rPr>
              <a:t>género</a:t>
            </a:r>
            <a:r>
              <a:rPr lang="en-GB" b="0" i="0" dirty="0">
                <a:solidFill>
                  <a:srgbClr val="161616"/>
                </a:solidFill>
                <a:effectLst/>
                <a:latin typeface="Merriweather" pitchFamily="2" charset="77"/>
              </a:rPr>
              <a:t> </a:t>
            </a:r>
            <a:r>
              <a:rPr lang="en-GB" b="0" i="0" dirty="0" err="1">
                <a:solidFill>
                  <a:srgbClr val="161616"/>
                </a:solidFill>
                <a:effectLst/>
                <a:latin typeface="Merriweather" pitchFamily="2" charset="77"/>
              </a:rPr>
              <a:t>más</a:t>
            </a:r>
            <a:r>
              <a:rPr lang="en-GB" b="0" i="0" dirty="0">
                <a:solidFill>
                  <a:srgbClr val="161616"/>
                </a:solidFill>
                <a:effectLst/>
                <a:latin typeface="Merriweather" pitchFamily="2" charset="77"/>
              </a:rPr>
              <a:t> </a:t>
            </a:r>
            <a:r>
              <a:rPr lang="en-GB" b="0" i="0" dirty="0" err="1">
                <a:solidFill>
                  <a:srgbClr val="161616"/>
                </a:solidFill>
                <a:effectLst/>
                <a:latin typeface="Merriweather" pitchFamily="2" charset="77"/>
              </a:rPr>
              <a:t>infectado</a:t>
            </a:r>
            <a:r>
              <a:rPr lang="en-GB" b="0" i="0" dirty="0">
                <a:solidFill>
                  <a:srgbClr val="161616"/>
                </a:solidFill>
                <a:effectLst/>
                <a:latin typeface="Merriweather" pitchFamily="2" charset="77"/>
              </a:rPr>
              <a:t>.</a:t>
            </a:r>
          </a:p>
          <a:p>
            <a:endParaRPr lang="en-GB" b="0" i="0" dirty="0">
              <a:solidFill>
                <a:srgbClr val="161616"/>
              </a:solidFill>
              <a:effectLst/>
              <a:latin typeface="Merriweather" pitchFamily="2" charset="77"/>
            </a:endParaRPr>
          </a:p>
          <a:p>
            <a:pPr algn="l"/>
            <a:r>
              <a:rPr lang="en-GB" b="0" i="0" dirty="0" err="1">
                <a:solidFill>
                  <a:srgbClr val="333333"/>
                </a:solidFill>
                <a:effectLst/>
                <a:latin typeface="Montserrat" pitchFamily="2" charset="77"/>
              </a:rPr>
              <a:t>Según</a:t>
            </a:r>
            <a:r>
              <a:rPr lang="en-GB" b="0" i="0" dirty="0">
                <a:solidFill>
                  <a:srgbClr val="333333"/>
                </a:solidFill>
                <a:effectLst/>
                <a:latin typeface="Montserrat" pitchFamily="2" charset="77"/>
              </a:rPr>
              <a:t> </a:t>
            </a:r>
            <a:r>
              <a:rPr lang="en-GB" b="0" i="0" dirty="0" err="1">
                <a:solidFill>
                  <a:srgbClr val="333333"/>
                </a:solidFill>
                <a:effectLst/>
                <a:latin typeface="Montserrat" pitchFamily="2" charset="77"/>
              </a:rPr>
              <a:t>los</a:t>
            </a:r>
            <a:r>
              <a:rPr lang="en-GB" b="0" i="0" dirty="0">
                <a:solidFill>
                  <a:srgbClr val="333333"/>
                </a:solidFill>
                <a:effectLst/>
                <a:latin typeface="Montserrat" pitchFamily="2" charset="77"/>
              </a:rPr>
              <a:t> </a:t>
            </a:r>
            <a:r>
              <a:rPr lang="en-GB" b="0" i="0" dirty="0" err="1">
                <a:solidFill>
                  <a:srgbClr val="333333"/>
                </a:solidFill>
                <a:effectLst/>
                <a:latin typeface="Montserrat" pitchFamily="2" charset="77"/>
              </a:rPr>
              <a:t>resultados</a:t>
            </a:r>
            <a:r>
              <a:rPr lang="en-GB" b="0" i="0" dirty="0">
                <a:solidFill>
                  <a:srgbClr val="333333"/>
                </a:solidFill>
                <a:effectLst/>
                <a:latin typeface="Montserrat" pitchFamily="2" charset="77"/>
              </a:rPr>
              <a:t> de </a:t>
            </a:r>
            <a:r>
              <a:rPr lang="en-GB" b="0" i="0" dirty="0" err="1">
                <a:solidFill>
                  <a:srgbClr val="333333"/>
                </a:solidFill>
                <a:effectLst/>
                <a:latin typeface="Montserrat" pitchFamily="2" charset="77"/>
              </a:rPr>
              <a:t>una</a:t>
            </a:r>
            <a:r>
              <a:rPr lang="en-GB" b="0" i="0" dirty="0">
                <a:solidFill>
                  <a:srgbClr val="333333"/>
                </a:solidFill>
                <a:effectLst/>
                <a:latin typeface="Montserrat" pitchFamily="2" charset="77"/>
              </a:rPr>
              <a:t> </a:t>
            </a:r>
            <a:r>
              <a:rPr lang="en-GB" b="0" i="0" dirty="0" err="1">
                <a:solidFill>
                  <a:srgbClr val="333333"/>
                </a:solidFill>
                <a:effectLst/>
                <a:latin typeface="Montserrat" pitchFamily="2" charset="77"/>
              </a:rPr>
              <a:t>encuesta</a:t>
            </a:r>
            <a:r>
              <a:rPr lang="en-GB" b="0" i="0" dirty="0">
                <a:solidFill>
                  <a:srgbClr val="333333"/>
                </a:solidFill>
                <a:effectLst/>
                <a:latin typeface="Montserrat" pitchFamily="2" charset="77"/>
              </a:rPr>
              <a:t> </a:t>
            </a:r>
            <a:r>
              <a:rPr lang="en-GB" b="0" i="0" dirty="0" err="1">
                <a:solidFill>
                  <a:srgbClr val="333333"/>
                </a:solidFill>
                <a:effectLst/>
                <a:latin typeface="Montserrat" pitchFamily="2" charset="77"/>
              </a:rPr>
              <a:t>hecha</a:t>
            </a:r>
            <a:r>
              <a:rPr lang="en-GB" b="0" i="0" dirty="0">
                <a:solidFill>
                  <a:srgbClr val="333333"/>
                </a:solidFill>
                <a:effectLst/>
                <a:latin typeface="Montserrat" pitchFamily="2" charset="77"/>
              </a:rPr>
              <a:t> en 13 </a:t>
            </a:r>
            <a:r>
              <a:rPr lang="en-GB" b="0" i="0" dirty="0" err="1">
                <a:solidFill>
                  <a:srgbClr val="333333"/>
                </a:solidFill>
                <a:effectLst/>
                <a:latin typeface="Montserrat" pitchFamily="2" charset="77"/>
              </a:rPr>
              <a:t>países</a:t>
            </a:r>
            <a:r>
              <a:rPr lang="en-GB" b="0" i="0" dirty="0">
                <a:solidFill>
                  <a:srgbClr val="333333"/>
                </a:solidFill>
                <a:effectLst/>
                <a:latin typeface="Montserrat" pitchFamily="2" charset="77"/>
              </a:rPr>
              <a:t>, </a:t>
            </a:r>
            <a:r>
              <a:rPr lang="en-GB" b="0" i="0" dirty="0" err="1">
                <a:solidFill>
                  <a:srgbClr val="333333"/>
                </a:solidFill>
                <a:effectLst/>
                <a:latin typeface="Montserrat" pitchFamily="2" charset="77"/>
              </a:rPr>
              <a:t>cerca</a:t>
            </a:r>
            <a:r>
              <a:rPr lang="en-GB" b="0" i="0" dirty="0">
                <a:solidFill>
                  <a:srgbClr val="333333"/>
                </a:solidFill>
                <a:effectLst/>
                <a:latin typeface="Montserrat" pitchFamily="2" charset="77"/>
              </a:rPr>
              <a:t> de </a:t>
            </a:r>
            <a:r>
              <a:rPr lang="en-GB" b="0" i="0" dirty="0" err="1">
                <a:solidFill>
                  <a:srgbClr val="333333"/>
                </a:solidFill>
                <a:effectLst/>
                <a:latin typeface="Montserrat" pitchFamily="2" charset="77"/>
              </a:rPr>
              <a:t>una</a:t>
            </a:r>
            <a:r>
              <a:rPr lang="en-GB" b="0" i="0" dirty="0">
                <a:solidFill>
                  <a:srgbClr val="333333"/>
                </a:solidFill>
                <a:effectLst/>
                <a:latin typeface="Montserrat" pitchFamily="2" charset="77"/>
              </a:rPr>
              <a:t> de </a:t>
            </a:r>
            <a:r>
              <a:rPr lang="en-GB" b="0" i="0" dirty="0" err="1">
                <a:solidFill>
                  <a:srgbClr val="333333"/>
                </a:solidFill>
                <a:effectLst/>
                <a:latin typeface="Montserrat" pitchFamily="2" charset="77"/>
              </a:rPr>
              <a:t>cada</a:t>
            </a:r>
            <a:r>
              <a:rPr lang="en-GB" b="0" i="0" dirty="0">
                <a:solidFill>
                  <a:srgbClr val="333333"/>
                </a:solidFill>
                <a:effectLst/>
                <a:latin typeface="Montserrat" pitchFamily="2" charset="77"/>
              </a:rPr>
              <a:t> dos </a:t>
            </a:r>
            <a:r>
              <a:rPr lang="en-GB" b="0" i="0" dirty="0" err="1">
                <a:solidFill>
                  <a:srgbClr val="333333"/>
                </a:solidFill>
                <a:effectLst/>
                <a:latin typeface="Montserrat" pitchFamily="2" charset="77"/>
              </a:rPr>
              <a:t>mujeres</a:t>
            </a:r>
            <a:r>
              <a:rPr lang="en-GB" b="0" i="0" dirty="0">
                <a:solidFill>
                  <a:srgbClr val="333333"/>
                </a:solidFill>
                <a:effectLst/>
                <a:latin typeface="Montserrat" pitchFamily="2" charset="77"/>
              </a:rPr>
              <a:t> </a:t>
            </a:r>
            <a:r>
              <a:rPr lang="en-GB" b="0" i="0" dirty="0" err="1">
                <a:solidFill>
                  <a:srgbClr val="333333"/>
                </a:solidFill>
                <a:effectLst/>
                <a:latin typeface="Montserrat" pitchFamily="2" charset="77"/>
              </a:rPr>
              <a:t>informó</a:t>
            </a:r>
            <a:r>
              <a:rPr lang="en-GB" b="0" i="0" dirty="0">
                <a:solidFill>
                  <a:srgbClr val="333333"/>
                </a:solidFill>
                <a:effectLst/>
                <a:latin typeface="Montserrat" pitchFamily="2" charset="77"/>
              </a:rPr>
              <a:t> que </a:t>
            </a:r>
            <a:r>
              <a:rPr lang="en-GB" b="0" i="0" dirty="0" err="1">
                <a:solidFill>
                  <a:srgbClr val="333333"/>
                </a:solidFill>
                <a:effectLst/>
                <a:latin typeface="Montserrat" pitchFamily="2" charset="77"/>
              </a:rPr>
              <a:t>ella</a:t>
            </a:r>
            <a:r>
              <a:rPr lang="en-GB" b="0" i="0" dirty="0">
                <a:solidFill>
                  <a:srgbClr val="333333"/>
                </a:solidFill>
                <a:effectLst/>
                <a:latin typeface="Montserrat" pitchFamily="2" charset="77"/>
              </a:rPr>
              <a:t> o </a:t>
            </a:r>
            <a:r>
              <a:rPr lang="en-GB" b="0" i="0" dirty="0" err="1">
                <a:solidFill>
                  <a:srgbClr val="333333"/>
                </a:solidFill>
                <a:effectLst/>
                <a:latin typeface="Montserrat" pitchFamily="2" charset="77"/>
              </a:rPr>
              <a:t>una</a:t>
            </a:r>
            <a:r>
              <a:rPr lang="en-GB" b="0" i="0" dirty="0">
                <a:solidFill>
                  <a:srgbClr val="333333"/>
                </a:solidFill>
                <a:effectLst/>
                <a:latin typeface="Montserrat" pitchFamily="2" charset="77"/>
              </a:rPr>
              <a:t> </a:t>
            </a:r>
            <a:r>
              <a:rPr lang="en-GB" b="0" i="0" dirty="0" err="1">
                <a:solidFill>
                  <a:srgbClr val="333333"/>
                </a:solidFill>
                <a:effectLst/>
                <a:latin typeface="Montserrat" pitchFamily="2" charset="77"/>
              </a:rPr>
              <a:t>conocida</a:t>
            </a:r>
            <a:r>
              <a:rPr lang="en-GB" b="0" i="0" dirty="0">
                <a:solidFill>
                  <a:srgbClr val="333333"/>
                </a:solidFill>
                <a:effectLst/>
                <a:latin typeface="Montserrat" pitchFamily="2" charset="77"/>
              </a:rPr>
              <a:t> </a:t>
            </a:r>
            <a:r>
              <a:rPr lang="en-GB" b="0" i="0" dirty="0" err="1">
                <a:solidFill>
                  <a:srgbClr val="333333"/>
                </a:solidFill>
                <a:effectLst/>
                <a:latin typeface="Montserrat" pitchFamily="2" charset="77"/>
              </a:rPr>
              <a:t>suya</a:t>
            </a:r>
            <a:r>
              <a:rPr lang="en-GB" b="0" i="0" dirty="0">
                <a:solidFill>
                  <a:srgbClr val="333333"/>
                </a:solidFill>
                <a:effectLst/>
                <a:latin typeface="Montserrat" pitchFamily="2" charset="77"/>
              </a:rPr>
              <a:t> </a:t>
            </a:r>
            <a:r>
              <a:rPr lang="en-GB" b="0" i="0" dirty="0" err="1">
                <a:solidFill>
                  <a:srgbClr val="333333"/>
                </a:solidFill>
                <a:effectLst/>
                <a:latin typeface="Montserrat" pitchFamily="2" charset="77"/>
              </a:rPr>
              <a:t>experimentaron</a:t>
            </a:r>
            <a:r>
              <a:rPr lang="en-GB" b="0" i="0" dirty="0">
                <a:solidFill>
                  <a:srgbClr val="333333"/>
                </a:solidFill>
                <a:effectLst/>
                <a:latin typeface="Montserrat" pitchFamily="2" charset="77"/>
              </a:rPr>
              <a:t> </a:t>
            </a:r>
            <a:r>
              <a:rPr lang="en-GB" b="0" i="0" dirty="0" err="1">
                <a:solidFill>
                  <a:srgbClr val="333333"/>
                </a:solidFill>
                <a:effectLst/>
                <a:latin typeface="Montserrat" pitchFamily="2" charset="77"/>
              </a:rPr>
              <a:t>alguna</a:t>
            </a:r>
            <a:r>
              <a:rPr lang="en-GB" b="0" i="0" dirty="0">
                <a:solidFill>
                  <a:srgbClr val="333333"/>
                </a:solidFill>
                <a:effectLst/>
                <a:latin typeface="Montserrat" pitchFamily="2" charset="77"/>
              </a:rPr>
              <a:t> forma de </a:t>
            </a:r>
            <a:r>
              <a:rPr lang="en-GB" b="0" i="0" dirty="0" err="1">
                <a:solidFill>
                  <a:srgbClr val="333333"/>
                </a:solidFill>
                <a:effectLst/>
                <a:latin typeface="Montserrat" pitchFamily="2" charset="77"/>
              </a:rPr>
              <a:t>violencia</a:t>
            </a:r>
            <a:r>
              <a:rPr lang="en-GB" b="0" i="0" dirty="0">
                <a:solidFill>
                  <a:srgbClr val="333333"/>
                </a:solidFill>
                <a:effectLst/>
                <a:latin typeface="Montserrat" pitchFamily="2" charset="77"/>
              </a:rPr>
              <a:t> </a:t>
            </a:r>
            <a:r>
              <a:rPr lang="en-GB" b="0" i="0" dirty="0" err="1">
                <a:solidFill>
                  <a:srgbClr val="333333"/>
                </a:solidFill>
                <a:effectLst/>
                <a:latin typeface="Montserrat" pitchFamily="2" charset="77"/>
              </a:rPr>
              <a:t>desde</a:t>
            </a:r>
            <a:r>
              <a:rPr lang="en-GB" b="0" i="0" dirty="0">
                <a:solidFill>
                  <a:srgbClr val="333333"/>
                </a:solidFill>
                <a:effectLst/>
                <a:latin typeface="Montserrat" pitchFamily="2" charset="77"/>
              </a:rPr>
              <a:t> que </a:t>
            </a:r>
            <a:r>
              <a:rPr lang="en-GB" b="0" i="0" dirty="0" err="1">
                <a:solidFill>
                  <a:srgbClr val="333333"/>
                </a:solidFill>
                <a:effectLst/>
                <a:latin typeface="Montserrat" pitchFamily="2" charset="77"/>
              </a:rPr>
              <a:t>empezó</a:t>
            </a:r>
            <a:r>
              <a:rPr lang="en-GB" b="0" i="0" dirty="0">
                <a:solidFill>
                  <a:srgbClr val="333333"/>
                </a:solidFill>
                <a:effectLst/>
                <a:latin typeface="Montserrat" pitchFamily="2" charset="77"/>
              </a:rPr>
              <a:t> la </a:t>
            </a:r>
            <a:r>
              <a:rPr lang="en-GB" b="0" i="0" dirty="0" err="1">
                <a:solidFill>
                  <a:srgbClr val="333333"/>
                </a:solidFill>
                <a:effectLst/>
                <a:latin typeface="Montserrat" pitchFamily="2" charset="77"/>
              </a:rPr>
              <a:t>pandemia</a:t>
            </a:r>
            <a:r>
              <a:rPr lang="en-GB" b="0" i="0" dirty="0">
                <a:solidFill>
                  <a:srgbClr val="333333"/>
                </a:solidFill>
                <a:effectLst/>
                <a:latin typeface="Montserrat" pitchFamily="2" charset="77"/>
              </a:rPr>
              <a:t>. </a:t>
            </a:r>
            <a:r>
              <a:rPr lang="en-GB" b="0" i="0" dirty="0">
                <a:solidFill>
                  <a:srgbClr val="333333"/>
                </a:solidFill>
                <a:effectLst/>
                <a:latin typeface="Source Serif Pro" panose="020F0502020204030204" pitchFamily="34" charset="0"/>
              </a:rPr>
              <a:t>Las </a:t>
            </a:r>
            <a:r>
              <a:rPr lang="en-GB" b="0" i="0" dirty="0" err="1">
                <a:solidFill>
                  <a:srgbClr val="333333"/>
                </a:solidFill>
                <a:effectLst/>
                <a:latin typeface="Source Serif Pro" panose="020F0502020204030204" pitchFamily="34" charset="0"/>
              </a:rPr>
              <a:t>mujeres</a:t>
            </a:r>
            <a:r>
              <a:rPr lang="en-GB" b="0" i="0" dirty="0">
                <a:solidFill>
                  <a:srgbClr val="333333"/>
                </a:solidFill>
                <a:effectLst/>
                <a:latin typeface="Source Serif Pro" panose="020F0502020204030204" pitchFamily="34" charset="0"/>
              </a:rPr>
              <a:t> </a:t>
            </a:r>
            <a:r>
              <a:rPr lang="en-GB" b="0" i="0" dirty="0" err="1">
                <a:solidFill>
                  <a:srgbClr val="333333"/>
                </a:solidFill>
                <a:effectLst/>
                <a:latin typeface="Source Serif Pro" panose="020F0502020204030204" pitchFamily="34" charset="0"/>
              </a:rPr>
              <a:t>están</a:t>
            </a:r>
            <a:r>
              <a:rPr lang="en-GB" b="0" i="0" dirty="0">
                <a:solidFill>
                  <a:srgbClr val="333333"/>
                </a:solidFill>
                <a:effectLst/>
                <a:latin typeface="Source Serif Pro" panose="020F0502020204030204" pitchFamily="34" charset="0"/>
              </a:rPr>
              <a:t> </a:t>
            </a:r>
            <a:r>
              <a:rPr lang="en-GB" b="0" i="0" dirty="0" err="1">
                <a:solidFill>
                  <a:srgbClr val="333333"/>
                </a:solidFill>
                <a:effectLst/>
                <a:latin typeface="Source Serif Pro" panose="020F0502020204030204" pitchFamily="34" charset="0"/>
              </a:rPr>
              <a:t>sobrerrepresentadas</a:t>
            </a:r>
            <a:r>
              <a:rPr lang="en-GB" b="0" i="0" dirty="0">
                <a:solidFill>
                  <a:srgbClr val="333333"/>
                </a:solidFill>
                <a:effectLst/>
                <a:latin typeface="Source Serif Pro" panose="020F0502020204030204" pitchFamily="34" charset="0"/>
              </a:rPr>
              <a:t> en </a:t>
            </a:r>
            <a:r>
              <a:rPr lang="en-GB" b="0" i="0" dirty="0" err="1">
                <a:solidFill>
                  <a:srgbClr val="333333"/>
                </a:solidFill>
                <a:effectLst/>
                <a:latin typeface="Source Serif Pro" panose="020F0502020204030204" pitchFamily="34" charset="0"/>
              </a:rPr>
              <a:t>muchos</a:t>
            </a:r>
            <a:r>
              <a:rPr lang="en-GB" b="0" i="0" dirty="0">
                <a:solidFill>
                  <a:srgbClr val="333333"/>
                </a:solidFill>
                <a:effectLst/>
                <a:latin typeface="Source Serif Pro" panose="020F0502020204030204" pitchFamily="34" charset="0"/>
              </a:rPr>
              <a:t> </a:t>
            </a:r>
            <a:r>
              <a:rPr lang="en-GB" b="0" i="0" dirty="0" err="1">
                <a:solidFill>
                  <a:srgbClr val="333333"/>
                </a:solidFill>
                <a:effectLst/>
                <a:latin typeface="Source Serif Pro" panose="020F0502020204030204" pitchFamily="34" charset="0"/>
              </a:rPr>
              <a:t>empleos</a:t>
            </a:r>
            <a:r>
              <a:rPr lang="en-GB" b="0" i="0" dirty="0">
                <a:solidFill>
                  <a:srgbClr val="333333"/>
                </a:solidFill>
                <a:effectLst/>
                <a:latin typeface="Source Serif Pro" panose="020F0502020204030204" pitchFamily="34" charset="0"/>
              </a:rPr>
              <a:t> y </a:t>
            </a:r>
            <a:r>
              <a:rPr lang="en-GB" b="0" i="0" dirty="0" err="1">
                <a:solidFill>
                  <a:srgbClr val="333333"/>
                </a:solidFill>
                <a:effectLst/>
                <a:latin typeface="Source Serif Pro" panose="020F0502020204030204" pitchFamily="34" charset="0"/>
              </a:rPr>
              <a:t>demografías</a:t>
            </a:r>
            <a:r>
              <a:rPr lang="en-GB" b="0" i="0" dirty="0">
                <a:solidFill>
                  <a:srgbClr val="333333"/>
                </a:solidFill>
                <a:effectLst/>
                <a:latin typeface="Source Serif Pro" panose="020F0502020204030204" pitchFamily="34" charset="0"/>
              </a:rPr>
              <a:t> que se </a:t>
            </a:r>
            <a:r>
              <a:rPr lang="en-GB" b="0" i="0" dirty="0" err="1">
                <a:solidFill>
                  <a:srgbClr val="333333"/>
                </a:solidFill>
                <a:effectLst/>
                <a:latin typeface="Source Serif Pro" panose="020F0502020204030204" pitchFamily="34" charset="0"/>
              </a:rPr>
              <a:t>enfrentan</a:t>
            </a:r>
            <a:r>
              <a:rPr lang="en-GB" b="0" i="0" dirty="0">
                <a:solidFill>
                  <a:srgbClr val="333333"/>
                </a:solidFill>
                <a:effectLst/>
                <a:latin typeface="Source Serif Pro" panose="020F0502020204030204" pitchFamily="34" charset="0"/>
              </a:rPr>
              <a:t> a un </a:t>
            </a:r>
            <a:r>
              <a:rPr lang="en-GB" b="0" i="0" dirty="0" err="1">
                <a:solidFill>
                  <a:srgbClr val="333333"/>
                </a:solidFill>
                <a:effectLst/>
                <a:latin typeface="Source Serif Pro" panose="020F0502020204030204" pitchFamily="34" charset="0"/>
              </a:rPr>
              <a:t>elevado</a:t>
            </a:r>
            <a:r>
              <a:rPr lang="en-GB" b="0" i="0" dirty="0">
                <a:solidFill>
                  <a:srgbClr val="333333"/>
                </a:solidFill>
                <a:effectLst/>
                <a:latin typeface="Source Serif Pro" panose="020F0502020204030204" pitchFamily="34" charset="0"/>
              </a:rPr>
              <a:t> </a:t>
            </a:r>
            <a:r>
              <a:rPr lang="en-GB" b="0" i="0" dirty="0" err="1">
                <a:solidFill>
                  <a:srgbClr val="333333"/>
                </a:solidFill>
                <a:effectLst/>
                <a:latin typeface="Source Serif Pro" panose="020F0502020204030204" pitchFamily="34" charset="0"/>
              </a:rPr>
              <a:t>riesgo</a:t>
            </a:r>
            <a:r>
              <a:rPr lang="en-GB" b="0" i="0" dirty="0">
                <a:solidFill>
                  <a:srgbClr val="333333"/>
                </a:solidFill>
                <a:effectLst/>
                <a:latin typeface="Source Serif Pro" panose="020F0502020204030204" pitchFamily="34" charset="0"/>
              </a:rPr>
              <a:t> de </a:t>
            </a:r>
            <a:r>
              <a:rPr lang="en-GB" b="0" i="0" dirty="0" err="1">
                <a:solidFill>
                  <a:srgbClr val="333333"/>
                </a:solidFill>
                <a:effectLst/>
                <a:latin typeface="Source Serif Pro" panose="020F0502020204030204" pitchFamily="34" charset="0"/>
              </a:rPr>
              <a:t>exposición</a:t>
            </a:r>
            <a:r>
              <a:rPr lang="en-GB" b="0" i="0" dirty="0">
                <a:solidFill>
                  <a:srgbClr val="333333"/>
                </a:solidFill>
                <a:effectLst/>
                <a:latin typeface="Source Serif Pro" panose="020F0502020204030204" pitchFamily="34" charset="0"/>
              </a:rPr>
              <a:t> y/o </a:t>
            </a:r>
            <a:r>
              <a:rPr lang="en-GB" b="0" i="0" dirty="0" err="1">
                <a:solidFill>
                  <a:srgbClr val="333333"/>
                </a:solidFill>
                <a:effectLst/>
                <a:latin typeface="Source Serif Pro" panose="020F0502020204030204" pitchFamily="34" charset="0"/>
              </a:rPr>
              <a:t>muerte</a:t>
            </a:r>
            <a:r>
              <a:rPr lang="en-GB" b="0" i="0" dirty="0">
                <a:solidFill>
                  <a:srgbClr val="333333"/>
                </a:solidFill>
                <a:effectLst/>
                <a:latin typeface="Source Serif Pro" panose="020F0502020204030204" pitchFamily="34" charset="0"/>
              </a:rPr>
              <a:t> por COVID-19; </a:t>
            </a:r>
            <a:r>
              <a:rPr lang="en-GB" b="0" i="0" dirty="0" err="1">
                <a:solidFill>
                  <a:srgbClr val="333333"/>
                </a:solidFill>
                <a:effectLst/>
                <a:latin typeface="Source Serif Pro" panose="020F0502020204030204" pitchFamily="34" charset="0"/>
              </a:rPr>
              <a:t>estos</a:t>
            </a:r>
            <a:r>
              <a:rPr lang="en-GB" b="0" i="0" dirty="0">
                <a:solidFill>
                  <a:srgbClr val="333333"/>
                </a:solidFill>
                <a:effectLst/>
                <a:latin typeface="Source Serif Pro" panose="020F0502020204030204" pitchFamily="34" charset="0"/>
              </a:rPr>
              <a:t> </a:t>
            </a:r>
            <a:r>
              <a:rPr lang="en-GB" b="0" i="0" dirty="0" err="1">
                <a:solidFill>
                  <a:srgbClr val="333333"/>
                </a:solidFill>
                <a:effectLst/>
                <a:latin typeface="Source Serif Pro" panose="020F0502020204030204" pitchFamily="34" charset="0"/>
              </a:rPr>
              <a:t>grupos</a:t>
            </a:r>
            <a:r>
              <a:rPr lang="en-GB" b="0" i="0" dirty="0">
                <a:solidFill>
                  <a:srgbClr val="333333"/>
                </a:solidFill>
                <a:effectLst/>
                <a:latin typeface="Source Serif Pro" panose="020F0502020204030204" pitchFamily="34" charset="0"/>
              </a:rPr>
              <a:t> </a:t>
            </a:r>
            <a:r>
              <a:rPr lang="en-GB" b="0" i="0" dirty="0" err="1">
                <a:solidFill>
                  <a:srgbClr val="333333"/>
                </a:solidFill>
                <a:effectLst/>
                <a:latin typeface="Source Serif Pro" panose="020F0502020204030204" pitchFamily="34" charset="0"/>
              </a:rPr>
              <a:t>incluyen</a:t>
            </a:r>
            <a:r>
              <a:rPr lang="en-GB" b="0" i="0" dirty="0">
                <a:solidFill>
                  <a:srgbClr val="333333"/>
                </a:solidFill>
                <a:effectLst/>
                <a:latin typeface="Source Serif Pro" panose="020F0502020204030204" pitchFamily="34" charset="0"/>
              </a:rPr>
              <a:t> las </a:t>
            </a:r>
            <a:r>
              <a:rPr lang="en-GB" b="0" i="0" dirty="0" err="1">
                <a:solidFill>
                  <a:srgbClr val="333333"/>
                </a:solidFill>
                <a:effectLst/>
                <a:latin typeface="Source Serif Pro" panose="020F0502020204030204" pitchFamily="34" charset="0"/>
              </a:rPr>
              <a:t>trabajadoras</a:t>
            </a:r>
            <a:r>
              <a:rPr lang="en-GB" b="0" i="0" dirty="0">
                <a:solidFill>
                  <a:srgbClr val="333333"/>
                </a:solidFill>
                <a:effectLst/>
                <a:latin typeface="Source Serif Pro" panose="020F0502020204030204" pitchFamily="34" charset="0"/>
              </a:rPr>
              <a:t> de </a:t>
            </a:r>
            <a:r>
              <a:rPr lang="en-GB" b="0" i="0" dirty="0" err="1">
                <a:solidFill>
                  <a:srgbClr val="333333"/>
                </a:solidFill>
                <a:effectLst/>
                <a:latin typeface="Source Serif Pro" panose="020F0502020204030204" pitchFamily="34" charset="0"/>
              </a:rPr>
              <a:t>cuidados</a:t>
            </a:r>
            <a:r>
              <a:rPr lang="en-GB" b="0" i="0" dirty="0">
                <a:solidFill>
                  <a:srgbClr val="333333"/>
                </a:solidFill>
                <a:effectLst/>
                <a:latin typeface="Source Serif Pro" panose="020F0502020204030204" pitchFamily="34" charset="0"/>
              </a:rPr>
              <a:t> y de salud en la </a:t>
            </a:r>
            <a:r>
              <a:rPr lang="en-GB" b="0" i="0" dirty="0" err="1">
                <a:solidFill>
                  <a:srgbClr val="333333"/>
                </a:solidFill>
                <a:effectLst/>
                <a:latin typeface="Source Serif Pro" panose="020F0502020204030204" pitchFamily="34" charset="0"/>
              </a:rPr>
              <a:t>primera</a:t>
            </a:r>
            <a:r>
              <a:rPr lang="en-GB" b="0" i="0" dirty="0">
                <a:solidFill>
                  <a:srgbClr val="333333"/>
                </a:solidFill>
                <a:effectLst/>
                <a:latin typeface="Source Serif Pro" panose="020F0502020204030204" pitchFamily="34" charset="0"/>
              </a:rPr>
              <a:t> </a:t>
            </a:r>
            <a:r>
              <a:rPr lang="en-GB" b="0" i="0" dirty="0" err="1">
                <a:solidFill>
                  <a:srgbClr val="333333"/>
                </a:solidFill>
                <a:effectLst/>
                <a:latin typeface="Source Serif Pro" panose="020F0502020204030204" pitchFamily="34" charset="0"/>
              </a:rPr>
              <a:t>línea</a:t>
            </a:r>
            <a:r>
              <a:rPr lang="en-GB" b="0" i="0" dirty="0">
                <a:solidFill>
                  <a:srgbClr val="333333"/>
                </a:solidFill>
                <a:effectLst/>
                <a:latin typeface="Source Serif Pro" panose="020F0502020204030204" pitchFamily="34" charset="0"/>
              </a:rPr>
              <a:t>, las </a:t>
            </a:r>
            <a:r>
              <a:rPr lang="en-GB" b="0" i="0" dirty="0" err="1">
                <a:solidFill>
                  <a:srgbClr val="333333"/>
                </a:solidFill>
                <a:effectLst/>
                <a:latin typeface="Source Serif Pro" panose="020F0502020204030204" pitchFamily="34" charset="0"/>
              </a:rPr>
              <a:t>mujeres</a:t>
            </a:r>
            <a:r>
              <a:rPr lang="en-GB" b="0" i="0" dirty="0">
                <a:solidFill>
                  <a:srgbClr val="333333"/>
                </a:solidFill>
                <a:effectLst/>
                <a:latin typeface="Source Serif Pro" panose="020F0502020204030204" pitchFamily="34" charset="0"/>
              </a:rPr>
              <a:t> </a:t>
            </a:r>
            <a:r>
              <a:rPr lang="en-GB" b="0" i="0" dirty="0" err="1">
                <a:solidFill>
                  <a:srgbClr val="333333"/>
                </a:solidFill>
                <a:effectLst/>
                <a:latin typeface="Source Serif Pro" panose="020F0502020204030204" pitchFamily="34" charset="0"/>
              </a:rPr>
              <a:t>adultas</a:t>
            </a:r>
            <a:r>
              <a:rPr lang="en-GB" b="0" i="0" dirty="0">
                <a:solidFill>
                  <a:srgbClr val="333333"/>
                </a:solidFill>
                <a:effectLst/>
                <a:latin typeface="Source Serif Pro" panose="020F0502020204030204" pitchFamily="34" charset="0"/>
              </a:rPr>
              <a:t> </a:t>
            </a:r>
            <a:r>
              <a:rPr lang="en-GB" b="0" i="0" dirty="0" err="1">
                <a:solidFill>
                  <a:srgbClr val="333333"/>
                </a:solidFill>
                <a:effectLst/>
                <a:latin typeface="Source Serif Pro" panose="020F0502020204030204" pitchFamily="34" charset="0"/>
              </a:rPr>
              <a:t>mayores</a:t>
            </a:r>
            <a:r>
              <a:rPr lang="en-GB" b="0" i="0" dirty="0">
                <a:solidFill>
                  <a:srgbClr val="333333"/>
                </a:solidFill>
                <a:effectLst/>
                <a:latin typeface="Source Serif Pro" panose="020F0502020204030204" pitchFamily="34" charset="0"/>
              </a:rPr>
              <a:t> y las </a:t>
            </a:r>
            <a:r>
              <a:rPr lang="en-GB" b="0" i="0" dirty="0" err="1">
                <a:solidFill>
                  <a:srgbClr val="333333"/>
                </a:solidFill>
                <a:effectLst/>
                <a:latin typeface="Source Serif Pro" panose="020F0502020204030204" pitchFamily="34" charset="0"/>
              </a:rPr>
              <a:t>mujeres</a:t>
            </a:r>
            <a:r>
              <a:rPr lang="en-GB" b="0" i="0" dirty="0">
                <a:solidFill>
                  <a:srgbClr val="333333"/>
                </a:solidFill>
                <a:effectLst/>
                <a:latin typeface="Source Serif Pro" panose="020F0502020204030204" pitchFamily="34" charset="0"/>
              </a:rPr>
              <a:t> </a:t>
            </a:r>
            <a:r>
              <a:rPr lang="en-GB" b="0" i="0" dirty="0" err="1">
                <a:solidFill>
                  <a:srgbClr val="333333"/>
                </a:solidFill>
                <a:effectLst/>
                <a:latin typeface="Source Serif Pro" panose="020F0502020204030204" pitchFamily="34" charset="0"/>
              </a:rPr>
              <a:t>pobres</a:t>
            </a:r>
            <a:r>
              <a:rPr lang="en-GB" b="0" i="0" dirty="0">
                <a:solidFill>
                  <a:srgbClr val="333333"/>
                </a:solidFill>
                <a:effectLst/>
                <a:latin typeface="Source Serif Pro" panose="020F0502020204030204" pitchFamily="34" charset="0"/>
              </a:rPr>
              <a:t> de </a:t>
            </a:r>
            <a:r>
              <a:rPr lang="en-GB" b="0" i="0" dirty="0" err="1">
                <a:solidFill>
                  <a:srgbClr val="333333"/>
                </a:solidFill>
                <a:effectLst/>
                <a:latin typeface="Source Serif Pro" panose="020F0502020204030204" pitchFamily="34" charset="0"/>
              </a:rPr>
              <a:t>todo</a:t>
            </a:r>
            <a:r>
              <a:rPr lang="en-GB" b="0" i="0" dirty="0">
                <a:solidFill>
                  <a:srgbClr val="333333"/>
                </a:solidFill>
                <a:effectLst/>
                <a:latin typeface="Source Serif Pro" panose="020F0502020204030204" pitchFamily="34" charset="0"/>
              </a:rPr>
              <a:t> </a:t>
            </a:r>
            <a:r>
              <a:rPr lang="en-GB" b="0" i="0" dirty="0" err="1">
                <a:solidFill>
                  <a:srgbClr val="333333"/>
                </a:solidFill>
                <a:effectLst/>
                <a:latin typeface="Source Serif Pro" panose="020F0502020204030204" pitchFamily="34" charset="0"/>
              </a:rPr>
              <a:t>el</a:t>
            </a:r>
            <a:r>
              <a:rPr lang="en-GB" b="0" i="0" dirty="0">
                <a:solidFill>
                  <a:srgbClr val="333333"/>
                </a:solidFill>
                <a:effectLst/>
                <a:latin typeface="Source Serif Pro" panose="020F0502020204030204" pitchFamily="34" charset="0"/>
              </a:rPr>
              <a:t> </a:t>
            </a:r>
            <a:r>
              <a:rPr lang="en-GB" b="0" i="0" dirty="0" err="1">
                <a:solidFill>
                  <a:srgbClr val="333333"/>
                </a:solidFill>
                <a:effectLst/>
                <a:latin typeface="Source Serif Pro" panose="020F0502020204030204" pitchFamily="34" charset="0"/>
              </a:rPr>
              <a:t>mundo</a:t>
            </a:r>
            <a:r>
              <a:rPr lang="en-GB" b="0" i="0" dirty="0">
                <a:solidFill>
                  <a:srgbClr val="333333"/>
                </a:solidFill>
                <a:effectLst/>
                <a:latin typeface="Source Serif Pro" panose="020F0502020204030204" pitchFamily="34" charset="0"/>
              </a:rPr>
              <a:t>. La </a:t>
            </a:r>
            <a:r>
              <a:rPr lang="en-GB" b="0" i="0" dirty="0" err="1">
                <a:solidFill>
                  <a:srgbClr val="333333"/>
                </a:solidFill>
                <a:effectLst/>
                <a:latin typeface="Source Serif Pro" panose="020F0502020204030204" pitchFamily="34" charset="0"/>
              </a:rPr>
              <a:t>pandemia</a:t>
            </a:r>
            <a:r>
              <a:rPr lang="en-GB" b="0" i="0" dirty="0">
                <a:solidFill>
                  <a:srgbClr val="333333"/>
                </a:solidFill>
                <a:effectLst/>
                <a:latin typeface="Source Serif Pro" panose="020F0502020204030204" pitchFamily="34" charset="0"/>
              </a:rPr>
              <a:t> </a:t>
            </a:r>
            <a:r>
              <a:rPr lang="en-GB" b="0" i="0" dirty="0" err="1">
                <a:solidFill>
                  <a:srgbClr val="333333"/>
                </a:solidFill>
                <a:effectLst/>
                <a:latin typeface="Source Serif Pro" panose="020F0502020204030204" pitchFamily="34" charset="0"/>
              </a:rPr>
              <a:t>también</a:t>
            </a:r>
            <a:r>
              <a:rPr lang="en-GB" b="0" i="0" dirty="0">
                <a:solidFill>
                  <a:srgbClr val="333333"/>
                </a:solidFill>
                <a:effectLst/>
                <a:latin typeface="Source Serif Pro" panose="020F0502020204030204" pitchFamily="34" charset="0"/>
              </a:rPr>
              <a:t> ha </a:t>
            </a:r>
            <a:r>
              <a:rPr lang="en-GB" b="0" i="0" dirty="0" err="1">
                <a:solidFill>
                  <a:srgbClr val="333333"/>
                </a:solidFill>
                <a:effectLst/>
                <a:latin typeface="Source Serif Pro" panose="020F0502020204030204" pitchFamily="34" charset="0"/>
              </a:rPr>
              <a:t>causado</a:t>
            </a:r>
            <a:r>
              <a:rPr lang="en-GB" b="0" i="0" dirty="0">
                <a:solidFill>
                  <a:srgbClr val="333333"/>
                </a:solidFill>
                <a:effectLst/>
                <a:latin typeface="Source Serif Pro" panose="020F0502020204030204" pitchFamily="34" charset="0"/>
              </a:rPr>
              <a:t> </a:t>
            </a:r>
            <a:r>
              <a:rPr lang="en-GB" b="0" i="0" dirty="0" err="1">
                <a:solidFill>
                  <a:srgbClr val="333333"/>
                </a:solidFill>
                <a:effectLst/>
                <a:latin typeface="Source Serif Pro" panose="020F0502020204030204" pitchFamily="34" charset="0"/>
              </a:rPr>
              <a:t>estragos</a:t>
            </a:r>
            <a:r>
              <a:rPr lang="en-GB" b="0" i="0" dirty="0">
                <a:solidFill>
                  <a:srgbClr val="333333"/>
                </a:solidFill>
                <a:effectLst/>
                <a:latin typeface="Source Serif Pro" panose="020F0502020204030204" pitchFamily="34" charset="0"/>
              </a:rPr>
              <a:t> en la salud de las </a:t>
            </a:r>
            <a:r>
              <a:rPr lang="en-GB" b="0" i="0" dirty="0" err="1">
                <a:solidFill>
                  <a:srgbClr val="333333"/>
                </a:solidFill>
                <a:effectLst/>
                <a:latin typeface="Source Serif Pro" panose="020F0502020204030204" pitchFamily="34" charset="0"/>
              </a:rPr>
              <a:t>mujeres</a:t>
            </a:r>
            <a:r>
              <a:rPr lang="en-GB" b="0" i="0" dirty="0">
                <a:solidFill>
                  <a:srgbClr val="333333"/>
                </a:solidFill>
                <a:effectLst/>
                <a:latin typeface="Source Serif Pro" panose="020F0502020204030204" pitchFamily="34" charset="0"/>
              </a:rPr>
              <a:t> en general, </a:t>
            </a:r>
            <a:r>
              <a:rPr lang="en-GB" b="0" i="0" dirty="0" err="1">
                <a:solidFill>
                  <a:srgbClr val="333333"/>
                </a:solidFill>
                <a:effectLst/>
                <a:latin typeface="Source Serif Pro" panose="020F0502020204030204" pitchFamily="34" charset="0"/>
              </a:rPr>
              <a:t>ya</a:t>
            </a:r>
            <a:r>
              <a:rPr lang="en-GB" b="0" i="0" dirty="0">
                <a:solidFill>
                  <a:srgbClr val="333333"/>
                </a:solidFill>
                <a:effectLst/>
                <a:latin typeface="Source Serif Pro" panose="020F0502020204030204" pitchFamily="34" charset="0"/>
              </a:rPr>
              <a:t> que por </a:t>
            </a:r>
            <a:r>
              <a:rPr lang="en-GB" b="0" i="0" dirty="0" err="1">
                <a:solidFill>
                  <a:srgbClr val="333333"/>
                </a:solidFill>
                <a:effectLst/>
                <a:latin typeface="Source Serif Pro" panose="020F0502020204030204" pitchFamily="34" charset="0"/>
              </a:rPr>
              <a:t>los</a:t>
            </a:r>
            <a:r>
              <a:rPr lang="en-GB" b="0" i="0" dirty="0">
                <a:solidFill>
                  <a:srgbClr val="333333"/>
                </a:solidFill>
                <a:effectLst/>
                <a:latin typeface="Source Serif Pro" panose="020F0502020204030204" pitchFamily="34" charset="0"/>
              </a:rPr>
              <a:t> </a:t>
            </a:r>
            <a:r>
              <a:rPr lang="en-GB" b="0" i="0" dirty="0" err="1">
                <a:solidFill>
                  <a:srgbClr val="333333"/>
                </a:solidFill>
                <a:effectLst/>
                <a:latin typeface="Source Serif Pro" panose="020F0502020204030204" pitchFamily="34" charset="0"/>
              </a:rPr>
              <a:t>sistemas</a:t>
            </a:r>
            <a:r>
              <a:rPr lang="en-GB" b="0" i="0" dirty="0">
                <a:solidFill>
                  <a:srgbClr val="333333"/>
                </a:solidFill>
                <a:effectLst/>
                <a:latin typeface="Source Serif Pro" panose="020F0502020204030204" pitchFamily="34" charset="0"/>
              </a:rPr>
              <a:t> de salud </a:t>
            </a:r>
            <a:r>
              <a:rPr lang="en-GB" b="0" i="0" dirty="0" err="1">
                <a:solidFill>
                  <a:srgbClr val="333333"/>
                </a:solidFill>
                <a:effectLst/>
                <a:latin typeface="Source Serif Pro" panose="020F0502020204030204" pitchFamily="34" charset="0"/>
              </a:rPr>
              <a:t>sobrecargados</a:t>
            </a:r>
            <a:r>
              <a:rPr lang="en-GB" b="0" i="0" dirty="0">
                <a:solidFill>
                  <a:srgbClr val="333333"/>
                </a:solidFill>
                <a:effectLst/>
                <a:latin typeface="Source Serif Pro" panose="020F0502020204030204" pitchFamily="34" charset="0"/>
              </a:rPr>
              <a:t> </a:t>
            </a:r>
            <a:r>
              <a:rPr lang="en-GB" b="0" i="0" dirty="0" err="1">
                <a:solidFill>
                  <a:srgbClr val="333333"/>
                </a:solidFill>
                <a:effectLst/>
                <a:latin typeface="Source Serif Pro" panose="020F0502020204030204" pitchFamily="34" charset="0"/>
              </a:rPr>
              <a:t>debieron</a:t>
            </a:r>
            <a:r>
              <a:rPr lang="en-GB" b="0" i="0" dirty="0">
                <a:solidFill>
                  <a:srgbClr val="333333"/>
                </a:solidFill>
                <a:effectLst/>
                <a:latin typeface="Source Serif Pro" panose="020F0502020204030204" pitchFamily="34" charset="0"/>
              </a:rPr>
              <a:t> </a:t>
            </a:r>
            <a:r>
              <a:rPr lang="en-GB" b="0" i="0" dirty="0" err="1">
                <a:solidFill>
                  <a:srgbClr val="333333"/>
                </a:solidFill>
                <a:effectLst/>
                <a:latin typeface="Source Serif Pro" panose="020F0502020204030204" pitchFamily="34" charset="0"/>
              </a:rPr>
              <a:t>interrumpirse</a:t>
            </a:r>
            <a:r>
              <a:rPr lang="en-GB" b="0" i="0" dirty="0">
                <a:solidFill>
                  <a:srgbClr val="333333"/>
                </a:solidFill>
                <a:effectLst/>
                <a:latin typeface="Source Serif Pro" panose="020F0502020204030204" pitchFamily="34" charset="0"/>
              </a:rPr>
              <a:t> </a:t>
            </a:r>
            <a:r>
              <a:rPr lang="en-GB" b="0" i="0" dirty="0" err="1">
                <a:solidFill>
                  <a:srgbClr val="333333"/>
                </a:solidFill>
                <a:effectLst/>
                <a:latin typeface="Source Serif Pro" panose="020F0502020204030204" pitchFamily="34" charset="0"/>
              </a:rPr>
              <a:t>servicios</a:t>
            </a:r>
            <a:r>
              <a:rPr lang="en-GB" b="0" i="0" dirty="0">
                <a:solidFill>
                  <a:srgbClr val="333333"/>
                </a:solidFill>
                <a:effectLst/>
                <a:latin typeface="Source Serif Pro" panose="020F0502020204030204" pitchFamily="34" charset="0"/>
              </a:rPr>
              <a:t> críticos de </a:t>
            </a:r>
            <a:r>
              <a:rPr lang="en-GB" b="0" i="0" dirty="0" err="1">
                <a:solidFill>
                  <a:srgbClr val="333333"/>
                </a:solidFill>
                <a:effectLst/>
                <a:latin typeface="Source Serif Pro" panose="020F0502020204030204" pitchFamily="34" charset="0"/>
              </a:rPr>
              <a:t>atención</a:t>
            </a:r>
            <a:r>
              <a:rPr lang="en-GB" b="0" i="0" dirty="0">
                <a:solidFill>
                  <a:srgbClr val="333333"/>
                </a:solidFill>
                <a:effectLst/>
                <a:latin typeface="Source Serif Pro" panose="020F0502020204030204" pitchFamily="34" charset="0"/>
              </a:rPr>
              <a:t> sanitaria, </a:t>
            </a:r>
            <a:r>
              <a:rPr lang="en-GB" b="0" i="0" dirty="0" err="1">
                <a:solidFill>
                  <a:srgbClr val="333333"/>
                </a:solidFill>
                <a:effectLst/>
                <a:latin typeface="Source Serif Pro" panose="020F0502020204030204" pitchFamily="34" charset="0"/>
              </a:rPr>
              <a:t>como</a:t>
            </a:r>
            <a:r>
              <a:rPr lang="en-GB" b="0" i="0" dirty="0">
                <a:solidFill>
                  <a:srgbClr val="333333"/>
                </a:solidFill>
                <a:effectLst/>
                <a:latin typeface="Source Serif Pro" panose="020F0502020204030204" pitchFamily="34" charset="0"/>
              </a:rPr>
              <a:t> </a:t>
            </a:r>
            <a:r>
              <a:rPr lang="en-GB" b="0" i="0" dirty="0" err="1">
                <a:solidFill>
                  <a:srgbClr val="333333"/>
                </a:solidFill>
                <a:effectLst/>
                <a:latin typeface="Source Serif Pro" panose="020F0502020204030204" pitchFamily="34" charset="0"/>
              </a:rPr>
              <a:t>cuidados</a:t>
            </a:r>
            <a:r>
              <a:rPr lang="en-GB" b="0" i="0" dirty="0">
                <a:solidFill>
                  <a:srgbClr val="333333"/>
                </a:solidFill>
                <a:effectLst/>
                <a:latin typeface="Source Serif Pro" panose="020F0502020204030204" pitchFamily="34" charset="0"/>
              </a:rPr>
              <a:t> pre- y </a:t>
            </a:r>
            <a:r>
              <a:rPr lang="en-GB" b="0" i="0" dirty="0" err="1">
                <a:solidFill>
                  <a:srgbClr val="333333"/>
                </a:solidFill>
                <a:effectLst/>
                <a:latin typeface="Source Serif Pro" panose="020F0502020204030204" pitchFamily="34" charset="0"/>
              </a:rPr>
              <a:t>posnatales</a:t>
            </a:r>
            <a:r>
              <a:rPr lang="en-GB" b="0" i="0" dirty="0">
                <a:solidFill>
                  <a:srgbClr val="333333"/>
                </a:solidFill>
                <a:effectLst/>
                <a:latin typeface="Source Serif Pro" panose="020F0502020204030204" pitchFamily="34" charset="0"/>
              </a:rPr>
              <a:t>, y </a:t>
            </a:r>
            <a:r>
              <a:rPr lang="en-GB" b="0" i="0" dirty="0" err="1">
                <a:solidFill>
                  <a:srgbClr val="333333"/>
                </a:solidFill>
                <a:effectLst/>
                <a:latin typeface="Source Serif Pro" panose="020F0502020204030204" pitchFamily="34" charset="0"/>
              </a:rPr>
              <a:t>otros</a:t>
            </a:r>
            <a:r>
              <a:rPr lang="en-GB" b="0" i="0" dirty="0">
                <a:solidFill>
                  <a:srgbClr val="333333"/>
                </a:solidFill>
                <a:effectLst/>
                <a:latin typeface="Source Serif Pro" panose="020F0502020204030204" pitchFamily="34" charset="0"/>
              </a:rPr>
              <a:t> </a:t>
            </a:r>
            <a:r>
              <a:rPr lang="en-GB" b="0" i="0" dirty="0" err="1">
                <a:solidFill>
                  <a:srgbClr val="333333"/>
                </a:solidFill>
                <a:effectLst/>
                <a:latin typeface="Source Serif Pro" panose="020F0502020204030204" pitchFamily="34" charset="0"/>
              </a:rPr>
              <a:t>servicios</a:t>
            </a:r>
            <a:r>
              <a:rPr lang="en-GB" b="0" i="0" dirty="0">
                <a:solidFill>
                  <a:srgbClr val="333333"/>
                </a:solidFill>
                <a:effectLst/>
                <a:latin typeface="Source Serif Pro" panose="020F0502020204030204" pitchFamily="34" charset="0"/>
              </a:rPr>
              <a:t> de salud sexual y </a:t>
            </a:r>
            <a:r>
              <a:rPr lang="en-GB" b="0" i="0" dirty="0" err="1">
                <a:solidFill>
                  <a:srgbClr val="333333"/>
                </a:solidFill>
                <a:effectLst/>
                <a:latin typeface="Source Serif Pro" panose="020F0502020204030204" pitchFamily="34" charset="0"/>
              </a:rPr>
              <a:t>reproductiva</a:t>
            </a:r>
            <a:r>
              <a:rPr lang="en-GB" b="0" i="0" dirty="0">
                <a:solidFill>
                  <a:srgbClr val="333333"/>
                </a:solidFill>
                <a:effectLst/>
                <a:latin typeface="Source Serif Pro" panose="020F0502020204030204" pitchFamily="34" charset="0"/>
              </a:rPr>
              <a:t>.  </a:t>
            </a:r>
          </a:p>
          <a:p>
            <a:pPr algn="l"/>
            <a:r>
              <a:rPr lang="en-GB" b="0" i="0" dirty="0" err="1">
                <a:solidFill>
                  <a:srgbClr val="333333"/>
                </a:solidFill>
                <a:effectLst/>
                <a:latin typeface="Source Serif Pro" panose="02040603050405020204" pitchFamily="18" charset="0"/>
              </a:rPr>
              <a:t>Asimismo</a:t>
            </a:r>
            <a:r>
              <a:rPr lang="en-GB" b="0" i="0" dirty="0">
                <a:solidFill>
                  <a:srgbClr val="333333"/>
                </a:solidFill>
                <a:effectLst/>
                <a:latin typeface="Source Serif Pro" panose="02040603050405020204" pitchFamily="18" charset="0"/>
              </a:rPr>
              <a:t>, </a:t>
            </a:r>
            <a:r>
              <a:rPr lang="en-GB" b="0" i="0" dirty="0" err="1">
                <a:solidFill>
                  <a:srgbClr val="333333"/>
                </a:solidFill>
                <a:effectLst/>
                <a:latin typeface="Source Serif Pro" panose="02040603050405020204" pitchFamily="18" charset="0"/>
              </a:rPr>
              <a:t>los</a:t>
            </a:r>
            <a:r>
              <a:rPr lang="en-GB" b="0" i="0" dirty="0">
                <a:solidFill>
                  <a:srgbClr val="333333"/>
                </a:solidFill>
                <a:effectLst/>
                <a:latin typeface="Source Serif Pro" panose="02040603050405020204" pitchFamily="18" charset="0"/>
              </a:rPr>
              <a:t> </a:t>
            </a:r>
            <a:r>
              <a:rPr lang="en-GB" b="0" i="0" dirty="0" err="1">
                <a:solidFill>
                  <a:srgbClr val="333333"/>
                </a:solidFill>
                <a:effectLst/>
                <a:latin typeface="Source Serif Pro" panose="02040603050405020204" pitchFamily="18" charset="0"/>
              </a:rPr>
              <a:t>confinamientos</a:t>
            </a:r>
            <a:r>
              <a:rPr lang="en-GB" b="0" i="0" dirty="0">
                <a:solidFill>
                  <a:srgbClr val="333333"/>
                </a:solidFill>
                <a:effectLst/>
                <a:latin typeface="Source Serif Pro" panose="02040603050405020204" pitchFamily="18" charset="0"/>
              </a:rPr>
              <a:t> y </a:t>
            </a:r>
            <a:r>
              <a:rPr lang="en-GB" b="0" i="0" dirty="0" err="1">
                <a:solidFill>
                  <a:srgbClr val="333333"/>
                </a:solidFill>
                <a:effectLst/>
                <a:latin typeface="Source Serif Pro" panose="02040603050405020204" pitchFamily="18" charset="0"/>
              </a:rPr>
              <a:t>los</a:t>
            </a:r>
            <a:r>
              <a:rPr lang="en-GB" b="0" i="0" dirty="0">
                <a:solidFill>
                  <a:srgbClr val="333333"/>
                </a:solidFill>
                <a:effectLst/>
                <a:latin typeface="Source Serif Pro" panose="02040603050405020204" pitchFamily="18" charset="0"/>
              </a:rPr>
              <a:t> </a:t>
            </a:r>
            <a:r>
              <a:rPr lang="en-GB" b="0" i="0" dirty="0" err="1">
                <a:solidFill>
                  <a:srgbClr val="333333"/>
                </a:solidFill>
                <a:effectLst/>
                <a:latin typeface="Source Serif Pro" panose="02040603050405020204" pitchFamily="18" charset="0"/>
              </a:rPr>
              <a:t>factores</a:t>
            </a:r>
            <a:r>
              <a:rPr lang="en-GB" b="0" i="0" dirty="0">
                <a:solidFill>
                  <a:srgbClr val="333333"/>
                </a:solidFill>
                <a:effectLst/>
                <a:latin typeface="Source Serif Pro" panose="02040603050405020204" pitchFamily="18" charset="0"/>
              </a:rPr>
              <a:t> de </a:t>
            </a:r>
            <a:r>
              <a:rPr lang="en-GB" b="0" i="0" dirty="0" err="1">
                <a:solidFill>
                  <a:srgbClr val="333333"/>
                </a:solidFill>
                <a:effectLst/>
                <a:latin typeface="Source Serif Pro" panose="02040603050405020204" pitchFamily="18" charset="0"/>
              </a:rPr>
              <a:t>estrés</a:t>
            </a:r>
            <a:r>
              <a:rPr lang="en-GB" b="0" i="0" dirty="0">
                <a:solidFill>
                  <a:srgbClr val="333333"/>
                </a:solidFill>
                <a:effectLst/>
                <a:latin typeface="Source Serif Pro" panose="02040603050405020204" pitchFamily="18" charset="0"/>
              </a:rPr>
              <a:t> </a:t>
            </a:r>
            <a:r>
              <a:rPr lang="en-GB" b="0" i="0" dirty="0" err="1">
                <a:solidFill>
                  <a:srgbClr val="333333"/>
                </a:solidFill>
                <a:effectLst/>
                <a:latin typeface="Source Serif Pro" panose="02040603050405020204" pitchFamily="18" charset="0"/>
              </a:rPr>
              <a:t>socioeconómicos</a:t>
            </a:r>
            <a:r>
              <a:rPr lang="en-GB" b="0" i="0" dirty="0">
                <a:solidFill>
                  <a:srgbClr val="333333"/>
                </a:solidFill>
                <a:effectLst/>
                <a:latin typeface="Source Serif Pro" panose="02040603050405020204" pitchFamily="18" charset="0"/>
              </a:rPr>
              <a:t> </a:t>
            </a:r>
            <a:r>
              <a:rPr lang="en-GB" b="0" i="0" dirty="0" err="1">
                <a:solidFill>
                  <a:srgbClr val="333333"/>
                </a:solidFill>
                <a:effectLst/>
                <a:latin typeface="Source Serif Pro" panose="02040603050405020204" pitchFamily="18" charset="0"/>
              </a:rPr>
              <a:t>causados</a:t>
            </a:r>
            <a:r>
              <a:rPr lang="en-GB" b="0" i="0" dirty="0">
                <a:solidFill>
                  <a:srgbClr val="333333"/>
                </a:solidFill>
                <a:effectLst/>
                <a:latin typeface="Source Serif Pro" panose="02040603050405020204" pitchFamily="18" charset="0"/>
              </a:rPr>
              <a:t> por la </a:t>
            </a:r>
            <a:r>
              <a:rPr lang="en-GB" b="0" i="0" dirty="0" err="1">
                <a:solidFill>
                  <a:srgbClr val="333333"/>
                </a:solidFill>
                <a:effectLst/>
                <a:latin typeface="Source Serif Pro" panose="02040603050405020204" pitchFamily="18" charset="0"/>
              </a:rPr>
              <a:t>pandemia</a:t>
            </a:r>
            <a:r>
              <a:rPr lang="en-GB" b="0" i="0" dirty="0">
                <a:solidFill>
                  <a:srgbClr val="333333"/>
                </a:solidFill>
                <a:effectLst/>
                <a:latin typeface="Source Serif Pro" panose="02040603050405020204" pitchFamily="18" charset="0"/>
              </a:rPr>
              <a:t> </a:t>
            </a:r>
            <a:r>
              <a:rPr lang="en-GB" b="0" i="0" dirty="0" err="1">
                <a:solidFill>
                  <a:srgbClr val="333333"/>
                </a:solidFill>
                <a:effectLst/>
                <a:latin typeface="Source Serif Pro" panose="02040603050405020204" pitchFamily="18" charset="0"/>
              </a:rPr>
              <a:t>provocaron</a:t>
            </a:r>
            <a:r>
              <a:rPr lang="en-GB" b="0" i="0" dirty="0">
                <a:solidFill>
                  <a:srgbClr val="333333"/>
                </a:solidFill>
                <a:effectLst/>
                <a:latin typeface="Source Serif Pro" panose="02040603050405020204" pitchFamily="18" charset="0"/>
              </a:rPr>
              <a:t> un </a:t>
            </a:r>
            <a:r>
              <a:rPr lang="en-GB" b="0" i="0" dirty="0" err="1">
                <a:solidFill>
                  <a:srgbClr val="333333"/>
                </a:solidFill>
                <a:effectLst/>
                <a:latin typeface="Source Serif Pro" panose="02040603050405020204" pitchFamily="18" charset="0"/>
              </a:rPr>
              <a:t>aumento</a:t>
            </a:r>
            <a:r>
              <a:rPr lang="en-GB" b="0" i="0" dirty="0">
                <a:solidFill>
                  <a:srgbClr val="333333"/>
                </a:solidFill>
                <a:effectLst/>
                <a:latin typeface="Source Serif Pro" panose="02040603050405020204" pitchFamily="18" charset="0"/>
              </a:rPr>
              <a:t> en la </a:t>
            </a:r>
            <a:r>
              <a:rPr lang="en-GB" b="0" i="0" dirty="0" err="1">
                <a:solidFill>
                  <a:srgbClr val="333333"/>
                </a:solidFill>
                <a:effectLst/>
                <a:latin typeface="Source Serif Pro" panose="02040603050405020204" pitchFamily="18" charset="0"/>
              </a:rPr>
              <a:t>violencia</a:t>
            </a:r>
            <a:r>
              <a:rPr lang="en-GB" b="0" i="0" dirty="0">
                <a:solidFill>
                  <a:srgbClr val="333333"/>
                </a:solidFill>
                <a:effectLst/>
                <a:latin typeface="Source Serif Pro" panose="02040603050405020204" pitchFamily="18" charset="0"/>
              </a:rPr>
              <a:t> de </a:t>
            </a:r>
            <a:r>
              <a:rPr lang="en-GB" b="0" i="0" dirty="0" err="1">
                <a:solidFill>
                  <a:srgbClr val="333333"/>
                </a:solidFill>
                <a:effectLst/>
                <a:latin typeface="Source Serif Pro" panose="02040603050405020204" pitchFamily="18" charset="0"/>
              </a:rPr>
              <a:t>género</a:t>
            </a:r>
            <a:r>
              <a:rPr lang="en-GB" b="0" i="0" dirty="0">
                <a:solidFill>
                  <a:srgbClr val="333333"/>
                </a:solidFill>
                <a:effectLst/>
                <a:latin typeface="Source Serif Pro" panose="02040603050405020204" pitchFamily="18" charset="0"/>
              </a:rPr>
              <a:t>, tanto en </a:t>
            </a:r>
            <a:r>
              <a:rPr lang="en-GB" b="0" i="0" dirty="0" err="1">
                <a:solidFill>
                  <a:srgbClr val="333333"/>
                </a:solidFill>
                <a:effectLst/>
                <a:latin typeface="Source Serif Pro" panose="02040603050405020204" pitchFamily="18" charset="0"/>
              </a:rPr>
              <a:t>espacios</a:t>
            </a:r>
            <a:r>
              <a:rPr lang="en-GB" b="0" i="0" dirty="0">
                <a:solidFill>
                  <a:srgbClr val="333333"/>
                </a:solidFill>
                <a:effectLst/>
                <a:latin typeface="Source Serif Pro" panose="02040603050405020204" pitchFamily="18" charset="0"/>
              </a:rPr>
              <a:t> </a:t>
            </a:r>
            <a:r>
              <a:rPr lang="en-GB" b="0" i="0" dirty="0" err="1">
                <a:solidFill>
                  <a:srgbClr val="333333"/>
                </a:solidFill>
                <a:effectLst/>
                <a:latin typeface="Source Serif Pro" panose="02040603050405020204" pitchFamily="18" charset="0"/>
              </a:rPr>
              <a:t>públicos</a:t>
            </a:r>
            <a:r>
              <a:rPr lang="en-GB" b="0" i="0" dirty="0">
                <a:solidFill>
                  <a:srgbClr val="333333"/>
                </a:solidFill>
                <a:effectLst/>
                <a:latin typeface="Source Serif Pro" panose="02040603050405020204" pitchFamily="18" charset="0"/>
              </a:rPr>
              <a:t> </a:t>
            </a:r>
            <a:r>
              <a:rPr lang="en-GB" b="0" i="0" dirty="0" err="1">
                <a:solidFill>
                  <a:srgbClr val="333333"/>
                </a:solidFill>
                <a:effectLst/>
                <a:latin typeface="Source Serif Pro" panose="02040603050405020204" pitchFamily="18" charset="0"/>
              </a:rPr>
              <a:t>como</a:t>
            </a:r>
            <a:r>
              <a:rPr lang="en-GB" b="0" i="0" dirty="0">
                <a:solidFill>
                  <a:srgbClr val="333333"/>
                </a:solidFill>
                <a:effectLst/>
                <a:latin typeface="Source Serif Pro" panose="02040603050405020204" pitchFamily="18" charset="0"/>
              </a:rPr>
              <a:t> en </a:t>
            </a:r>
            <a:r>
              <a:rPr lang="en-GB" b="0" i="0" dirty="0" err="1">
                <a:solidFill>
                  <a:srgbClr val="333333"/>
                </a:solidFill>
                <a:effectLst/>
                <a:latin typeface="Source Serif Pro" panose="02040603050405020204" pitchFamily="18" charset="0"/>
              </a:rPr>
              <a:t>los</a:t>
            </a:r>
            <a:r>
              <a:rPr lang="en-GB" b="0" i="0" dirty="0">
                <a:solidFill>
                  <a:srgbClr val="333333"/>
                </a:solidFill>
                <a:effectLst/>
                <a:latin typeface="Source Serif Pro" panose="02040603050405020204" pitchFamily="18" charset="0"/>
              </a:rPr>
              <a:t> </a:t>
            </a:r>
            <a:r>
              <a:rPr lang="en-GB" b="0" i="0" dirty="0" err="1">
                <a:solidFill>
                  <a:srgbClr val="333333"/>
                </a:solidFill>
                <a:effectLst/>
                <a:latin typeface="Source Serif Pro" panose="02040603050405020204" pitchFamily="18" charset="0"/>
              </a:rPr>
              <a:t>hogares</a:t>
            </a:r>
            <a:r>
              <a:rPr lang="en-GB" b="0" i="0" dirty="0">
                <a:solidFill>
                  <a:srgbClr val="333333"/>
                </a:solidFill>
                <a:effectLst/>
                <a:latin typeface="Source Serif Pro" panose="02040603050405020204" pitchFamily="18" charset="0"/>
              </a:rPr>
              <a:t>. </a:t>
            </a:r>
            <a:r>
              <a:rPr lang="en-GB" b="0" i="0" dirty="0" err="1">
                <a:solidFill>
                  <a:srgbClr val="333333"/>
                </a:solidFill>
                <a:effectLst/>
                <a:latin typeface="Source Serif Pro" panose="02040603050405020204" pitchFamily="18" charset="0"/>
              </a:rPr>
              <a:t>Debido</a:t>
            </a:r>
            <a:r>
              <a:rPr lang="en-GB" b="0" i="0" dirty="0">
                <a:solidFill>
                  <a:srgbClr val="333333"/>
                </a:solidFill>
                <a:effectLst/>
                <a:latin typeface="Source Serif Pro" panose="02040603050405020204" pitchFamily="18" charset="0"/>
              </a:rPr>
              <a:t> a que </a:t>
            </a:r>
            <a:r>
              <a:rPr lang="en-GB" b="0" i="0" dirty="0" err="1">
                <a:solidFill>
                  <a:srgbClr val="333333"/>
                </a:solidFill>
                <a:effectLst/>
                <a:latin typeface="Source Serif Pro" panose="02040603050405020204" pitchFamily="18" charset="0"/>
              </a:rPr>
              <a:t>los</a:t>
            </a:r>
            <a:r>
              <a:rPr lang="en-GB" b="0" i="0" dirty="0">
                <a:solidFill>
                  <a:srgbClr val="333333"/>
                </a:solidFill>
                <a:effectLst/>
                <a:latin typeface="Source Serif Pro" panose="02040603050405020204" pitchFamily="18" charset="0"/>
              </a:rPr>
              <a:t> </a:t>
            </a:r>
            <a:r>
              <a:rPr lang="en-GB" b="0" i="0" dirty="0" err="1">
                <a:solidFill>
                  <a:srgbClr val="333333"/>
                </a:solidFill>
                <a:effectLst/>
                <a:latin typeface="Source Serif Pro" panose="02040603050405020204" pitchFamily="18" charset="0"/>
              </a:rPr>
              <a:t>servicios</a:t>
            </a:r>
            <a:r>
              <a:rPr lang="en-GB" b="0" i="0" dirty="0">
                <a:solidFill>
                  <a:srgbClr val="333333"/>
                </a:solidFill>
                <a:effectLst/>
                <a:latin typeface="Source Serif Pro" panose="02040603050405020204" pitchFamily="18" charset="0"/>
              </a:rPr>
              <a:t> </a:t>
            </a:r>
            <a:r>
              <a:rPr lang="en-GB" b="0" i="0" dirty="0" err="1">
                <a:solidFill>
                  <a:srgbClr val="333333"/>
                </a:solidFill>
                <a:effectLst/>
                <a:latin typeface="Source Serif Pro" panose="02040603050405020204" pitchFamily="18" charset="0"/>
              </a:rPr>
              <a:t>sociales</a:t>
            </a:r>
            <a:r>
              <a:rPr lang="en-GB" b="0" i="0" dirty="0">
                <a:solidFill>
                  <a:srgbClr val="333333"/>
                </a:solidFill>
                <a:effectLst/>
                <a:latin typeface="Source Serif Pro" panose="02040603050405020204" pitchFamily="18" charset="0"/>
              </a:rPr>
              <a:t> </a:t>
            </a:r>
            <a:r>
              <a:rPr lang="en-GB" b="0" i="0" dirty="0" err="1">
                <a:solidFill>
                  <a:srgbClr val="333333"/>
                </a:solidFill>
                <a:effectLst/>
                <a:latin typeface="Source Serif Pro" panose="02040603050405020204" pitchFamily="18" charset="0"/>
              </a:rPr>
              <a:t>ya</a:t>
            </a:r>
            <a:r>
              <a:rPr lang="en-GB" b="0" i="0" dirty="0">
                <a:solidFill>
                  <a:srgbClr val="333333"/>
                </a:solidFill>
                <a:effectLst/>
                <a:latin typeface="Source Serif Pro" panose="02040603050405020204" pitchFamily="18" charset="0"/>
              </a:rPr>
              <a:t> </a:t>
            </a:r>
            <a:r>
              <a:rPr lang="en-GB" b="0" i="0" dirty="0" err="1">
                <a:solidFill>
                  <a:srgbClr val="333333"/>
                </a:solidFill>
                <a:effectLst/>
                <a:latin typeface="Source Serif Pro" panose="02040603050405020204" pitchFamily="18" charset="0"/>
              </a:rPr>
              <a:t>habían</a:t>
            </a:r>
            <a:r>
              <a:rPr lang="en-GB" b="0" i="0" dirty="0">
                <a:solidFill>
                  <a:srgbClr val="333333"/>
                </a:solidFill>
                <a:effectLst/>
                <a:latin typeface="Source Serif Pro" panose="02040603050405020204" pitchFamily="18" charset="0"/>
              </a:rPr>
              <a:t> </a:t>
            </a:r>
            <a:r>
              <a:rPr lang="en-GB" b="0" i="0" dirty="0" err="1">
                <a:solidFill>
                  <a:srgbClr val="333333"/>
                </a:solidFill>
                <a:effectLst/>
                <a:latin typeface="Source Serif Pro" panose="02040603050405020204" pitchFamily="18" charset="0"/>
              </a:rPr>
              <a:t>sobrepasado</a:t>
            </a:r>
            <a:r>
              <a:rPr lang="en-GB" b="0" i="0" dirty="0">
                <a:solidFill>
                  <a:srgbClr val="333333"/>
                </a:solidFill>
                <a:effectLst/>
                <a:latin typeface="Source Serif Pro" panose="02040603050405020204" pitchFamily="18" charset="0"/>
              </a:rPr>
              <a:t> </a:t>
            </a:r>
            <a:r>
              <a:rPr lang="en-GB" b="0" i="0" dirty="0" err="1">
                <a:solidFill>
                  <a:srgbClr val="333333"/>
                </a:solidFill>
                <a:effectLst/>
                <a:latin typeface="Source Serif Pro" panose="02040603050405020204" pitchFamily="18" charset="0"/>
              </a:rPr>
              <a:t>el</a:t>
            </a:r>
            <a:r>
              <a:rPr lang="en-GB" b="0" i="0" dirty="0">
                <a:solidFill>
                  <a:srgbClr val="333333"/>
                </a:solidFill>
                <a:effectLst/>
                <a:latin typeface="Source Serif Pro" panose="02040603050405020204" pitchFamily="18" charset="0"/>
              </a:rPr>
              <a:t> </a:t>
            </a:r>
            <a:r>
              <a:rPr lang="en-GB" b="0" i="0" dirty="0" err="1">
                <a:solidFill>
                  <a:srgbClr val="333333"/>
                </a:solidFill>
                <a:effectLst/>
                <a:latin typeface="Source Serif Pro" panose="02040603050405020204" pitchFamily="18" charset="0"/>
              </a:rPr>
              <a:t>límite</a:t>
            </a:r>
            <a:r>
              <a:rPr lang="en-GB" b="0" i="0" dirty="0">
                <a:solidFill>
                  <a:srgbClr val="333333"/>
                </a:solidFill>
                <a:effectLst/>
                <a:latin typeface="Source Serif Pro" panose="02040603050405020204" pitchFamily="18" charset="0"/>
              </a:rPr>
              <a:t> de </a:t>
            </a:r>
            <a:r>
              <a:rPr lang="en-GB" b="0" i="0" dirty="0" err="1">
                <a:solidFill>
                  <a:srgbClr val="333333"/>
                </a:solidFill>
                <a:effectLst/>
                <a:latin typeface="Source Serif Pro" panose="02040603050405020204" pitchFamily="18" charset="0"/>
              </a:rPr>
              <a:t>su</a:t>
            </a:r>
            <a:r>
              <a:rPr lang="en-GB" b="0" i="0" dirty="0">
                <a:solidFill>
                  <a:srgbClr val="333333"/>
                </a:solidFill>
                <a:effectLst/>
                <a:latin typeface="Source Serif Pro" panose="02040603050405020204" pitchFamily="18" charset="0"/>
              </a:rPr>
              <a:t> </a:t>
            </a:r>
            <a:r>
              <a:rPr lang="en-GB" b="0" i="0" dirty="0" err="1">
                <a:solidFill>
                  <a:srgbClr val="333333"/>
                </a:solidFill>
                <a:effectLst/>
                <a:latin typeface="Source Serif Pro" panose="02040603050405020204" pitchFamily="18" charset="0"/>
              </a:rPr>
              <a:t>capacidad</a:t>
            </a:r>
            <a:r>
              <a:rPr lang="en-GB" b="0" i="0" dirty="0">
                <a:solidFill>
                  <a:srgbClr val="333333"/>
                </a:solidFill>
                <a:effectLst/>
                <a:latin typeface="Source Serif Pro" panose="02040603050405020204" pitchFamily="18" charset="0"/>
              </a:rPr>
              <a:t>, </a:t>
            </a:r>
            <a:r>
              <a:rPr lang="en-GB" b="0" i="0" dirty="0" err="1">
                <a:solidFill>
                  <a:srgbClr val="333333"/>
                </a:solidFill>
                <a:effectLst/>
                <a:latin typeface="Source Serif Pro" panose="02040603050405020204" pitchFamily="18" charset="0"/>
              </a:rPr>
              <a:t>los</a:t>
            </a:r>
            <a:r>
              <a:rPr lang="en-GB" b="0" i="0" dirty="0">
                <a:solidFill>
                  <a:srgbClr val="333333"/>
                </a:solidFill>
                <a:effectLst/>
                <a:latin typeface="Source Serif Pro" panose="02040603050405020204" pitchFamily="18" charset="0"/>
              </a:rPr>
              <a:t> </a:t>
            </a:r>
            <a:r>
              <a:rPr lang="en-GB" b="0" i="0" dirty="0" err="1">
                <a:solidFill>
                  <a:srgbClr val="333333"/>
                </a:solidFill>
                <a:effectLst/>
                <a:latin typeface="Source Serif Pro" panose="02040603050405020204" pitchFamily="18" charset="0"/>
              </a:rPr>
              <a:t>recursos</a:t>
            </a:r>
            <a:r>
              <a:rPr lang="en-GB" b="0" i="0" dirty="0">
                <a:solidFill>
                  <a:srgbClr val="333333"/>
                </a:solidFill>
                <a:effectLst/>
                <a:latin typeface="Source Serif Pro" panose="02040603050405020204" pitchFamily="18" charset="0"/>
              </a:rPr>
              <a:t> para las </a:t>
            </a:r>
            <a:r>
              <a:rPr lang="en-GB" b="0" i="0" dirty="0" err="1">
                <a:solidFill>
                  <a:srgbClr val="333333"/>
                </a:solidFill>
                <a:effectLst/>
                <a:latin typeface="Source Serif Pro" panose="02040603050405020204" pitchFamily="18" charset="0"/>
              </a:rPr>
              <a:t>sobrevivientes</a:t>
            </a:r>
            <a:r>
              <a:rPr lang="en-GB" b="0" i="0" dirty="0">
                <a:solidFill>
                  <a:srgbClr val="333333"/>
                </a:solidFill>
                <a:effectLst/>
                <a:latin typeface="Source Serif Pro" panose="02040603050405020204" pitchFamily="18" charset="0"/>
              </a:rPr>
              <a:t> </a:t>
            </a:r>
            <a:r>
              <a:rPr lang="en-GB" b="0" i="0" dirty="0" err="1">
                <a:solidFill>
                  <a:srgbClr val="333333"/>
                </a:solidFill>
                <a:effectLst/>
                <a:latin typeface="Source Serif Pro" panose="02040603050405020204" pitchFamily="18" charset="0"/>
              </a:rPr>
              <a:t>fueron</a:t>
            </a:r>
            <a:r>
              <a:rPr lang="en-GB" b="0" i="0" dirty="0">
                <a:solidFill>
                  <a:srgbClr val="333333"/>
                </a:solidFill>
                <a:effectLst/>
                <a:latin typeface="Source Serif Pro" panose="02040603050405020204" pitchFamily="18" charset="0"/>
              </a:rPr>
              <a:t> </a:t>
            </a:r>
            <a:r>
              <a:rPr lang="en-GB" b="0" i="0" dirty="0" err="1">
                <a:solidFill>
                  <a:srgbClr val="333333"/>
                </a:solidFill>
                <a:effectLst/>
                <a:latin typeface="Source Serif Pro" panose="02040603050405020204" pitchFamily="18" charset="0"/>
              </a:rPr>
              <a:t>considerablemente</a:t>
            </a:r>
            <a:r>
              <a:rPr lang="en-GB" b="0" i="0" dirty="0">
                <a:solidFill>
                  <a:srgbClr val="333333"/>
                </a:solidFill>
                <a:effectLst/>
                <a:latin typeface="Source Serif Pro" panose="02040603050405020204" pitchFamily="18" charset="0"/>
              </a:rPr>
              <a:t> </a:t>
            </a:r>
            <a:r>
              <a:rPr lang="en-GB" b="0" i="0" dirty="0" err="1">
                <a:solidFill>
                  <a:srgbClr val="333333"/>
                </a:solidFill>
                <a:effectLst/>
                <a:latin typeface="Source Serif Pro" panose="02040603050405020204" pitchFamily="18" charset="0"/>
              </a:rPr>
              <a:t>insuficientes</a:t>
            </a:r>
            <a:r>
              <a:rPr lang="en-GB" b="0" i="0" dirty="0">
                <a:solidFill>
                  <a:srgbClr val="333333"/>
                </a:solidFill>
                <a:effectLst/>
                <a:latin typeface="Source Serif Pro" panose="020406030504050202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333"/>
                </a:solidFill>
                <a:effectLst/>
                <a:latin typeface="Source Serif Pro" panose="02040603050405020204" pitchFamily="18" charset="0"/>
              </a:rPr>
              <a:t>Las </a:t>
            </a:r>
            <a:r>
              <a:rPr lang="en-GB" b="0" i="0" dirty="0" err="1">
                <a:solidFill>
                  <a:srgbClr val="333333"/>
                </a:solidFill>
                <a:effectLst/>
                <a:latin typeface="Source Serif Pro" panose="02040603050405020204" pitchFamily="18" charset="0"/>
              </a:rPr>
              <a:t>mujeres</a:t>
            </a:r>
            <a:r>
              <a:rPr lang="en-GB" b="0" i="0" dirty="0">
                <a:solidFill>
                  <a:srgbClr val="333333"/>
                </a:solidFill>
                <a:effectLst/>
                <a:latin typeface="Source Serif Pro" panose="02040603050405020204" pitchFamily="18" charset="0"/>
              </a:rPr>
              <a:t> y las </a:t>
            </a:r>
            <a:r>
              <a:rPr lang="en-GB" b="0" i="0" dirty="0" err="1">
                <a:solidFill>
                  <a:srgbClr val="333333"/>
                </a:solidFill>
                <a:effectLst/>
                <a:latin typeface="Source Serif Pro" panose="02040603050405020204" pitchFamily="18" charset="0"/>
              </a:rPr>
              <a:t>niñas</a:t>
            </a:r>
            <a:r>
              <a:rPr lang="en-GB" b="0" i="0" dirty="0">
                <a:solidFill>
                  <a:srgbClr val="333333"/>
                </a:solidFill>
                <a:effectLst/>
                <a:latin typeface="Source Serif Pro" panose="02040603050405020204" pitchFamily="18" charset="0"/>
              </a:rPr>
              <a:t> </a:t>
            </a:r>
            <a:r>
              <a:rPr lang="en-GB" b="0" i="0" dirty="0" err="1">
                <a:solidFill>
                  <a:srgbClr val="333333"/>
                </a:solidFill>
                <a:effectLst/>
                <a:latin typeface="Source Serif Pro" panose="02040603050405020204" pitchFamily="18" charset="0"/>
              </a:rPr>
              <a:t>también</a:t>
            </a:r>
            <a:r>
              <a:rPr lang="en-GB" b="0" i="0" dirty="0">
                <a:solidFill>
                  <a:srgbClr val="333333"/>
                </a:solidFill>
                <a:effectLst/>
                <a:latin typeface="Source Serif Pro" panose="02040603050405020204" pitchFamily="18" charset="0"/>
              </a:rPr>
              <a:t> </a:t>
            </a:r>
            <a:r>
              <a:rPr lang="en-GB" b="0" i="0" dirty="0" err="1">
                <a:solidFill>
                  <a:srgbClr val="333333"/>
                </a:solidFill>
                <a:effectLst/>
                <a:latin typeface="Source Serif Pro" panose="02040603050405020204" pitchFamily="18" charset="0"/>
              </a:rPr>
              <a:t>han</a:t>
            </a:r>
            <a:r>
              <a:rPr lang="en-GB" b="0" i="0" dirty="0">
                <a:solidFill>
                  <a:srgbClr val="333333"/>
                </a:solidFill>
                <a:effectLst/>
                <a:latin typeface="Source Serif Pro" panose="02040603050405020204" pitchFamily="18" charset="0"/>
              </a:rPr>
              <a:t> </a:t>
            </a:r>
            <a:r>
              <a:rPr lang="en-GB" b="0" i="0" dirty="0" err="1">
                <a:solidFill>
                  <a:srgbClr val="333333"/>
                </a:solidFill>
                <a:effectLst/>
                <a:latin typeface="Source Serif Pro" panose="02040603050405020204" pitchFamily="18" charset="0"/>
              </a:rPr>
              <a:t>sido</a:t>
            </a:r>
            <a:r>
              <a:rPr lang="en-GB" b="0" i="0" dirty="0">
                <a:solidFill>
                  <a:srgbClr val="333333"/>
                </a:solidFill>
                <a:effectLst/>
                <a:latin typeface="Source Serif Pro" panose="02040603050405020204" pitchFamily="18" charset="0"/>
              </a:rPr>
              <a:t> </a:t>
            </a:r>
            <a:r>
              <a:rPr lang="en-GB" b="0" i="0" dirty="0" err="1">
                <a:solidFill>
                  <a:srgbClr val="333333"/>
                </a:solidFill>
                <a:effectLst/>
                <a:latin typeface="Source Serif Pro" panose="02040603050405020204" pitchFamily="18" charset="0"/>
              </a:rPr>
              <a:t>particularmente</a:t>
            </a:r>
            <a:r>
              <a:rPr lang="en-GB" b="0" i="0" dirty="0">
                <a:solidFill>
                  <a:srgbClr val="333333"/>
                </a:solidFill>
                <a:effectLst/>
                <a:latin typeface="Source Serif Pro" panose="02040603050405020204" pitchFamily="18" charset="0"/>
              </a:rPr>
              <a:t> </a:t>
            </a:r>
            <a:r>
              <a:rPr lang="en-GB" b="0" i="0" dirty="0" err="1">
                <a:solidFill>
                  <a:srgbClr val="333333"/>
                </a:solidFill>
                <a:effectLst/>
                <a:latin typeface="Source Serif Pro" panose="02040603050405020204" pitchFamily="18" charset="0"/>
              </a:rPr>
              <a:t>susceptibles</a:t>
            </a:r>
            <a:r>
              <a:rPr lang="en-GB" b="0" i="0" dirty="0">
                <a:solidFill>
                  <a:srgbClr val="333333"/>
                </a:solidFill>
                <a:effectLst/>
                <a:latin typeface="Source Serif Pro" panose="02040603050405020204" pitchFamily="18" charset="0"/>
              </a:rPr>
              <a:t> a las </a:t>
            </a:r>
            <a:r>
              <a:rPr lang="en-GB" b="0" i="0" dirty="0" err="1">
                <a:solidFill>
                  <a:srgbClr val="333333"/>
                </a:solidFill>
                <a:effectLst/>
                <a:latin typeface="Source Serif Pro" panose="02040603050405020204" pitchFamily="18" charset="0"/>
              </a:rPr>
              <a:t>repercusiones</a:t>
            </a:r>
            <a:r>
              <a:rPr lang="en-GB" b="0" i="0" dirty="0">
                <a:solidFill>
                  <a:srgbClr val="333333"/>
                </a:solidFill>
                <a:effectLst/>
                <a:latin typeface="Source Serif Pro" panose="02040603050405020204" pitchFamily="18" charset="0"/>
              </a:rPr>
              <a:t> </a:t>
            </a:r>
            <a:r>
              <a:rPr lang="en-GB" b="0" i="0" dirty="0" err="1">
                <a:solidFill>
                  <a:srgbClr val="333333"/>
                </a:solidFill>
                <a:effectLst/>
                <a:latin typeface="Source Serif Pro" panose="02040603050405020204" pitchFamily="18" charset="0"/>
              </a:rPr>
              <a:t>económicas</a:t>
            </a:r>
            <a:r>
              <a:rPr lang="en-GB" b="0" i="0" dirty="0">
                <a:solidFill>
                  <a:srgbClr val="333333"/>
                </a:solidFill>
                <a:effectLst/>
                <a:latin typeface="Source Serif Pro" panose="02040603050405020204" pitchFamily="18" charset="0"/>
              </a:rPr>
              <a:t> de la </a:t>
            </a:r>
            <a:r>
              <a:rPr lang="en-GB" b="0" i="0" dirty="0" err="1">
                <a:solidFill>
                  <a:srgbClr val="333333"/>
                </a:solidFill>
                <a:effectLst/>
                <a:latin typeface="Source Serif Pro" panose="02040603050405020204" pitchFamily="18" charset="0"/>
              </a:rPr>
              <a:t>pandemia</a:t>
            </a:r>
            <a:r>
              <a:rPr lang="en-GB" b="0" i="0" dirty="0">
                <a:solidFill>
                  <a:srgbClr val="333333"/>
                </a:solidFill>
                <a:effectLst/>
                <a:latin typeface="Source Serif Pro" panose="02040603050405020204" pitchFamily="18" charset="0"/>
              </a:rPr>
              <a:t>. Han </a:t>
            </a:r>
            <a:r>
              <a:rPr lang="en-GB" b="0" i="0" dirty="0" err="1">
                <a:solidFill>
                  <a:srgbClr val="333333"/>
                </a:solidFill>
                <a:effectLst/>
                <a:latin typeface="Source Serif Pro" panose="02040603050405020204" pitchFamily="18" charset="0"/>
              </a:rPr>
              <a:t>sufrido</a:t>
            </a:r>
            <a:r>
              <a:rPr lang="en-GB" b="0" i="0" dirty="0">
                <a:solidFill>
                  <a:srgbClr val="333333"/>
                </a:solidFill>
                <a:effectLst/>
                <a:latin typeface="Source Serif Pro" panose="02040603050405020204" pitchFamily="18" charset="0"/>
              </a:rPr>
              <a:t> las </a:t>
            </a:r>
            <a:r>
              <a:rPr lang="en-GB" b="0" i="0" dirty="0" err="1">
                <a:solidFill>
                  <a:srgbClr val="333333"/>
                </a:solidFill>
                <a:effectLst/>
                <a:latin typeface="Source Serif Pro" panose="02040603050405020204" pitchFamily="18" charset="0"/>
              </a:rPr>
              <a:t>pérdidas</a:t>
            </a:r>
            <a:r>
              <a:rPr lang="en-GB" b="0" i="0" dirty="0">
                <a:solidFill>
                  <a:srgbClr val="333333"/>
                </a:solidFill>
                <a:effectLst/>
                <a:latin typeface="Source Serif Pro" panose="02040603050405020204" pitchFamily="18" charset="0"/>
              </a:rPr>
              <a:t> de </a:t>
            </a:r>
            <a:r>
              <a:rPr lang="en-GB" b="0" i="0" dirty="0" err="1">
                <a:solidFill>
                  <a:srgbClr val="333333"/>
                </a:solidFill>
                <a:effectLst/>
                <a:latin typeface="Source Serif Pro" panose="02040603050405020204" pitchFamily="18" charset="0"/>
              </a:rPr>
              <a:t>empleo</a:t>
            </a:r>
            <a:r>
              <a:rPr lang="en-GB" b="0" i="0" dirty="0">
                <a:solidFill>
                  <a:srgbClr val="333333"/>
                </a:solidFill>
                <a:effectLst/>
                <a:latin typeface="Source Serif Pro" panose="02040603050405020204" pitchFamily="18" charset="0"/>
              </a:rPr>
              <a:t> de </a:t>
            </a:r>
            <a:r>
              <a:rPr lang="en-GB" b="0" i="0" dirty="0" err="1">
                <a:solidFill>
                  <a:srgbClr val="333333"/>
                </a:solidFill>
                <a:effectLst/>
                <a:latin typeface="Source Serif Pro" panose="02040603050405020204" pitchFamily="18" charset="0"/>
              </a:rPr>
              <a:t>manera</a:t>
            </a:r>
            <a:r>
              <a:rPr lang="en-GB" b="0" i="0" dirty="0">
                <a:solidFill>
                  <a:srgbClr val="333333"/>
                </a:solidFill>
                <a:effectLst/>
                <a:latin typeface="Source Serif Pro" panose="02040603050405020204" pitchFamily="18" charset="0"/>
              </a:rPr>
              <a:t> </a:t>
            </a:r>
            <a:r>
              <a:rPr lang="en-GB" b="0" i="0" dirty="0" err="1">
                <a:solidFill>
                  <a:srgbClr val="333333"/>
                </a:solidFill>
                <a:effectLst/>
                <a:latin typeface="Source Serif Pro" panose="02040603050405020204" pitchFamily="18" charset="0"/>
              </a:rPr>
              <a:t>desproporcionada</a:t>
            </a:r>
            <a:r>
              <a:rPr lang="en-GB" b="0" i="0" dirty="0">
                <a:solidFill>
                  <a:srgbClr val="333333"/>
                </a:solidFill>
                <a:effectLst/>
                <a:latin typeface="Source Serif Pro" panose="02040603050405020204" pitchFamily="18" charset="0"/>
              </a:rPr>
              <a:t>, y se </a:t>
            </a:r>
            <a:r>
              <a:rPr lang="en-GB" b="0" i="0" dirty="0" err="1">
                <a:solidFill>
                  <a:srgbClr val="333333"/>
                </a:solidFill>
                <a:effectLst/>
                <a:latin typeface="Source Serif Pro" panose="02040603050405020204" pitchFamily="18" charset="0"/>
              </a:rPr>
              <a:t>estima</a:t>
            </a:r>
            <a:r>
              <a:rPr lang="en-GB" b="0" i="0" dirty="0">
                <a:solidFill>
                  <a:srgbClr val="333333"/>
                </a:solidFill>
                <a:effectLst/>
                <a:latin typeface="Source Serif Pro" panose="02040603050405020204" pitchFamily="18" charset="0"/>
              </a:rPr>
              <a:t> que </a:t>
            </a:r>
            <a:r>
              <a:rPr lang="en-GB" b="0" i="0" dirty="0" err="1">
                <a:solidFill>
                  <a:srgbClr val="333333"/>
                </a:solidFill>
                <a:effectLst/>
                <a:latin typeface="Source Serif Pro" panose="02040603050405020204" pitchFamily="18" charset="0"/>
              </a:rPr>
              <a:t>reingresen</a:t>
            </a:r>
            <a:r>
              <a:rPr lang="en-GB" b="0" i="0" dirty="0">
                <a:solidFill>
                  <a:srgbClr val="333333"/>
                </a:solidFill>
                <a:effectLst/>
                <a:latin typeface="Source Serif Pro" panose="02040603050405020204" pitchFamily="18" charset="0"/>
              </a:rPr>
              <a:t> al mercado </a:t>
            </a:r>
            <a:r>
              <a:rPr lang="en-GB" b="0" i="0" dirty="0" err="1">
                <a:solidFill>
                  <a:srgbClr val="333333"/>
                </a:solidFill>
                <a:effectLst/>
                <a:latin typeface="Source Serif Pro" panose="02040603050405020204" pitchFamily="18" charset="0"/>
              </a:rPr>
              <a:t>laboral</a:t>
            </a:r>
            <a:r>
              <a:rPr lang="en-GB" b="0" i="0" dirty="0">
                <a:solidFill>
                  <a:srgbClr val="333333"/>
                </a:solidFill>
                <a:effectLst/>
                <a:latin typeface="Source Serif Pro" panose="02040603050405020204" pitchFamily="18" charset="0"/>
              </a:rPr>
              <a:t> a </a:t>
            </a:r>
            <a:r>
              <a:rPr lang="en-GB" b="0" i="0" dirty="0" err="1">
                <a:solidFill>
                  <a:srgbClr val="333333"/>
                </a:solidFill>
                <a:effectLst/>
                <a:latin typeface="Source Serif Pro" panose="02040603050405020204" pitchFamily="18" charset="0"/>
              </a:rPr>
              <a:t>una</a:t>
            </a:r>
            <a:r>
              <a:rPr lang="en-GB" b="0" i="0" dirty="0">
                <a:solidFill>
                  <a:srgbClr val="333333"/>
                </a:solidFill>
                <a:effectLst/>
                <a:latin typeface="Source Serif Pro" panose="02040603050405020204" pitchFamily="18" charset="0"/>
              </a:rPr>
              <a:t> </a:t>
            </a:r>
            <a:r>
              <a:rPr lang="en-GB" b="0" i="0" dirty="0" err="1">
                <a:solidFill>
                  <a:srgbClr val="333333"/>
                </a:solidFill>
                <a:effectLst/>
                <a:latin typeface="Source Serif Pro" panose="02040603050405020204" pitchFamily="18" charset="0"/>
              </a:rPr>
              <a:t>tasa</a:t>
            </a:r>
            <a:r>
              <a:rPr lang="en-GB" b="0" i="0" dirty="0">
                <a:solidFill>
                  <a:srgbClr val="333333"/>
                </a:solidFill>
                <a:effectLst/>
                <a:latin typeface="Source Serif Pro" panose="02040603050405020204" pitchFamily="18" charset="0"/>
              </a:rPr>
              <a:t> </a:t>
            </a:r>
            <a:r>
              <a:rPr lang="en-GB" b="0" i="0" dirty="0" err="1">
                <a:solidFill>
                  <a:srgbClr val="333333"/>
                </a:solidFill>
                <a:effectLst/>
                <a:latin typeface="Source Serif Pro" panose="02040603050405020204" pitchFamily="18" charset="0"/>
              </a:rPr>
              <a:t>mucho</a:t>
            </a:r>
            <a:r>
              <a:rPr lang="en-GB" b="0" i="0" dirty="0">
                <a:solidFill>
                  <a:srgbClr val="333333"/>
                </a:solidFill>
                <a:effectLst/>
                <a:latin typeface="Source Serif Pro" panose="02040603050405020204" pitchFamily="18" charset="0"/>
              </a:rPr>
              <a:t> </a:t>
            </a:r>
            <a:r>
              <a:rPr lang="en-GB" b="0" i="0" dirty="0" err="1">
                <a:solidFill>
                  <a:srgbClr val="333333"/>
                </a:solidFill>
                <a:effectLst/>
                <a:latin typeface="Source Serif Pro" panose="02040603050405020204" pitchFamily="18" charset="0"/>
              </a:rPr>
              <a:t>menor</a:t>
            </a:r>
            <a:r>
              <a:rPr lang="en-GB" b="0" i="0" dirty="0">
                <a:solidFill>
                  <a:srgbClr val="333333"/>
                </a:solidFill>
                <a:effectLst/>
                <a:latin typeface="Source Serif Pro" panose="02040603050405020204" pitchFamily="18" charset="0"/>
              </a:rPr>
              <a:t> en </a:t>
            </a:r>
            <a:r>
              <a:rPr lang="en-GB" b="0" i="0" dirty="0" err="1">
                <a:solidFill>
                  <a:srgbClr val="333333"/>
                </a:solidFill>
                <a:effectLst/>
                <a:latin typeface="Source Serif Pro" panose="02040603050405020204" pitchFamily="18" charset="0"/>
              </a:rPr>
              <a:t>comparación</a:t>
            </a:r>
            <a:r>
              <a:rPr lang="en-GB" b="0" i="0" dirty="0">
                <a:solidFill>
                  <a:srgbClr val="333333"/>
                </a:solidFill>
                <a:effectLst/>
                <a:latin typeface="Source Serif Pro" panose="02040603050405020204" pitchFamily="18" charset="0"/>
              </a:rPr>
              <a:t> con </a:t>
            </a:r>
            <a:r>
              <a:rPr lang="en-GB" b="0" i="0" dirty="0" err="1">
                <a:solidFill>
                  <a:srgbClr val="333333"/>
                </a:solidFill>
                <a:effectLst/>
                <a:latin typeface="Source Serif Pro" panose="02040603050405020204" pitchFamily="18" charset="0"/>
              </a:rPr>
              <a:t>los</a:t>
            </a:r>
            <a:r>
              <a:rPr lang="en-GB" b="0" i="0" dirty="0">
                <a:solidFill>
                  <a:srgbClr val="333333"/>
                </a:solidFill>
                <a:effectLst/>
                <a:latin typeface="Source Serif Pro" panose="02040603050405020204" pitchFamily="18" charset="0"/>
              </a:rPr>
              <a:t> hombres. La </a:t>
            </a:r>
            <a:r>
              <a:rPr lang="en-GB" b="0" i="0" dirty="0" err="1">
                <a:solidFill>
                  <a:srgbClr val="333333"/>
                </a:solidFill>
                <a:effectLst/>
                <a:latin typeface="Source Serif Pro" panose="02040603050405020204" pitchFamily="18" charset="0"/>
              </a:rPr>
              <a:t>carga</a:t>
            </a:r>
            <a:r>
              <a:rPr lang="en-GB" b="0" i="0" dirty="0">
                <a:solidFill>
                  <a:srgbClr val="333333"/>
                </a:solidFill>
                <a:effectLst/>
                <a:latin typeface="Source Serif Pro" panose="02040603050405020204" pitchFamily="18" charset="0"/>
              </a:rPr>
              <a:t> de </a:t>
            </a:r>
            <a:r>
              <a:rPr lang="en-GB" b="0" i="0" dirty="0" err="1">
                <a:solidFill>
                  <a:srgbClr val="333333"/>
                </a:solidFill>
                <a:effectLst/>
                <a:latin typeface="Source Serif Pro" panose="02040603050405020204" pitchFamily="18" charset="0"/>
              </a:rPr>
              <a:t>trabajo</a:t>
            </a:r>
            <a:r>
              <a:rPr lang="en-GB" b="0" i="0" dirty="0">
                <a:solidFill>
                  <a:srgbClr val="333333"/>
                </a:solidFill>
                <a:effectLst/>
                <a:latin typeface="Source Serif Pro" panose="02040603050405020204" pitchFamily="18" charset="0"/>
              </a:rPr>
              <a:t> </a:t>
            </a:r>
            <a:r>
              <a:rPr lang="en-GB" b="0" i="0" dirty="0" err="1">
                <a:solidFill>
                  <a:srgbClr val="333333"/>
                </a:solidFill>
                <a:effectLst/>
                <a:latin typeface="Source Serif Pro" panose="02040603050405020204" pitchFamily="18" charset="0"/>
              </a:rPr>
              <a:t>doméstico</a:t>
            </a:r>
            <a:r>
              <a:rPr lang="en-GB" b="0" i="0" dirty="0">
                <a:solidFill>
                  <a:srgbClr val="333333"/>
                </a:solidFill>
                <a:effectLst/>
                <a:latin typeface="Source Serif Pro" panose="02040603050405020204" pitchFamily="18" charset="0"/>
              </a:rPr>
              <a:t> y de </a:t>
            </a:r>
            <a:r>
              <a:rPr lang="en-GB" b="0" i="0" dirty="0" err="1">
                <a:solidFill>
                  <a:srgbClr val="333333"/>
                </a:solidFill>
                <a:effectLst/>
                <a:latin typeface="Source Serif Pro" panose="02040603050405020204" pitchFamily="18" charset="0"/>
              </a:rPr>
              <a:t>cuidados</a:t>
            </a:r>
            <a:r>
              <a:rPr lang="en-GB" b="0" i="0" dirty="0">
                <a:solidFill>
                  <a:srgbClr val="333333"/>
                </a:solidFill>
                <a:effectLst/>
                <a:latin typeface="Source Serif Pro" panose="02040603050405020204" pitchFamily="18" charset="0"/>
              </a:rPr>
              <a:t> no </a:t>
            </a:r>
            <a:r>
              <a:rPr lang="en-GB" b="0" i="0" dirty="0" err="1">
                <a:solidFill>
                  <a:srgbClr val="333333"/>
                </a:solidFill>
                <a:effectLst/>
                <a:latin typeface="Source Serif Pro" panose="02040603050405020204" pitchFamily="18" charset="0"/>
              </a:rPr>
              <a:t>remunerado</a:t>
            </a:r>
            <a:r>
              <a:rPr lang="en-GB" b="0" i="0" dirty="0">
                <a:solidFill>
                  <a:srgbClr val="333333"/>
                </a:solidFill>
                <a:effectLst/>
                <a:latin typeface="Source Serif Pro" panose="02040603050405020204" pitchFamily="18" charset="0"/>
              </a:rPr>
              <a:t> — que </a:t>
            </a:r>
            <a:r>
              <a:rPr lang="en-GB" b="0" i="0" dirty="0" err="1">
                <a:solidFill>
                  <a:srgbClr val="333333"/>
                </a:solidFill>
                <a:effectLst/>
                <a:latin typeface="Source Serif Pro" panose="02040603050405020204" pitchFamily="18" charset="0"/>
              </a:rPr>
              <a:t>suele</a:t>
            </a:r>
            <a:r>
              <a:rPr lang="en-GB" b="0" i="0" dirty="0">
                <a:solidFill>
                  <a:srgbClr val="333333"/>
                </a:solidFill>
                <a:effectLst/>
                <a:latin typeface="Source Serif Pro" panose="02040603050405020204" pitchFamily="18" charset="0"/>
              </a:rPr>
              <a:t> </a:t>
            </a:r>
            <a:r>
              <a:rPr lang="en-GB" b="0" i="0" dirty="0" err="1">
                <a:solidFill>
                  <a:srgbClr val="333333"/>
                </a:solidFill>
                <a:effectLst/>
                <a:latin typeface="Source Serif Pro" panose="02040603050405020204" pitchFamily="18" charset="0"/>
              </a:rPr>
              <a:t>recaer</a:t>
            </a:r>
            <a:r>
              <a:rPr lang="en-GB" b="0" i="0" dirty="0">
                <a:solidFill>
                  <a:srgbClr val="333333"/>
                </a:solidFill>
                <a:effectLst/>
                <a:latin typeface="Source Serif Pro" panose="02040603050405020204" pitchFamily="18" charset="0"/>
              </a:rPr>
              <a:t> de </a:t>
            </a:r>
            <a:r>
              <a:rPr lang="en-GB" b="0" i="0" dirty="0" err="1">
                <a:solidFill>
                  <a:srgbClr val="333333"/>
                </a:solidFill>
                <a:effectLst/>
                <a:latin typeface="Source Serif Pro" panose="02040603050405020204" pitchFamily="18" charset="0"/>
              </a:rPr>
              <a:t>manera</a:t>
            </a:r>
            <a:r>
              <a:rPr lang="en-GB" b="0" i="0" dirty="0">
                <a:solidFill>
                  <a:srgbClr val="333333"/>
                </a:solidFill>
                <a:effectLst/>
                <a:latin typeface="Source Serif Pro" panose="02040603050405020204" pitchFamily="18" charset="0"/>
              </a:rPr>
              <a:t> </a:t>
            </a:r>
            <a:r>
              <a:rPr lang="en-GB" b="0" i="0" dirty="0" err="1">
                <a:solidFill>
                  <a:srgbClr val="333333"/>
                </a:solidFill>
                <a:effectLst/>
                <a:latin typeface="Source Serif Pro" panose="02040603050405020204" pitchFamily="18" charset="0"/>
              </a:rPr>
              <a:t>asimétrica</a:t>
            </a:r>
            <a:r>
              <a:rPr lang="en-GB" b="0" i="0" dirty="0">
                <a:solidFill>
                  <a:srgbClr val="333333"/>
                </a:solidFill>
                <a:effectLst/>
                <a:latin typeface="Source Serif Pro" panose="02040603050405020204" pitchFamily="18" charset="0"/>
              </a:rPr>
              <a:t> en las </a:t>
            </a:r>
            <a:r>
              <a:rPr lang="en-GB" b="0" i="0" dirty="0" err="1">
                <a:solidFill>
                  <a:srgbClr val="333333"/>
                </a:solidFill>
                <a:effectLst/>
                <a:latin typeface="Source Serif Pro" panose="02040603050405020204" pitchFamily="18" charset="0"/>
              </a:rPr>
              <a:t>mujeres</a:t>
            </a:r>
            <a:r>
              <a:rPr lang="en-GB" b="0" i="0" dirty="0">
                <a:solidFill>
                  <a:srgbClr val="333333"/>
                </a:solidFill>
                <a:effectLst/>
                <a:latin typeface="Source Serif Pro" panose="02040603050405020204" pitchFamily="18" charset="0"/>
              </a:rPr>
              <a:t> — ha </a:t>
            </a:r>
            <a:r>
              <a:rPr lang="en-GB" b="0" i="0" dirty="0" err="1">
                <a:solidFill>
                  <a:srgbClr val="333333"/>
                </a:solidFill>
                <a:effectLst/>
                <a:latin typeface="Source Serif Pro" panose="02040603050405020204" pitchFamily="18" charset="0"/>
              </a:rPr>
              <a:t>aumentado</a:t>
            </a:r>
            <a:r>
              <a:rPr lang="en-GB" b="0" i="0" dirty="0">
                <a:solidFill>
                  <a:srgbClr val="333333"/>
                </a:solidFill>
                <a:effectLst/>
                <a:latin typeface="Source Serif Pro" panose="02040603050405020204" pitchFamily="18" charset="0"/>
              </a:rPr>
              <a:t> </a:t>
            </a:r>
            <a:r>
              <a:rPr lang="en-GB" b="0" i="0" dirty="0" err="1">
                <a:solidFill>
                  <a:srgbClr val="333333"/>
                </a:solidFill>
                <a:effectLst/>
                <a:latin typeface="Source Serif Pro" panose="02040603050405020204" pitchFamily="18" charset="0"/>
              </a:rPr>
              <a:t>durante</a:t>
            </a:r>
            <a:r>
              <a:rPr lang="en-GB" b="0" i="0" dirty="0">
                <a:solidFill>
                  <a:srgbClr val="333333"/>
                </a:solidFill>
                <a:effectLst/>
                <a:latin typeface="Source Serif Pro" panose="02040603050405020204" pitchFamily="18" charset="0"/>
              </a:rPr>
              <a:t> la </a:t>
            </a:r>
            <a:r>
              <a:rPr lang="en-GB" b="0" i="0" dirty="0" err="1">
                <a:solidFill>
                  <a:srgbClr val="333333"/>
                </a:solidFill>
                <a:effectLst/>
                <a:latin typeface="Source Serif Pro" panose="02040603050405020204" pitchFamily="18" charset="0"/>
              </a:rPr>
              <a:t>pandemia</a:t>
            </a:r>
            <a:r>
              <a:rPr lang="en-GB" b="0" i="0" dirty="0">
                <a:solidFill>
                  <a:srgbClr val="333333"/>
                </a:solidFill>
                <a:effectLst/>
                <a:latin typeface="Source Serif Pro" panose="02040603050405020204" pitchFamily="18" charset="0"/>
              </a:rPr>
              <a:t> y </a:t>
            </a:r>
            <a:r>
              <a:rPr lang="en-GB" b="0" i="0" dirty="0" err="1">
                <a:solidFill>
                  <a:srgbClr val="333333"/>
                </a:solidFill>
                <a:effectLst/>
                <a:latin typeface="Source Serif Pro" panose="02040603050405020204" pitchFamily="18" charset="0"/>
              </a:rPr>
              <a:t>consecuentemente</a:t>
            </a:r>
            <a:r>
              <a:rPr lang="en-GB" b="0" i="0" dirty="0">
                <a:solidFill>
                  <a:srgbClr val="333333"/>
                </a:solidFill>
                <a:effectLst/>
                <a:latin typeface="Source Serif Pro" panose="02040603050405020204" pitchFamily="18" charset="0"/>
              </a:rPr>
              <a:t> </a:t>
            </a:r>
            <a:r>
              <a:rPr lang="en-GB" b="0" i="0" dirty="0" err="1">
                <a:solidFill>
                  <a:srgbClr val="333333"/>
                </a:solidFill>
                <a:effectLst/>
                <a:latin typeface="Source Serif Pro" panose="02040603050405020204" pitchFamily="18" charset="0"/>
              </a:rPr>
              <a:t>reducido</a:t>
            </a:r>
            <a:r>
              <a:rPr lang="en-GB" b="0" i="0" dirty="0">
                <a:solidFill>
                  <a:srgbClr val="333333"/>
                </a:solidFill>
                <a:effectLst/>
                <a:latin typeface="Source Serif Pro" panose="02040603050405020204" pitchFamily="18" charset="0"/>
              </a:rPr>
              <a:t> </a:t>
            </a:r>
            <a:r>
              <a:rPr lang="en-GB" b="0" i="0" dirty="0" err="1">
                <a:solidFill>
                  <a:srgbClr val="333333"/>
                </a:solidFill>
                <a:effectLst/>
                <a:latin typeface="Source Serif Pro" panose="02040603050405020204" pitchFamily="18" charset="0"/>
              </a:rPr>
              <a:t>el</a:t>
            </a:r>
            <a:r>
              <a:rPr lang="en-GB" b="0" i="0" dirty="0">
                <a:solidFill>
                  <a:srgbClr val="333333"/>
                </a:solidFill>
                <a:effectLst/>
                <a:latin typeface="Source Serif Pro" panose="02040603050405020204" pitchFamily="18" charset="0"/>
              </a:rPr>
              <a:t> </a:t>
            </a:r>
            <a:r>
              <a:rPr lang="en-GB" b="0" i="0" dirty="0" err="1">
                <a:solidFill>
                  <a:srgbClr val="333333"/>
                </a:solidFill>
                <a:effectLst/>
                <a:latin typeface="Source Serif Pro" panose="02040603050405020204" pitchFamily="18" charset="0"/>
              </a:rPr>
              <a:t>tiempo</a:t>
            </a:r>
            <a:r>
              <a:rPr lang="en-GB" b="0" i="0" dirty="0">
                <a:solidFill>
                  <a:srgbClr val="333333"/>
                </a:solidFill>
                <a:effectLst/>
                <a:latin typeface="Source Serif Pro" panose="02040603050405020204" pitchFamily="18" charset="0"/>
              </a:rPr>
              <a:t> que las </a:t>
            </a:r>
            <a:r>
              <a:rPr lang="en-GB" b="0" i="0" dirty="0" err="1">
                <a:solidFill>
                  <a:srgbClr val="333333"/>
                </a:solidFill>
                <a:effectLst/>
                <a:latin typeface="Source Serif Pro" panose="02040603050405020204" pitchFamily="18" charset="0"/>
              </a:rPr>
              <a:t>mujeres</a:t>
            </a:r>
            <a:r>
              <a:rPr lang="en-GB" b="0" i="0" dirty="0">
                <a:solidFill>
                  <a:srgbClr val="333333"/>
                </a:solidFill>
                <a:effectLst/>
                <a:latin typeface="Source Serif Pro" panose="02040603050405020204" pitchFamily="18" charset="0"/>
              </a:rPr>
              <a:t> </a:t>
            </a:r>
            <a:r>
              <a:rPr lang="en-GB" b="0" i="0" dirty="0" err="1">
                <a:solidFill>
                  <a:srgbClr val="333333"/>
                </a:solidFill>
                <a:effectLst/>
                <a:latin typeface="Source Serif Pro" panose="02040603050405020204" pitchFamily="18" charset="0"/>
              </a:rPr>
              <a:t>disponen</a:t>
            </a:r>
            <a:r>
              <a:rPr lang="en-GB" b="0" i="0" dirty="0">
                <a:solidFill>
                  <a:srgbClr val="333333"/>
                </a:solidFill>
                <a:effectLst/>
                <a:latin typeface="Source Serif Pro" panose="02040603050405020204" pitchFamily="18" charset="0"/>
              </a:rPr>
              <a:t> para </a:t>
            </a:r>
            <a:r>
              <a:rPr lang="en-GB" b="0" i="0" dirty="0" err="1">
                <a:solidFill>
                  <a:srgbClr val="333333"/>
                </a:solidFill>
                <a:effectLst/>
                <a:latin typeface="Source Serif Pro" panose="02040603050405020204" pitchFamily="18" charset="0"/>
              </a:rPr>
              <a:t>el</a:t>
            </a:r>
            <a:r>
              <a:rPr lang="en-GB" b="0" i="0" dirty="0">
                <a:solidFill>
                  <a:srgbClr val="333333"/>
                </a:solidFill>
                <a:effectLst/>
                <a:latin typeface="Source Serif Pro" panose="02040603050405020204" pitchFamily="18" charset="0"/>
              </a:rPr>
              <a:t> </a:t>
            </a:r>
            <a:r>
              <a:rPr lang="en-GB" b="0" i="0" dirty="0" err="1">
                <a:solidFill>
                  <a:srgbClr val="333333"/>
                </a:solidFill>
                <a:effectLst/>
                <a:latin typeface="Source Serif Pro" panose="02040603050405020204" pitchFamily="18" charset="0"/>
              </a:rPr>
              <a:t>trabajo</a:t>
            </a:r>
            <a:r>
              <a:rPr lang="en-GB" b="0" i="0" dirty="0">
                <a:solidFill>
                  <a:srgbClr val="333333"/>
                </a:solidFill>
                <a:effectLst/>
                <a:latin typeface="Source Serif Pro" panose="02040603050405020204" pitchFamily="18" charset="0"/>
              </a:rPr>
              <a:t> </a:t>
            </a:r>
            <a:r>
              <a:rPr lang="en-GB" b="0" i="0" dirty="0" err="1">
                <a:solidFill>
                  <a:srgbClr val="333333"/>
                </a:solidFill>
                <a:effectLst/>
                <a:latin typeface="Source Serif Pro" panose="02040603050405020204" pitchFamily="18" charset="0"/>
              </a:rPr>
              <a:t>remunerado</a:t>
            </a:r>
            <a:r>
              <a:rPr lang="en-GB" b="0" i="0" dirty="0">
                <a:solidFill>
                  <a:srgbClr val="333333"/>
                </a:solidFill>
                <a:effectLst/>
                <a:latin typeface="Source Serif Pro" panose="02040603050405020204" pitchFamily="18" charset="0"/>
              </a:rPr>
              <a:t>.  </a:t>
            </a:r>
            <a:r>
              <a:rPr lang="en-GB" b="0" i="0" dirty="0">
                <a:solidFill>
                  <a:srgbClr val="333333"/>
                </a:solidFill>
                <a:effectLst/>
                <a:latin typeface="Montserrat" panose="020F0502020204030204" pitchFamily="34" charset="0"/>
              </a:rPr>
              <a:t>https://</a:t>
            </a:r>
            <a:r>
              <a:rPr lang="en-GB" b="0" i="0" dirty="0" err="1">
                <a:solidFill>
                  <a:srgbClr val="333333"/>
                </a:solidFill>
                <a:effectLst/>
                <a:latin typeface="Montserrat" panose="020F0502020204030204" pitchFamily="34" charset="0"/>
              </a:rPr>
              <a:t>www.unwomen.org</a:t>
            </a:r>
            <a:r>
              <a:rPr lang="en-GB" b="0" i="0" dirty="0">
                <a:solidFill>
                  <a:srgbClr val="333333"/>
                </a:solidFill>
                <a:effectLst/>
                <a:latin typeface="Montserrat" panose="020F0502020204030204" pitchFamily="34" charset="0"/>
              </a:rPr>
              <a:t>/es/</a:t>
            </a:r>
            <a:r>
              <a:rPr lang="en-GB" b="0" i="0" dirty="0" err="1">
                <a:solidFill>
                  <a:srgbClr val="333333"/>
                </a:solidFill>
                <a:effectLst/>
                <a:latin typeface="Montserrat" panose="020F0502020204030204" pitchFamily="34" charset="0"/>
              </a:rPr>
              <a:t>hq</a:t>
            </a:r>
            <a:r>
              <a:rPr lang="en-GB" b="0" i="0" dirty="0">
                <a:solidFill>
                  <a:srgbClr val="333333"/>
                </a:solidFill>
                <a:effectLst/>
                <a:latin typeface="Montserrat" panose="020F0502020204030204" pitchFamily="34" charset="0"/>
              </a:rPr>
              <a:t>-complex-page/covid-19-rebuilding-for-resilience?gclid=EAIaIQobChMI87K156Py_AIV_EeRBR0CIAC2EAAYASAAEgKvyfD_BwE</a:t>
            </a:r>
            <a:endParaRPr lang="es-ES_tradnl" dirty="0"/>
          </a:p>
          <a:p>
            <a:pPr algn="l"/>
            <a:r>
              <a:rPr lang="en-GB" b="0" i="0" dirty="0">
                <a:solidFill>
                  <a:srgbClr val="333333"/>
                </a:solidFill>
                <a:effectLst/>
                <a:latin typeface="Source Serif Pro" panose="02040603050405020204" pitchFamily="18" charset="0"/>
              </a:rPr>
              <a:t> </a:t>
            </a:r>
          </a:p>
          <a:p>
            <a:pPr algn="l"/>
            <a:endParaRPr lang="en-GB" b="0" i="0" dirty="0">
              <a:solidFill>
                <a:srgbClr val="333333"/>
              </a:solidFill>
              <a:effectLst/>
              <a:latin typeface="Source Serif Pro" panose="02040603050405020204" pitchFamily="18" charset="0"/>
            </a:endParaRPr>
          </a:p>
          <a:p>
            <a:pPr algn="l"/>
            <a:r>
              <a:rPr lang="en-GB" b="0" i="0" dirty="0">
                <a:solidFill>
                  <a:srgbClr val="333333"/>
                </a:solidFill>
                <a:effectLst/>
                <a:latin typeface="Source Serif Pro" panose="02040603050405020204" pitchFamily="18" charset="0"/>
              </a:rPr>
              <a:t>https://</a:t>
            </a:r>
            <a:r>
              <a:rPr lang="en-GB" b="0" i="0" dirty="0" err="1">
                <a:solidFill>
                  <a:srgbClr val="333333"/>
                </a:solidFill>
                <a:effectLst/>
                <a:latin typeface="Source Serif Pro" panose="02040603050405020204" pitchFamily="18" charset="0"/>
              </a:rPr>
              <a:t>la.network</a:t>
            </a:r>
            <a:r>
              <a:rPr lang="en-GB" b="0" i="0" dirty="0">
                <a:solidFill>
                  <a:srgbClr val="333333"/>
                </a:solidFill>
                <a:effectLst/>
                <a:latin typeface="Source Serif Pro" panose="02040603050405020204" pitchFamily="18" charset="0"/>
              </a:rPr>
              <a:t>/ocho-claves-detras-de-los-570-000-contagiados-del-personal-medico-con-covid-en-america/ </a:t>
            </a:r>
          </a:p>
          <a:p>
            <a:pPr algn="l"/>
            <a:r>
              <a:rPr lang="en-GB" b="0" i="0" dirty="0">
                <a:solidFill>
                  <a:srgbClr val="333333"/>
                </a:solidFill>
                <a:effectLst/>
                <a:latin typeface="Roboto" panose="020F0502020204030204" pitchFamily="34" charset="0"/>
              </a:rPr>
              <a:t>En 2021, al </a:t>
            </a:r>
            <a:r>
              <a:rPr lang="en-GB" b="0" i="0" dirty="0" err="1">
                <a:solidFill>
                  <a:srgbClr val="333333"/>
                </a:solidFill>
                <a:effectLst/>
                <a:latin typeface="Roboto" panose="020F0502020204030204" pitchFamily="34" charset="0"/>
              </a:rPr>
              <a:t>menos</a:t>
            </a:r>
            <a:r>
              <a:rPr lang="en-GB" b="0" i="0" dirty="0">
                <a:solidFill>
                  <a:srgbClr val="333333"/>
                </a:solidFill>
                <a:effectLst/>
                <a:latin typeface="Roboto" panose="020F0502020204030204" pitchFamily="34" charset="0"/>
              </a:rPr>
              <a:t> 4473 </a:t>
            </a:r>
            <a:r>
              <a:rPr lang="en-GB" b="0" i="0" dirty="0" err="1">
                <a:solidFill>
                  <a:srgbClr val="333333"/>
                </a:solidFill>
                <a:effectLst/>
                <a:latin typeface="Roboto" panose="020F0502020204030204" pitchFamily="34" charset="0"/>
              </a:rPr>
              <a:t>mujeres</a:t>
            </a:r>
            <a:r>
              <a:rPr lang="en-GB" b="0" i="0" dirty="0">
                <a:solidFill>
                  <a:srgbClr val="333333"/>
                </a:solidFill>
                <a:effectLst/>
                <a:latin typeface="Roboto" panose="020F0502020204030204" pitchFamily="34" charset="0"/>
              </a:rPr>
              <a:t> </a:t>
            </a:r>
            <a:r>
              <a:rPr lang="en-GB" b="0" i="0" dirty="0" err="1">
                <a:solidFill>
                  <a:srgbClr val="333333"/>
                </a:solidFill>
                <a:effectLst/>
                <a:latin typeface="Roboto" panose="020F0502020204030204" pitchFamily="34" charset="0"/>
              </a:rPr>
              <a:t>fueron</a:t>
            </a:r>
            <a:r>
              <a:rPr lang="en-GB" b="0" i="0" dirty="0">
                <a:solidFill>
                  <a:srgbClr val="333333"/>
                </a:solidFill>
                <a:effectLst/>
                <a:latin typeface="Roboto" panose="020F0502020204030204" pitchFamily="34" charset="0"/>
              </a:rPr>
              <a:t> </a:t>
            </a:r>
            <a:r>
              <a:rPr lang="en-GB" b="0" i="0" dirty="0" err="1">
                <a:solidFill>
                  <a:srgbClr val="333333"/>
                </a:solidFill>
                <a:effectLst/>
                <a:latin typeface="Roboto" panose="020F0502020204030204" pitchFamily="34" charset="0"/>
              </a:rPr>
              <a:t>víctimas</a:t>
            </a:r>
            <a:r>
              <a:rPr lang="en-GB" b="0" i="0" dirty="0">
                <a:solidFill>
                  <a:srgbClr val="333333"/>
                </a:solidFill>
                <a:effectLst/>
                <a:latin typeface="Roboto" panose="020F0502020204030204" pitchFamily="34" charset="0"/>
              </a:rPr>
              <a:t> </a:t>
            </a:r>
            <a:r>
              <a:rPr lang="en-GB" b="0" i="0" dirty="0" err="1">
                <a:solidFill>
                  <a:srgbClr val="333333"/>
                </a:solidFill>
                <a:effectLst/>
                <a:latin typeface="Roboto" panose="020F0502020204030204" pitchFamily="34" charset="0"/>
              </a:rPr>
              <a:t>asesinadas</a:t>
            </a:r>
            <a:r>
              <a:rPr lang="en-GB" b="0" i="0" dirty="0">
                <a:solidFill>
                  <a:srgbClr val="333333"/>
                </a:solidFill>
                <a:effectLst/>
                <a:latin typeface="Roboto" panose="020F0502020204030204" pitchFamily="34" charset="0"/>
              </a:rPr>
              <a:t> en América Latina y </a:t>
            </a:r>
            <a:r>
              <a:rPr lang="en-GB" b="0" i="0" dirty="0" err="1">
                <a:solidFill>
                  <a:srgbClr val="333333"/>
                </a:solidFill>
                <a:effectLst/>
                <a:latin typeface="Roboto" panose="020F0502020204030204" pitchFamily="34" charset="0"/>
              </a:rPr>
              <a:t>el</a:t>
            </a:r>
            <a:r>
              <a:rPr lang="en-GB" b="0" i="0" dirty="0">
                <a:solidFill>
                  <a:srgbClr val="333333"/>
                </a:solidFill>
                <a:effectLst/>
                <a:latin typeface="Roboto" panose="020F0502020204030204" pitchFamily="34" charset="0"/>
              </a:rPr>
              <a:t> Caribe por </a:t>
            </a:r>
            <a:r>
              <a:rPr lang="en-GB" b="0" i="0" dirty="0" err="1">
                <a:solidFill>
                  <a:srgbClr val="333333"/>
                </a:solidFill>
                <a:effectLst/>
                <a:latin typeface="Roboto" panose="020F0502020204030204" pitchFamily="34" charset="0"/>
              </a:rPr>
              <a:t>razones</a:t>
            </a:r>
            <a:r>
              <a:rPr lang="en-GB" b="0" i="0" dirty="0">
                <a:solidFill>
                  <a:srgbClr val="333333"/>
                </a:solidFill>
                <a:effectLst/>
                <a:latin typeface="Roboto" panose="020F0502020204030204" pitchFamily="34" charset="0"/>
              </a:rPr>
              <a:t> de </a:t>
            </a:r>
            <a:r>
              <a:rPr lang="en-GB" b="0" i="0" dirty="0" err="1">
                <a:solidFill>
                  <a:srgbClr val="333333"/>
                </a:solidFill>
                <a:effectLst/>
                <a:latin typeface="Roboto" panose="020F0502020204030204" pitchFamily="34" charset="0"/>
              </a:rPr>
              <a:t>género</a:t>
            </a:r>
            <a:r>
              <a:rPr lang="en-GB" b="0" i="0" dirty="0">
                <a:solidFill>
                  <a:srgbClr val="333333"/>
                </a:solidFill>
                <a:effectLst/>
                <a:latin typeface="Roboto" panose="020F0502020204030204" pitchFamily="34" charset="0"/>
              </a:rPr>
              <a:t>, </a:t>
            </a:r>
            <a:r>
              <a:rPr lang="en-GB" b="0" i="0" dirty="0" err="1">
                <a:solidFill>
                  <a:srgbClr val="333333"/>
                </a:solidFill>
                <a:effectLst/>
                <a:latin typeface="Roboto" panose="020F0502020204030204" pitchFamily="34" charset="0"/>
              </a:rPr>
              <a:t>según</a:t>
            </a:r>
            <a:r>
              <a:rPr lang="en-GB" b="0" i="0" dirty="0">
                <a:solidFill>
                  <a:srgbClr val="333333"/>
                </a:solidFill>
                <a:effectLst/>
                <a:latin typeface="Roboto" panose="020F0502020204030204" pitchFamily="34" charset="0"/>
              </a:rPr>
              <a:t> </a:t>
            </a:r>
            <a:r>
              <a:rPr lang="en-GB" b="0" i="0" dirty="0" err="1">
                <a:solidFill>
                  <a:srgbClr val="333333"/>
                </a:solidFill>
                <a:effectLst/>
                <a:latin typeface="Roboto" panose="020F0502020204030204" pitchFamily="34" charset="0"/>
              </a:rPr>
              <a:t>los</a:t>
            </a:r>
            <a:r>
              <a:rPr lang="en-GB" b="0" i="0" dirty="0">
                <a:solidFill>
                  <a:srgbClr val="333333"/>
                </a:solidFill>
                <a:effectLst/>
                <a:latin typeface="Roboto" panose="020F0502020204030204" pitchFamily="34" charset="0"/>
              </a:rPr>
              <a:t> </a:t>
            </a:r>
            <a:r>
              <a:rPr lang="en-GB" b="0" i="0" u="none" strike="noStrike" dirty="0">
                <a:solidFill>
                  <a:srgbClr val="008FD5"/>
                </a:solidFill>
                <a:effectLst/>
                <a:latin typeface="Roboto" panose="020F0502020204030204" pitchFamily="34" charset="0"/>
                <a:hlinkClick r:id="rId16"/>
              </a:rPr>
              <a:t>últimos datos oficiales</a:t>
            </a:r>
            <a:r>
              <a:rPr lang="en-GB" b="0" i="0" dirty="0">
                <a:solidFill>
                  <a:srgbClr val="333333"/>
                </a:solidFill>
                <a:effectLst/>
                <a:latin typeface="Roboto" panose="020F0502020204030204" pitchFamily="34" charset="0"/>
              </a:rPr>
              <a:t> </a:t>
            </a:r>
            <a:r>
              <a:rPr lang="en-GB" b="0" i="0" dirty="0" err="1">
                <a:solidFill>
                  <a:srgbClr val="333333"/>
                </a:solidFill>
                <a:effectLst/>
                <a:latin typeface="Roboto" panose="020F0502020204030204" pitchFamily="34" charset="0"/>
              </a:rPr>
              <a:t>informados</a:t>
            </a:r>
            <a:r>
              <a:rPr lang="en-GB" b="0" i="0" dirty="0">
                <a:solidFill>
                  <a:srgbClr val="333333"/>
                </a:solidFill>
                <a:effectLst/>
                <a:latin typeface="Roboto" panose="020F0502020204030204" pitchFamily="34" charset="0"/>
              </a:rPr>
              <a:t> por </a:t>
            </a:r>
            <a:r>
              <a:rPr lang="en-GB" b="0" i="0" dirty="0" err="1">
                <a:solidFill>
                  <a:srgbClr val="333333"/>
                </a:solidFill>
                <a:effectLst/>
                <a:latin typeface="Roboto" panose="020F0502020204030204" pitchFamily="34" charset="0"/>
              </a:rPr>
              <a:t>los</a:t>
            </a:r>
            <a:r>
              <a:rPr lang="en-GB" b="0" i="0" dirty="0">
                <a:solidFill>
                  <a:srgbClr val="333333"/>
                </a:solidFill>
                <a:effectLst/>
                <a:latin typeface="Roboto" panose="020F0502020204030204" pitchFamily="34" charset="0"/>
              </a:rPr>
              <a:t> </a:t>
            </a:r>
            <a:r>
              <a:rPr lang="en-GB" b="0" i="0" dirty="0" err="1">
                <a:solidFill>
                  <a:srgbClr val="333333"/>
                </a:solidFill>
                <a:effectLst/>
                <a:latin typeface="Roboto" panose="020F0502020204030204" pitchFamily="34" charset="0"/>
              </a:rPr>
              <a:t>países</a:t>
            </a:r>
            <a:r>
              <a:rPr lang="en-GB" b="0" i="0" dirty="0">
                <a:solidFill>
                  <a:srgbClr val="333333"/>
                </a:solidFill>
                <a:effectLst/>
                <a:latin typeface="Roboto" panose="020F0502020204030204" pitchFamily="34" charset="0"/>
              </a:rPr>
              <a:t> al </a:t>
            </a:r>
            <a:r>
              <a:rPr lang="en-GB" b="0" i="0" u="none" strike="noStrike" dirty="0">
                <a:solidFill>
                  <a:srgbClr val="008FD5"/>
                </a:solidFill>
                <a:effectLst/>
                <a:latin typeface="Roboto" panose="020F0502020204030204" pitchFamily="34" charset="0"/>
                <a:hlinkClick r:id="rId17"/>
              </a:rPr>
              <a:t>Observatorio de Igualdad de Género de América Latina y el Caribe</a:t>
            </a:r>
            <a:r>
              <a:rPr lang="en-GB" b="0" i="0" dirty="0">
                <a:solidFill>
                  <a:srgbClr val="333333"/>
                </a:solidFill>
                <a:effectLst/>
                <a:latin typeface="Roboto" panose="020F0502020204030204" pitchFamily="34" charset="0"/>
              </a:rPr>
              <a:t> (OIG) de la </a:t>
            </a:r>
            <a:r>
              <a:rPr lang="en-GB" b="0" i="0" dirty="0" err="1">
                <a:solidFill>
                  <a:srgbClr val="333333"/>
                </a:solidFill>
                <a:effectLst/>
                <a:latin typeface="Roboto" panose="020F0502020204030204" pitchFamily="34" charset="0"/>
              </a:rPr>
              <a:t>Comisión</a:t>
            </a:r>
            <a:r>
              <a:rPr lang="en-GB" b="0" i="0" dirty="0">
                <a:solidFill>
                  <a:srgbClr val="333333"/>
                </a:solidFill>
                <a:effectLst/>
                <a:latin typeface="Roboto" panose="020F0502020204030204" pitchFamily="34" charset="0"/>
              </a:rPr>
              <a:t> </a:t>
            </a:r>
            <a:r>
              <a:rPr lang="en-GB" b="0" i="0" dirty="0" err="1">
                <a:solidFill>
                  <a:srgbClr val="333333"/>
                </a:solidFill>
                <a:effectLst/>
                <a:latin typeface="Roboto" panose="020F0502020204030204" pitchFamily="34" charset="0"/>
              </a:rPr>
              <a:t>Económica</a:t>
            </a:r>
            <a:r>
              <a:rPr lang="en-GB" b="0" i="0" dirty="0">
                <a:solidFill>
                  <a:srgbClr val="333333"/>
                </a:solidFill>
                <a:effectLst/>
                <a:latin typeface="Roboto" panose="020F0502020204030204" pitchFamily="34" charset="0"/>
              </a:rPr>
              <a:t> para América Latina y </a:t>
            </a:r>
            <a:r>
              <a:rPr lang="en-GB" b="0" i="0" dirty="0" err="1">
                <a:solidFill>
                  <a:srgbClr val="333333"/>
                </a:solidFill>
                <a:effectLst/>
                <a:latin typeface="Roboto" panose="020F0502020204030204" pitchFamily="34" charset="0"/>
              </a:rPr>
              <a:t>el</a:t>
            </a:r>
            <a:r>
              <a:rPr lang="en-GB" b="0" i="0" dirty="0">
                <a:solidFill>
                  <a:srgbClr val="333333"/>
                </a:solidFill>
                <a:effectLst/>
                <a:latin typeface="Roboto" panose="020F0502020204030204" pitchFamily="34" charset="0"/>
              </a:rPr>
              <a:t> Caribe (</a:t>
            </a:r>
            <a:r>
              <a:rPr lang="en-GB" b="0" i="0" u="none" strike="noStrike" dirty="0">
                <a:solidFill>
                  <a:srgbClr val="008FD5"/>
                </a:solidFill>
                <a:effectLst/>
                <a:latin typeface="Roboto" panose="020F0502020204030204" pitchFamily="34" charset="0"/>
                <a:hlinkClick r:id="rId18"/>
              </a:rPr>
              <a:t>CEPAL</a:t>
            </a:r>
            <a:r>
              <a:rPr lang="en-GB" b="0" i="0" dirty="0">
                <a:solidFill>
                  <a:srgbClr val="333333"/>
                </a:solidFill>
                <a:effectLst/>
                <a:latin typeface="Roboto" panose="020F0502020204030204" pitchFamily="34" charset="0"/>
              </a:rPr>
              <a:t>).</a:t>
            </a:r>
          </a:p>
          <a:p>
            <a:pPr algn="l"/>
            <a:r>
              <a:rPr lang="en-GB" b="0" i="0" dirty="0" err="1">
                <a:solidFill>
                  <a:srgbClr val="333333"/>
                </a:solidFill>
                <a:effectLst/>
                <a:latin typeface="Roboto" panose="02000000000000000000" pitchFamily="2" charset="0"/>
              </a:rPr>
              <a:t>Esa</a:t>
            </a:r>
            <a:r>
              <a:rPr lang="en-GB" b="0" i="0" dirty="0">
                <a:solidFill>
                  <a:srgbClr val="333333"/>
                </a:solidFill>
                <a:effectLst/>
                <a:latin typeface="Roboto" panose="02000000000000000000" pitchFamily="2" charset="0"/>
              </a:rPr>
              <a:t> </a:t>
            </a:r>
            <a:r>
              <a:rPr lang="en-GB" b="0" i="0" dirty="0" err="1">
                <a:solidFill>
                  <a:srgbClr val="333333"/>
                </a:solidFill>
                <a:effectLst/>
                <a:latin typeface="Roboto" panose="02000000000000000000" pitchFamily="2" charset="0"/>
              </a:rPr>
              <a:t>cifra</a:t>
            </a:r>
            <a:r>
              <a:rPr lang="en-GB" b="0" i="0" dirty="0">
                <a:solidFill>
                  <a:srgbClr val="333333"/>
                </a:solidFill>
                <a:effectLst/>
                <a:latin typeface="Roboto" panose="02000000000000000000" pitchFamily="2" charset="0"/>
              </a:rPr>
              <a:t> </a:t>
            </a:r>
            <a:r>
              <a:rPr lang="en-GB" b="0" i="0" dirty="0" err="1">
                <a:solidFill>
                  <a:srgbClr val="333333"/>
                </a:solidFill>
                <a:effectLst/>
                <a:latin typeface="Roboto" panose="02000000000000000000" pitchFamily="2" charset="0"/>
              </a:rPr>
              <a:t>representa</a:t>
            </a:r>
            <a:r>
              <a:rPr lang="en-GB" b="0" i="0" dirty="0">
                <a:solidFill>
                  <a:srgbClr val="333333"/>
                </a:solidFill>
                <a:effectLst/>
                <a:latin typeface="Roboto" panose="02000000000000000000" pitchFamily="2" charset="0"/>
              </a:rPr>
              <a:t> al </a:t>
            </a:r>
            <a:r>
              <a:rPr lang="en-GB" b="0" i="0" dirty="0" err="1">
                <a:solidFill>
                  <a:srgbClr val="333333"/>
                </a:solidFill>
                <a:effectLst/>
                <a:latin typeface="Roboto" panose="02000000000000000000" pitchFamily="2" charset="0"/>
              </a:rPr>
              <a:t>menos</a:t>
            </a:r>
            <a:r>
              <a:rPr lang="en-GB" b="0" i="0" dirty="0">
                <a:solidFill>
                  <a:srgbClr val="333333"/>
                </a:solidFill>
                <a:effectLst/>
                <a:latin typeface="Roboto" panose="02000000000000000000" pitchFamily="2" charset="0"/>
              </a:rPr>
              <a:t> 12 </a:t>
            </a:r>
            <a:r>
              <a:rPr lang="en-GB" b="0" i="0" dirty="0" err="1">
                <a:solidFill>
                  <a:srgbClr val="333333"/>
                </a:solidFill>
                <a:effectLst/>
                <a:latin typeface="Roboto" panose="02000000000000000000" pitchFamily="2" charset="0"/>
              </a:rPr>
              <a:t>muertes</a:t>
            </a:r>
            <a:r>
              <a:rPr lang="en-GB" b="0" i="0" dirty="0">
                <a:solidFill>
                  <a:srgbClr val="333333"/>
                </a:solidFill>
                <a:effectLst/>
                <a:latin typeface="Roboto" panose="02000000000000000000" pitchFamily="2" charset="0"/>
              </a:rPr>
              <a:t> </a:t>
            </a:r>
            <a:r>
              <a:rPr lang="en-GB" b="0" i="0" dirty="0" err="1">
                <a:solidFill>
                  <a:srgbClr val="333333"/>
                </a:solidFill>
                <a:effectLst/>
                <a:latin typeface="Roboto" panose="02000000000000000000" pitchFamily="2" charset="0"/>
              </a:rPr>
              <a:t>violentas</a:t>
            </a:r>
            <a:r>
              <a:rPr lang="en-GB" b="0" i="0" dirty="0">
                <a:solidFill>
                  <a:srgbClr val="333333"/>
                </a:solidFill>
                <a:effectLst/>
                <a:latin typeface="Roboto" panose="02000000000000000000" pitchFamily="2" charset="0"/>
              </a:rPr>
              <a:t> de </a:t>
            </a:r>
            <a:r>
              <a:rPr lang="en-GB" b="0" i="0" dirty="0" err="1">
                <a:solidFill>
                  <a:srgbClr val="333333"/>
                </a:solidFill>
                <a:effectLst/>
                <a:latin typeface="Roboto" panose="02000000000000000000" pitchFamily="2" charset="0"/>
              </a:rPr>
              <a:t>mujeres</a:t>
            </a:r>
            <a:r>
              <a:rPr lang="en-GB" b="0" i="0" dirty="0">
                <a:solidFill>
                  <a:srgbClr val="333333"/>
                </a:solidFill>
                <a:effectLst/>
                <a:latin typeface="Roboto" panose="02000000000000000000" pitchFamily="2" charset="0"/>
              </a:rPr>
              <a:t> por </a:t>
            </a:r>
            <a:r>
              <a:rPr lang="en-GB" b="0" i="0" dirty="0" err="1">
                <a:solidFill>
                  <a:srgbClr val="333333"/>
                </a:solidFill>
                <a:effectLst/>
                <a:latin typeface="Roboto" panose="02000000000000000000" pitchFamily="2" charset="0"/>
              </a:rPr>
              <a:t>razón</a:t>
            </a:r>
            <a:r>
              <a:rPr lang="en-GB" b="0" i="0" dirty="0">
                <a:solidFill>
                  <a:srgbClr val="333333"/>
                </a:solidFill>
                <a:effectLst/>
                <a:latin typeface="Roboto" panose="02000000000000000000" pitchFamily="2" charset="0"/>
              </a:rPr>
              <a:t> de </a:t>
            </a:r>
            <a:r>
              <a:rPr lang="en-GB" b="0" i="0" dirty="0" err="1">
                <a:solidFill>
                  <a:srgbClr val="333333"/>
                </a:solidFill>
                <a:effectLst/>
                <a:latin typeface="Roboto" panose="02000000000000000000" pitchFamily="2" charset="0"/>
              </a:rPr>
              <a:t>género</a:t>
            </a:r>
            <a:r>
              <a:rPr lang="en-GB" b="0" i="0" dirty="0">
                <a:solidFill>
                  <a:srgbClr val="333333"/>
                </a:solidFill>
                <a:effectLst/>
                <a:latin typeface="Roboto" panose="02000000000000000000" pitchFamily="2" charset="0"/>
              </a:rPr>
              <a:t> </a:t>
            </a:r>
            <a:r>
              <a:rPr lang="en-GB" b="0" i="0" dirty="0" err="1">
                <a:solidFill>
                  <a:srgbClr val="333333"/>
                </a:solidFill>
                <a:effectLst/>
                <a:latin typeface="Roboto" panose="02000000000000000000" pitchFamily="2" charset="0"/>
              </a:rPr>
              <a:t>cada</a:t>
            </a:r>
            <a:r>
              <a:rPr lang="en-GB" b="0" i="0" dirty="0">
                <a:solidFill>
                  <a:srgbClr val="333333"/>
                </a:solidFill>
                <a:effectLst/>
                <a:latin typeface="Roboto" panose="02000000000000000000" pitchFamily="2" charset="0"/>
              </a:rPr>
              <a:t> día en la </a:t>
            </a:r>
            <a:r>
              <a:rPr lang="en-GB" b="0" i="0" dirty="0" err="1">
                <a:solidFill>
                  <a:srgbClr val="333333"/>
                </a:solidFill>
                <a:effectLst/>
                <a:latin typeface="Roboto" panose="02000000000000000000" pitchFamily="2" charset="0"/>
              </a:rPr>
              <a:t>región</a:t>
            </a:r>
            <a:r>
              <a:rPr lang="en-GB" b="0" i="0" dirty="0">
                <a:solidFill>
                  <a:srgbClr val="333333"/>
                </a:solidFill>
                <a:effectLst/>
                <a:latin typeface="Roboto" panose="02000000000000000000" pitchFamily="2" charset="0"/>
              </a:rPr>
              <a:t>, </a:t>
            </a:r>
            <a:r>
              <a:rPr lang="en-GB" b="0" i="0" dirty="0" err="1">
                <a:solidFill>
                  <a:srgbClr val="333333"/>
                </a:solidFill>
                <a:effectLst/>
                <a:latin typeface="Roboto" panose="02000000000000000000" pitchFamily="2" charset="0"/>
              </a:rPr>
              <a:t>alerta</a:t>
            </a:r>
            <a:r>
              <a:rPr lang="en-GB" b="0" i="0" dirty="0">
                <a:solidFill>
                  <a:srgbClr val="333333"/>
                </a:solidFill>
                <a:effectLst/>
                <a:latin typeface="Roboto" panose="02000000000000000000" pitchFamily="2" charset="0"/>
              </a:rPr>
              <a:t> la </a:t>
            </a:r>
            <a:r>
              <a:rPr lang="en-GB" b="0" i="0" dirty="0" err="1">
                <a:solidFill>
                  <a:srgbClr val="333333"/>
                </a:solidFill>
                <a:effectLst/>
                <a:latin typeface="Roboto" panose="02000000000000000000" pitchFamily="2" charset="0"/>
              </a:rPr>
              <a:t>institución</a:t>
            </a:r>
            <a:r>
              <a:rPr lang="en-GB" b="0" i="0" dirty="0">
                <a:solidFill>
                  <a:srgbClr val="333333"/>
                </a:solidFill>
                <a:effectLst/>
                <a:latin typeface="Roboto" panose="02000000000000000000" pitchFamily="2" charset="0"/>
              </a:rPr>
              <a:t>.</a:t>
            </a:r>
          </a:p>
          <a:p>
            <a:r>
              <a:rPr lang="en-GB" b="0" i="0" dirty="0">
                <a:solidFill>
                  <a:srgbClr val="161616"/>
                </a:solidFill>
                <a:effectLst/>
                <a:latin typeface="Merriweather" pitchFamily="2" charset="77"/>
              </a:rPr>
              <a:t> https://</a:t>
            </a:r>
            <a:r>
              <a:rPr lang="en-GB" b="0" i="0" dirty="0" err="1">
                <a:solidFill>
                  <a:srgbClr val="161616"/>
                </a:solidFill>
                <a:effectLst/>
                <a:latin typeface="Merriweather" pitchFamily="2" charset="77"/>
              </a:rPr>
              <a:t>news.un.org</a:t>
            </a:r>
            <a:r>
              <a:rPr lang="en-GB" b="0" i="0" dirty="0">
                <a:solidFill>
                  <a:srgbClr val="161616"/>
                </a:solidFill>
                <a:effectLst/>
                <a:latin typeface="Merriweather" pitchFamily="2" charset="77"/>
              </a:rPr>
              <a:t>/es/story/2022/11/1517112 </a:t>
            </a:r>
          </a:p>
          <a:p>
            <a:endParaRPr lang="en-GB" b="0" i="0" dirty="0">
              <a:solidFill>
                <a:srgbClr val="161616"/>
              </a:solidFill>
              <a:effectLst/>
              <a:latin typeface="Merriweather"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dirty="0"/>
              <a:t> https://</a:t>
            </a:r>
            <a:r>
              <a:rPr lang="es-ES_tradnl" dirty="0" err="1"/>
              <a:t>www.proceso.com.mx</a:t>
            </a:r>
            <a:r>
              <a:rPr lang="es-ES_tradnl" dirty="0"/>
              <a:t>/nacional/2020/7/3/corrupcion-en-tiempos-de-covid-19-sexo-cambio-de-un-respirador-245582.html</a:t>
            </a:r>
          </a:p>
          <a:p>
            <a:endParaRPr lang="en-GB" b="0" i="0" dirty="0">
              <a:solidFill>
                <a:srgbClr val="161616"/>
              </a:solidFill>
              <a:effectLst/>
              <a:latin typeface="Merriweather" pitchFamily="2" charset="77"/>
            </a:endParaRPr>
          </a:p>
        </p:txBody>
      </p:sp>
      <p:sp>
        <p:nvSpPr>
          <p:cNvPr id="4" name="Slide Number Placeholder 3"/>
          <p:cNvSpPr>
            <a:spLocks noGrp="1"/>
          </p:cNvSpPr>
          <p:nvPr>
            <p:ph type="sldNum" sz="quarter" idx="5"/>
          </p:nvPr>
        </p:nvSpPr>
        <p:spPr/>
        <p:txBody>
          <a:bodyPr/>
          <a:lstStyle/>
          <a:p>
            <a:fld id="{80857F83-7ECC-C247-A409-AC6830CB393D}" type="slidenum">
              <a:rPr lang="nb-NO" smtClean="0"/>
              <a:t>10</a:t>
            </a:fld>
            <a:endParaRPr lang="nb-NO"/>
          </a:p>
        </p:txBody>
      </p:sp>
    </p:spTree>
    <p:extLst>
      <p:ext uri="{BB962C8B-B14F-4D97-AF65-F5344CB8AC3E}">
        <p14:creationId xmlns:p14="http://schemas.microsoft.com/office/powerpoint/2010/main" val="13428172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4" name="U4 Logo large overlay" hidden="1">
            <a:extLst>
              <a:ext uri="{FF2B5EF4-FFF2-40B4-BE49-F238E27FC236}">
                <a16:creationId xmlns:a16="http://schemas.microsoft.com/office/drawing/2014/main" id="{E2DB5400-1DE7-9B4F-A6EB-290527A10CB6}"/>
              </a:ext>
            </a:extLst>
          </p:cNvPr>
          <p:cNvPicPr>
            <a:picLocks noChangeAspect="1"/>
          </p:cNvPicPr>
          <p:nvPr userDrawn="1"/>
        </p:nvPicPr>
        <p:blipFill>
          <a:blip r:embed="rId2">
            <a:lum bright="-28000"/>
          </a:blip>
          <a:stretch>
            <a:fillRect/>
          </a:stretch>
        </p:blipFill>
        <p:spPr>
          <a:xfrm>
            <a:off x="5515885" y="0"/>
            <a:ext cx="6740202" cy="6740202"/>
          </a:xfrm>
          <a:prstGeom prst="rect">
            <a:avLst/>
          </a:prstGeom>
        </p:spPr>
      </p:pic>
      <p:pic>
        <p:nvPicPr>
          <p:cNvPr id="10" name="U4 logo large overlay">
            <a:extLst>
              <a:ext uri="{FF2B5EF4-FFF2-40B4-BE49-F238E27FC236}">
                <a16:creationId xmlns:a16="http://schemas.microsoft.com/office/drawing/2014/main" id="{7C47D481-BA95-1D40-88E4-0AE0292B4E78}"/>
              </a:ext>
            </a:extLst>
          </p:cNvPr>
          <p:cNvPicPr>
            <a:picLocks noChangeAspect="1"/>
          </p:cNvPicPr>
          <p:nvPr userDrawn="1"/>
        </p:nvPicPr>
        <p:blipFill>
          <a:blip r:embed="rId3">
            <a:alphaModFix amt="10000"/>
          </a:blip>
          <a:stretch>
            <a:fillRect/>
          </a:stretch>
        </p:blipFill>
        <p:spPr>
          <a:xfrm>
            <a:off x="5378824" y="-1"/>
            <a:ext cx="6858001" cy="6858001"/>
          </a:xfrm>
          <a:prstGeom prst="rect">
            <a:avLst/>
          </a:prstGeom>
        </p:spPr>
      </p:pic>
      <p:sp>
        <p:nvSpPr>
          <p:cNvPr id="2" name="Title 1"/>
          <p:cNvSpPr>
            <a:spLocks noGrp="1"/>
          </p:cNvSpPr>
          <p:nvPr>
            <p:ph type="ctrTitle" hasCustomPrompt="1"/>
          </p:nvPr>
        </p:nvSpPr>
        <p:spPr>
          <a:xfrm>
            <a:off x="812800" y="1110787"/>
            <a:ext cx="6354293" cy="2184847"/>
          </a:xfrm>
        </p:spPr>
        <p:txBody>
          <a:bodyPr anchor="b" anchorCtr="0">
            <a:noAutofit/>
          </a:bodyPr>
          <a:lstStyle>
            <a:lvl1pPr algn="l">
              <a:lnSpc>
                <a:spcPct val="90000"/>
              </a:lnSpc>
              <a:defRPr sz="4800" b="1" i="0" baseline="0">
                <a:latin typeface="Lato" panose="020F0502020204030203" pitchFamily="34" charset="0"/>
                <a:cs typeface="Lato" panose="020F0502020204030203" pitchFamily="34" charset="0"/>
              </a:defRPr>
            </a:lvl1pPr>
          </a:lstStyle>
          <a:p>
            <a:r>
              <a:rPr lang="en-GB" noProof="0"/>
              <a:t>Click to edit </a:t>
            </a:r>
            <a:br>
              <a:rPr lang="en-GB" noProof="0"/>
            </a:br>
            <a:r>
              <a:rPr lang="en-GB" noProof="0"/>
              <a:t>presentation title</a:t>
            </a:r>
          </a:p>
        </p:txBody>
      </p:sp>
      <p:sp>
        <p:nvSpPr>
          <p:cNvPr id="3" name="Subtitle 2"/>
          <p:cNvSpPr>
            <a:spLocks noGrp="1"/>
          </p:cNvSpPr>
          <p:nvPr>
            <p:ph type="subTitle" idx="1" hasCustomPrompt="1"/>
          </p:nvPr>
        </p:nvSpPr>
        <p:spPr>
          <a:xfrm>
            <a:off x="812800" y="3427792"/>
            <a:ext cx="6354293" cy="451684"/>
          </a:xfrm>
        </p:spPr>
        <p:txBody>
          <a:bodyPr>
            <a:noAutofit/>
          </a:bodyPr>
          <a:lstStyle>
            <a:lvl1pPr marL="0" indent="0" algn="l">
              <a:buNone/>
              <a:defRPr sz="3200" b="0" i="0" baseline="0">
                <a:solidFill>
                  <a:schemeClr val="tx1">
                    <a:tint val="75000"/>
                  </a:schemeClr>
                </a:solidFill>
                <a:latin typeface="Lato" panose="020F0502020204030203" pitchFamily="34" charset="77"/>
                <a:cs typeface="Lato" panose="020F0502020204030203" pitchFamily="34" charset="77"/>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Click to edit subtitle</a:t>
            </a:r>
          </a:p>
        </p:txBody>
      </p:sp>
      <p:sp>
        <p:nvSpPr>
          <p:cNvPr id="18" name="Text Placeholder 17"/>
          <p:cNvSpPr>
            <a:spLocks noGrp="1"/>
          </p:cNvSpPr>
          <p:nvPr>
            <p:ph type="body" sz="quarter" idx="13" hasCustomPrompt="1"/>
          </p:nvPr>
        </p:nvSpPr>
        <p:spPr>
          <a:xfrm>
            <a:off x="812800" y="4814033"/>
            <a:ext cx="4566024" cy="381000"/>
          </a:xfrm>
        </p:spPr>
        <p:txBody>
          <a:bodyPr/>
          <a:lstStyle>
            <a:lvl1pPr>
              <a:defRPr lang="en-GB" b="1" i="0" smtClean="0">
                <a:solidFill>
                  <a:schemeClr val="accent2"/>
                </a:solidFill>
                <a:effectLst/>
              </a:defRPr>
            </a:lvl1pPr>
          </a:lstStyle>
          <a:p>
            <a:pPr lvl="0"/>
            <a:r>
              <a:rPr lang="en-GB" noProof="0"/>
              <a:t>Presenter’s name</a:t>
            </a:r>
          </a:p>
        </p:txBody>
      </p:sp>
      <p:sp>
        <p:nvSpPr>
          <p:cNvPr id="24" name="Text Placeholder 23"/>
          <p:cNvSpPr>
            <a:spLocks noGrp="1"/>
          </p:cNvSpPr>
          <p:nvPr>
            <p:ph type="body" sz="quarter" idx="14" hasCustomPrompt="1"/>
          </p:nvPr>
        </p:nvSpPr>
        <p:spPr>
          <a:xfrm>
            <a:off x="812800" y="5248614"/>
            <a:ext cx="4566024" cy="304800"/>
          </a:xfrm>
        </p:spPr>
        <p:txBody>
          <a:bodyPr/>
          <a:lstStyle>
            <a:lvl1pPr>
              <a:defRPr sz="1600" b="1" i="0">
                <a:solidFill>
                  <a:srgbClr val="00C2FF"/>
                </a:solidFill>
                <a:latin typeface="Lato" panose="020F0502020204030203" pitchFamily="34" charset="77"/>
              </a:defRPr>
            </a:lvl1pPr>
          </a:lstStyle>
          <a:p>
            <a:pPr lvl="0"/>
            <a:r>
              <a:rPr lang="en-GB" noProof="0"/>
              <a:t>Presenter’s job title</a:t>
            </a:r>
          </a:p>
        </p:txBody>
      </p:sp>
      <p:pic>
        <p:nvPicPr>
          <p:cNvPr id="6" name="Picture 5">
            <a:extLst>
              <a:ext uri="{FF2B5EF4-FFF2-40B4-BE49-F238E27FC236}">
                <a16:creationId xmlns:a16="http://schemas.microsoft.com/office/drawing/2014/main" id="{5D26F794-57B4-DD48-9EEC-03B3AD2EE4D0}"/>
              </a:ext>
            </a:extLst>
          </p:cNvPr>
          <p:cNvPicPr>
            <a:picLocks noChangeAspect="1"/>
          </p:cNvPicPr>
          <p:nvPr userDrawn="1"/>
        </p:nvPicPr>
        <p:blipFill>
          <a:blip r:embed="rId4"/>
          <a:stretch>
            <a:fillRect/>
          </a:stretch>
        </p:blipFill>
        <p:spPr>
          <a:xfrm>
            <a:off x="8885986" y="687966"/>
            <a:ext cx="2713499" cy="371867"/>
          </a:xfrm>
          <a:prstGeom prst="rect">
            <a:avLst/>
          </a:prstGeom>
        </p:spPr>
      </p:pic>
      <p:sp>
        <p:nvSpPr>
          <p:cNvPr id="13" name="Text Placeholder 17">
            <a:extLst>
              <a:ext uri="{FF2B5EF4-FFF2-40B4-BE49-F238E27FC236}">
                <a16:creationId xmlns:a16="http://schemas.microsoft.com/office/drawing/2014/main" id="{C9652FA8-DD3F-A443-A4BC-32FE0EB3FFEC}"/>
              </a:ext>
            </a:extLst>
          </p:cNvPr>
          <p:cNvSpPr>
            <a:spLocks noGrp="1"/>
          </p:cNvSpPr>
          <p:nvPr>
            <p:ph type="body" sz="quarter" idx="15" hasCustomPrompt="1"/>
          </p:nvPr>
        </p:nvSpPr>
        <p:spPr>
          <a:xfrm>
            <a:off x="5515885" y="4814033"/>
            <a:ext cx="5080000" cy="381000"/>
          </a:xfrm>
        </p:spPr>
        <p:txBody>
          <a:bodyPr/>
          <a:lstStyle>
            <a:lvl1pPr>
              <a:defRPr b="1" i="0">
                <a:solidFill>
                  <a:schemeClr val="accent2"/>
                </a:solidFill>
                <a:latin typeface="Lato" panose="020F0502020204030203" pitchFamily="34" charset="0"/>
                <a:cs typeface="Lato" panose="020F0502020204030203" pitchFamily="34" charset="0"/>
              </a:defRPr>
            </a:lvl1pPr>
          </a:lstStyle>
          <a:p>
            <a:pPr lvl="0"/>
            <a:r>
              <a:rPr lang="en-GB" noProof="0"/>
              <a:t>Presenter 2’s name (optional)</a:t>
            </a:r>
          </a:p>
        </p:txBody>
      </p:sp>
      <p:sp>
        <p:nvSpPr>
          <p:cNvPr id="15" name="Text Placeholder 23">
            <a:extLst>
              <a:ext uri="{FF2B5EF4-FFF2-40B4-BE49-F238E27FC236}">
                <a16:creationId xmlns:a16="http://schemas.microsoft.com/office/drawing/2014/main" id="{64EAEA12-F49A-E24E-93B4-CBE625F0D1C2}"/>
              </a:ext>
            </a:extLst>
          </p:cNvPr>
          <p:cNvSpPr>
            <a:spLocks noGrp="1"/>
          </p:cNvSpPr>
          <p:nvPr>
            <p:ph type="body" sz="quarter" idx="16" hasCustomPrompt="1"/>
          </p:nvPr>
        </p:nvSpPr>
        <p:spPr>
          <a:xfrm>
            <a:off x="5515885" y="5248614"/>
            <a:ext cx="4978400" cy="304800"/>
          </a:xfrm>
        </p:spPr>
        <p:txBody>
          <a:bodyPr/>
          <a:lstStyle>
            <a:lvl1pPr>
              <a:defRPr sz="1600" b="1" i="0">
                <a:solidFill>
                  <a:srgbClr val="00C2FF"/>
                </a:solidFill>
                <a:latin typeface="Lato" panose="020F0502020204030203" pitchFamily="34" charset="77"/>
              </a:defRPr>
            </a:lvl1pPr>
          </a:lstStyle>
          <a:p>
            <a:pPr lvl="0"/>
            <a:r>
              <a:rPr lang="en-GB" noProof="0"/>
              <a:t>Presenter 2’s job title (optional)</a:t>
            </a:r>
          </a:p>
        </p:txBody>
      </p:sp>
    </p:spTree>
    <p:extLst>
      <p:ext uri="{BB962C8B-B14F-4D97-AF65-F5344CB8AC3E}">
        <p14:creationId xmlns:p14="http://schemas.microsoft.com/office/powerpoint/2010/main" val="2741645163"/>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tle and content">
    <p:spTree>
      <p:nvGrpSpPr>
        <p:cNvPr id="1" name=""/>
        <p:cNvGrpSpPr/>
        <p:nvPr/>
      </p:nvGrpSpPr>
      <p:grpSpPr>
        <a:xfrm>
          <a:off x="0" y="0"/>
          <a:ext cx="0" cy="0"/>
          <a:chOff x="0" y="0"/>
          <a:chExt cx="0" cy="0"/>
        </a:xfrm>
      </p:grpSpPr>
      <p:sp>
        <p:nvSpPr>
          <p:cNvPr id="7" name="Title 15">
            <a:extLst>
              <a:ext uri="{FF2B5EF4-FFF2-40B4-BE49-F238E27FC236}">
                <a16:creationId xmlns:a16="http://schemas.microsoft.com/office/drawing/2014/main" id="{7DD89A6B-8D19-A843-BB6C-FDBEE2D929EC}"/>
              </a:ext>
            </a:extLst>
          </p:cNvPr>
          <p:cNvSpPr>
            <a:spLocks noGrp="1"/>
          </p:cNvSpPr>
          <p:nvPr>
            <p:ph type="title" hasCustomPrompt="1"/>
          </p:nvPr>
        </p:nvSpPr>
        <p:spPr>
          <a:xfrm>
            <a:off x="609600" y="762000"/>
            <a:ext cx="10972800" cy="944562"/>
          </a:xfrm>
        </p:spPr>
        <p:txBody>
          <a:bodyPr anchor="t" anchorCtr="0">
            <a:normAutofit/>
          </a:bodyPr>
          <a:lstStyle>
            <a:lvl1pPr algn="l">
              <a:defRPr sz="3200" b="1">
                <a:solidFill>
                  <a:schemeClr val="tx1"/>
                </a:solidFill>
                <a:latin typeface="Lato" panose="020F0502020204030203" pitchFamily="34" charset="0"/>
                <a:cs typeface="Lato" panose="020F0502020204030203" pitchFamily="34" charset="0"/>
              </a:defRPr>
            </a:lvl1pPr>
          </a:lstStyle>
          <a:p>
            <a:r>
              <a:rPr lang="en-GB" noProof="0"/>
              <a:t>Click to edit slide title</a:t>
            </a:r>
          </a:p>
        </p:txBody>
      </p:sp>
      <p:sp>
        <p:nvSpPr>
          <p:cNvPr id="16" name="Rectangle 15">
            <a:extLst>
              <a:ext uri="{FF2B5EF4-FFF2-40B4-BE49-F238E27FC236}">
                <a16:creationId xmlns:a16="http://schemas.microsoft.com/office/drawing/2014/main" id="{D2B05E85-5073-4C4D-B97F-E0FAF8752F0A}"/>
              </a:ext>
            </a:extLst>
          </p:cNvPr>
          <p:cNvSpPr/>
          <p:nvPr userDrawn="1"/>
        </p:nvSpPr>
        <p:spPr>
          <a:xfrm rot="5400000">
            <a:off x="6041497" y="698705"/>
            <a:ext cx="117796" cy="122007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rgbClr val="FFFFFF"/>
              </a:solidFill>
            </a:endParaRPr>
          </a:p>
        </p:txBody>
      </p:sp>
      <p:sp>
        <p:nvSpPr>
          <p:cNvPr id="19" name="Text Placeholder 17">
            <a:extLst>
              <a:ext uri="{FF2B5EF4-FFF2-40B4-BE49-F238E27FC236}">
                <a16:creationId xmlns:a16="http://schemas.microsoft.com/office/drawing/2014/main" id="{FB345754-4C79-CD49-AA66-C9EBFA4B01D7}"/>
              </a:ext>
            </a:extLst>
          </p:cNvPr>
          <p:cNvSpPr>
            <a:spLocks noGrp="1"/>
          </p:cNvSpPr>
          <p:nvPr>
            <p:ph type="body" sz="quarter" idx="15" hasCustomPrompt="1"/>
          </p:nvPr>
        </p:nvSpPr>
        <p:spPr>
          <a:xfrm>
            <a:off x="609600" y="457201"/>
            <a:ext cx="3352800" cy="304800"/>
          </a:xfrm>
          <a:prstGeom prst="rect">
            <a:avLst/>
          </a:prstGeom>
        </p:spPr>
        <p:txBody>
          <a:bodyPr>
            <a:noAutofit/>
          </a:bodyPr>
          <a:lstStyle>
            <a:lvl1pPr marL="0" indent="0">
              <a:buNone/>
              <a:defRPr sz="1600" b="0">
                <a:solidFill>
                  <a:schemeClr val="accent1"/>
                </a:solidFill>
                <a:latin typeface="Lato" panose="020F0502020204030203" pitchFamily="34" charset="0"/>
                <a:cs typeface="Lato" panose="020F0502020204030203" pitchFamily="34" charset="0"/>
              </a:defRPr>
            </a:lvl1pPr>
            <a:lvl2pPr>
              <a:defRPr sz="1600">
                <a:latin typeface="Lato" panose="020F0502020204030203" pitchFamily="34" charset="0"/>
                <a:cs typeface="Lato" panose="020F0502020204030203" pitchFamily="34" charset="0"/>
              </a:defRPr>
            </a:lvl2pPr>
            <a:lvl3pPr>
              <a:defRPr sz="1600">
                <a:latin typeface="Lato" panose="020F0502020204030203" pitchFamily="34" charset="0"/>
                <a:cs typeface="Lato" panose="020F0502020204030203" pitchFamily="34" charset="0"/>
              </a:defRPr>
            </a:lvl3pPr>
            <a:lvl4pPr>
              <a:defRPr sz="1600">
                <a:latin typeface="Lato" panose="020F0502020204030203" pitchFamily="34" charset="0"/>
                <a:cs typeface="Lato" panose="020F0502020204030203" pitchFamily="34" charset="0"/>
              </a:defRPr>
            </a:lvl4pPr>
            <a:lvl5pPr>
              <a:defRPr sz="1600">
                <a:latin typeface="Lato" panose="020F0502020204030203" pitchFamily="34" charset="0"/>
                <a:cs typeface="Lato" panose="020F0502020204030203" pitchFamily="34" charset="0"/>
              </a:defRPr>
            </a:lvl5pPr>
          </a:lstStyle>
          <a:p>
            <a:pPr lvl="0"/>
            <a:r>
              <a:rPr lang="en-GB" noProof="0"/>
              <a:t>Chapter title (optional)</a:t>
            </a:r>
          </a:p>
        </p:txBody>
      </p:sp>
      <p:sp>
        <p:nvSpPr>
          <p:cNvPr id="9" name="Text Placeholder 7">
            <a:extLst>
              <a:ext uri="{FF2B5EF4-FFF2-40B4-BE49-F238E27FC236}">
                <a16:creationId xmlns:a16="http://schemas.microsoft.com/office/drawing/2014/main" id="{83B17B1A-1309-314D-8E6F-4EF98E11ABD5}"/>
              </a:ext>
            </a:extLst>
          </p:cNvPr>
          <p:cNvSpPr>
            <a:spLocks noGrp="1"/>
          </p:cNvSpPr>
          <p:nvPr>
            <p:ph type="body" sz="quarter" idx="13" hasCustomPrompt="1"/>
          </p:nvPr>
        </p:nvSpPr>
        <p:spPr>
          <a:xfrm>
            <a:off x="609600" y="2186631"/>
            <a:ext cx="10972800" cy="3909369"/>
          </a:xfrm>
          <a:prstGeom prst="rect">
            <a:avLst/>
          </a:prstGeom>
        </p:spPr>
        <p:txBody>
          <a:bodyPr>
            <a:normAutofit/>
          </a:bodyPr>
          <a:lstStyle>
            <a:lvl1pPr marL="342900" indent="-342900">
              <a:lnSpc>
                <a:spcPct val="100000"/>
              </a:lnSpc>
              <a:buClr>
                <a:schemeClr val="accent1"/>
              </a:buClr>
              <a:buFont typeface="Wingdings" pitchFamily="2" charset="2"/>
              <a:buChar char="§"/>
              <a:defRPr sz="2400" b="0">
                <a:solidFill>
                  <a:schemeClr val="tx1"/>
                </a:solidFill>
                <a:latin typeface="Lato" panose="020F0502020204030203" pitchFamily="34" charset="0"/>
                <a:cs typeface="Lato" panose="020F0502020204030203" pitchFamily="34" charset="0"/>
              </a:defRPr>
            </a:lvl1pPr>
            <a:lvl2pPr marL="800100" indent="-342900">
              <a:lnSpc>
                <a:spcPct val="100000"/>
              </a:lnSpc>
              <a:buClr>
                <a:schemeClr val="accent1"/>
              </a:buClr>
              <a:buFont typeface="Wingdings" pitchFamily="2" charset="2"/>
              <a:buChar char="§"/>
              <a:defRPr sz="2000">
                <a:solidFill>
                  <a:schemeClr val="tx1"/>
                </a:solidFill>
                <a:latin typeface="Lato" panose="020F0502020204030203" pitchFamily="34" charset="0"/>
                <a:cs typeface="Lato" panose="020F0502020204030203" pitchFamily="34" charset="0"/>
              </a:defRPr>
            </a:lvl2pPr>
            <a:lvl3pPr marL="1200150" indent="-285750">
              <a:lnSpc>
                <a:spcPct val="100000"/>
              </a:lnSpc>
              <a:buClr>
                <a:schemeClr val="accent1"/>
              </a:buClr>
              <a:buFont typeface="Wingdings" pitchFamily="2" charset="2"/>
              <a:buChar char="§"/>
              <a:defRPr sz="1400">
                <a:solidFill>
                  <a:schemeClr val="tx1"/>
                </a:solidFill>
                <a:latin typeface="Lato" panose="020F0502020204030203" pitchFamily="34" charset="0"/>
                <a:cs typeface="Lato" panose="020F0502020204030203" pitchFamily="34" charset="0"/>
              </a:defRPr>
            </a:lvl3pPr>
            <a:lvl4pPr marL="1657350" indent="-285750">
              <a:lnSpc>
                <a:spcPct val="100000"/>
              </a:lnSpc>
              <a:buClr>
                <a:schemeClr val="accent1"/>
              </a:buClr>
              <a:buFont typeface="Wingdings" pitchFamily="2" charset="2"/>
              <a:buChar char="§"/>
              <a:defRPr sz="1400">
                <a:solidFill>
                  <a:schemeClr val="tx1"/>
                </a:solidFill>
                <a:latin typeface="Lato" panose="020F0502020204030203" pitchFamily="34" charset="0"/>
                <a:cs typeface="Lato" panose="020F0502020204030203" pitchFamily="34" charset="0"/>
              </a:defRPr>
            </a:lvl4pPr>
            <a:lvl5pPr marL="2114550" indent="-285750">
              <a:lnSpc>
                <a:spcPct val="100000"/>
              </a:lnSpc>
              <a:buClr>
                <a:schemeClr val="accent1"/>
              </a:buClr>
              <a:buFont typeface="Wingdings" pitchFamily="2" charset="2"/>
              <a:buChar char="§"/>
              <a:defRPr sz="1400">
                <a:solidFill>
                  <a:schemeClr val="tx1"/>
                </a:solidFill>
                <a:latin typeface="Lato" panose="020F0502020204030203" pitchFamily="34" charset="0"/>
                <a:cs typeface="Lato" panose="020F0502020204030203" pitchFamily="34" charset="0"/>
              </a:defRPr>
            </a:lvl5pPr>
          </a:lstStyle>
          <a:p>
            <a:pPr lvl="0"/>
            <a:r>
              <a:rPr lang="en-GB" noProof="0"/>
              <a:t>Click to edit content</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092339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title">
    <p:bg>
      <p:bgPr>
        <a:solidFill>
          <a:schemeClr val="accent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10D9241-897E-B34E-B620-9A788DC11B48}"/>
              </a:ext>
            </a:extLst>
          </p:cNvPr>
          <p:cNvSpPr/>
          <p:nvPr userDrawn="1"/>
        </p:nvSpPr>
        <p:spPr>
          <a:xfrm>
            <a:off x="9399494" y="6365300"/>
            <a:ext cx="2395818" cy="492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 name="Title 1"/>
          <p:cNvSpPr>
            <a:spLocks noGrp="1"/>
          </p:cNvSpPr>
          <p:nvPr>
            <p:ph type="ctrTitle" hasCustomPrompt="1"/>
          </p:nvPr>
        </p:nvSpPr>
        <p:spPr>
          <a:xfrm>
            <a:off x="1371600" y="1771650"/>
            <a:ext cx="9448800" cy="1752600"/>
          </a:xfrm>
        </p:spPr>
        <p:txBody>
          <a:bodyPr anchor="b" anchorCtr="0">
            <a:noAutofit/>
          </a:bodyPr>
          <a:lstStyle>
            <a:lvl1pPr algn="ctr">
              <a:lnSpc>
                <a:spcPts val="3800"/>
              </a:lnSpc>
              <a:defRPr sz="3600" b="1" i="0" baseline="0">
                <a:solidFill>
                  <a:schemeClr val="tx1"/>
                </a:solidFill>
                <a:latin typeface="Lato" panose="020F0502020204030203" pitchFamily="34" charset="0"/>
                <a:cs typeface="Lato" panose="020F0502020204030203" pitchFamily="34" charset="0"/>
              </a:defRPr>
            </a:lvl1pPr>
          </a:lstStyle>
          <a:p>
            <a:r>
              <a:rPr lang="en-GB" noProof="0"/>
              <a:t>Click to edit </a:t>
            </a:r>
            <a:br>
              <a:rPr lang="en-GB" noProof="0"/>
            </a:br>
            <a:r>
              <a:rPr lang="en-GB" noProof="0"/>
              <a:t>chapter title</a:t>
            </a:r>
          </a:p>
        </p:txBody>
      </p:sp>
      <p:sp>
        <p:nvSpPr>
          <p:cNvPr id="18" name="Text Placeholder 17"/>
          <p:cNvSpPr>
            <a:spLocks noGrp="1"/>
          </p:cNvSpPr>
          <p:nvPr>
            <p:ph type="body" sz="quarter" idx="13" hasCustomPrompt="1"/>
          </p:nvPr>
        </p:nvSpPr>
        <p:spPr>
          <a:xfrm>
            <a:off x="1371600" y="3505200"/>
            <a:ext cx="9448800" cy="381000"/>
          </a:xfrm>
          <a:prstGeom prst="rect">
            <a:avLst/>
          </a:prstGeom>
        </p:spPr>
        <p:txBody>
          <a:bodyPr>
            <a:noAutofit/>
          </a:bodyPr>
          <a:lstStyle>
            <a:lvl1pPr marL="0" indent="0" algn="ctr">
              <a:buNone/>
              <a:defRPr sz="2400" b="0">
                <a:solidFill>
                  <a:schemeClr val="bg1"/>
                </a:solidFill>
                <a:latin typeface="Georgia" pitchFamily="18" charset="0"/>
              </a:defRPr>
            </a:lvl1pPr>
          </a:lstStyle>
          <a:p>
            <a:pPr lvl="0"/>
            <a:r>
              <a:rPr lang="en-GB" noProof="0"/>
              <a:t>Click to edit subtitle</a:t>
            </a:r>
          </a:p>
        </p:txBody>
      </p:sp>
      <p:sp>
        <p:nvSpPr>
          <p:cNvPr id="10" name="Rectangle 9">
            <a:extLst>
              <a:ext uri="{FF2B5EF4-FFF2-40B4-BE49-F238E27FC236}">
                <a16:creationId xmlns:a16="http://schemas.microsoft.com/office/drawing/2014/main" id="{7ECBA13C-47D2-B949-8DBC-7E2A64437472}"/>
              </a:ext>
            </a:extLst>
          </p:cNvPr>
          <p:cNvSpPr/>
          <p:nvPr userDrawn="1"/>
        </p:nvSpPr>
        <p:spPr>
          <a:xfrm rot="5400000">
            <a:off x="6057900" y="3809999"/>
            <a:ext cx="76199" cy="838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1"/>
              </a:solidFill>
            </a:endParaRPr>
          </a:p>
        </p:txBody>
      </p:sp>
      <p:sp>
        <p:nvSpPr>
          <p:cNvPr id="9" name="Rectangle 8">
            <a:extLst>
              <a:ext uri="{FF2B5EF4-FFF2-40B4-BE49-F238E27FC236}">
                <a16:creationId xmlns:a16="http://schemas.microsoft.com/office/drawing/2014/main" id="{DF0DA570-3C73-9548-8E64-4830F6D765CF}"/>
              </a:ext>
            </a:extLst>
          </p:cNvPr>
          <p:cNvSpPr/>
          <p:nvPr userDrawn="1"/>
        </p:nvSpPr>
        <p:spPr>
          <a:xfrm rot="5400000">
            <a:off x="6041497" y="698705"/>
            <a:ext cx="117796" cy="1220079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rgbClr val="FFFFFF"/>
              </a:solidFill>
            </a:endParaRPr>
          </a:p>
        </p:txBody>
      </p:sp>
      <p:pic>
        <p:nvPicPr>
          <p:cNvPr id="8" name="CMI-U4 Logo">
            <a:extLst>
              <a:ext uri="{FF2B5EF4-FFF2-40B4-BE49-F238E27FC236}">
                <a16:creationId xmlns:a16="http://schemas.microsoft.com/office/drawing/2014/main" id="{DD49F273-1FBB-D64E-956C-EA864CDC2744}"/>
              </a:ext>
            </a:extLst>
          </p:cNvPr>
          <p:cNvPicPr>
            <a:picLocks noChangeAspect="1"/>
          </p:cNvPicPr>
          <p:nvPr userDrawn="1"/>
        </p:nvPicPr>
        <p:blipFill>
          <a:blip r:embed="rId2"/>
          <a:stretch>
            <a:fillRect/>
          </a:stretch>
        </p:blipFill>
        <p:spPr>
          <a:xfrm>
            <a:off x="9532075" y="6461308"/>
            <a:ext cx="2072344" cy="284001"/>
          </a:xfrm>
          <a:prstGeom prst="rect">
            <a:avLst/>
          </a:prstGeom>
        </p:spPr>
      </p:pic>
    </p:spTree>
    <p:extLst>
      <p:ext uri="{BB962C8B-B14F-4D97-AF65-F5344CB8AC3E}">
        <p14:creationId xmlns:p14="http://schemas.microsoft.com/office/powerpoint/2010/main" val="63875114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0-50 Spli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1958A97-50FB-3049-BB17-BFB90D62B0F5}"/>
              </a:ext>
            </a:extLst>
          </p:cNvPr>
          <p:cNvSpPr txBox="1"/>
          <p:nvPr userDrawn="1"/>
        </p:nvSpPr>
        <p:spPr>
          <a:xfrm>
            <a:off x="0" y="0"/>
            <a:ext cx="6096000" cy="6858000"/>
          </a:xfrm>
          <a:prstGeom prst="rect">
            <a:avLst/>
          </a:prstGeom>
          <a:solidFill>
            <a:schemeClr val="tx1"/>
          </a:solidFill>
        </p:spPr>
        <p:txBody>
          <a:bodyPr wrap="square" rtlCol="0">
            <a:spAutoFit/>
          </a:bodyPr>
          <a:lstStyle/>
          <a:p>
            <a:endParaRPr lang="en-GB"/>
          </a:p>
        </p:txBody>
      </p:sp>
      <p:sp>
        <p:nvSpPr>
          <p:cNvPr id="7" name="Title 15">
            <a:extLst>
              <a:ext uri="{FF2B5EF4-FFF2-40B4-BE49-F238E27FC236}">
                <a16:creationId xmlns:a16="http://schemas.microsoft.com/office/drawing/2014/main" id="{7DD89A6B-8D19-A843-BB6C-FDBEE2D929EC}"/>
              </a:ext>
            </a:extLst>
          </p:cNvPr>
          <p:cNvSpPr>
            <a:spLocks noGrp="1"/>
          </p:cNvSpPr>
          <p:nvPr>
            <p:ph type="title" hasCustomPrompt="1"/>
          </p:nvPr>
        </p:nvSpPr>
        <p:spPr>
          <a:xfrm>
            <a:off x="609600" y="1228605"/>
            <a:ext cx="4891088" cy="1771770"/>
          </a:xfrm>
        </p:spPr>
        <p:txBody>
          <a:bodyPr anchor="t">
            <a:normAutofit/>
          </a:bodyPr>
          <a:lstStyle>
            <a:lvl1pPr algn="l">
              <a:defRPr sz="3200" b="1">
                <a:solidFill>
                  <a:schemeClr val="bg1"/>
                </a:solidFill>
                <a:latin typeface="Lato" panose="020F0502020204030203" pitchFamily="34" charset="0"/>
                <a:cs typeface="Lato" panose="020F0502020204030203" pitchFamily="34" charset="0"/>
              </a:defRPr>
            </a:lvl1pPr>
          </a:lstStyle>
          <a:p>
            <a:r>
              <a:rPr lang="en-GB" noProof="0"/>
              <a:t>Click to edit slide title</a:t>
            </a:r>
          </a:p>
        </p:txBody>
      </p:sp>
      <p:sp>
        <p:nvSpPr>
          <p:cNvPr id="10" name="Text Placeholder 7">
            <a:extLst>
              <a:ext uri="{FF2B5EF4-FFF2-40B4-BE49-F238E27FC236}">
                <a16:creationId xmlns:a16="http://schemas.microsoft.com/office/drawing/2014/main" id="{85661916-307E-7D4D-8300-92E905B5DC01}"/>
              </a:ext>
            </a:extLst>
          </p:cNvPr>
          <p:cNvSpPr>
            <a:spLocks noGrp="1"/>
          </p:cNvSpPr>
          <p:nvPr>
            <p:ph type="body" sz="quarter" idx="13" hasCustomPrompt="1"/>
          </p:nvPr>
        </p:nvSpPr>
        <p:spPr>
          <a:xfrm>
            <a:off x="6705600" y="1228604"/>
            <a:ext cx="5229726" cy="5137471"/>
          </a:xfrm>
          <a:prstGeom prst="rect">
            <a:avLst/>
          </a:prstGeom>
        </p:spPr>
        <p:txBody>
          <a:bodyPr>
            <a:normAutofit/>
          </a:bodyPr>
          <a:lstStyle>
            <a:lvl1pPr marL="0" indent="0">
              <a:lnSpc>
                <a:spcPct val="100000"/>
              </a:lnSpc>
              <a:buFont typeface="Arial" panose="020B0604020202020204" pitchFamily="34" charset="0"/>
              <a:buNone/>
              <a:defRPr sz="2400" b="0">
                <a:solidFill>
                  <a:schemeClr val="tx1"/>
                </a:solidFill>
                <a:latin typeface="Lato" panose="020F0502020204030203" pitchFamily="34" charset="0"/>
                <a:cs typeface="Lato" panose="020F0502020204030203" pitchFamily="34" charset="0"/>
              </a:defRPr>
            </a:lvl1pPr>
            <a:lvl2pPr marL="457200" indent="0">
              <a:lnSpc>
                <a:spcPct val="100000"/>
              </a:lnSpc>
              <a:buNone/>
              <a:defRPr sz="2000">
                <a:solidFill>
                  <a:schemeClr val="tx1"/>
                </a:solidFill>
                <a:latin typeface="Lato" panose="020F0502020204030203" pitchFamily="34" charset="0"/>
                <a:cs typeface="Lato" panose="020F0502020204030203" pitchFamily="34" charset="0"/>
              </a:defRPr>
            </a:lvl2pPr>
            <a:lvl3pPr marL="914400" indent="0">
              <a:lnSpc>
                <a:spcPct val="100000"/>
              </a:lnSpc>
              <a:buNone/>
              <a:defRPr sz="1400">
                <a:solidFill>
                  <a:schemeClr val="tx1"/>
                </a:solidFill>
                <a:latin typeface="Lato" panose="020F0502020204030203" pitchFamily="34" charset="0"/>
                <a:cs typeface="Lato" panose="020F0502020204030203" pitchFamily="34" charset="0"/>
              </a:defRPr>
            </a:lvl3pPr>
            <a:lvl4pPr marL="1371600" indent="0">
              <a:lnSpc>
                <a:spcPct val="100000"/>
              </a:lnSpc>
              <a:buNone/>
              <a:defRPr sz="1400">
                <a:solidFill>
                  <a:schemeClr val="tx1"/>
                </a:solidFill>
                <a:latin typeface="Lato" panose="020F0502020204030203" pitchFamily="34" charset="0"/>
                <a:cs typeface="Lato" panose="020F0502020204030203" pitchFamily="34" charset="0"/>
              </a:defRPr>
            </a:lvl4pPr>
            <a:lvl5pPr marL="1828800" indent="0">
              <a:lnSpc>
                <a:spcPct val="100000"/>
              </a:lnSpc>
              <a:buNone/>
              <a:defRPr sz="1400">
                <a:solidFill>
                  <a:schemeClr val="tx1"/>
                </a:solidFill>
                <a:latin typeface="Lato" panose="020F0502020204030203" pitchFamily="34" charset="0"/>
                <a:cs typeface="Lato" panose="020F0502020204030203"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6" name="Rectangle 15">
            <a:extLst>
              <a:ext uri="{FF2B5EF4-FFF2-40B4-BE49-F238E27FC236}">
                <a16:creationId xmlns:a16="http://schemas.microsoft.com/office/drawing/2014/main" id="{D2B05E85-5073-4C4D-B97F-E0FAF8752F0A}"/>
              </a:ext>
            </a:extLst>
          </p:cNvPr>
          <p:cNvSpPr/>
          <p:nvPr userDrawn="1"/>
        </p:nvSpPr>
        <p:spPr>
          <a:xfrm rot="5400000">
            <a:off x="6041497" y="698705"/>
            <a:ext cx="117796" cy="122007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rgbClr val="FFFFFF"/>
              </a:solidFill>
            </a:endParaRPr>
          </a:p>
        </p:txBody>
      </p:sp>
    </p:spTree>
    <p:extLst>
      <p:ext uri="{BB962C8B-B14F-4D97-AF65-F5344CB8AC3E}">
        <p14:creationId xmlns:p14="http://schemas.microsoft.com/office/powerpoint/2010/main" val="1074225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ntent, photo left">
    <p:spTree>
      <p:nvGrpSpPr>
        <p:cNvPr id="1" name=""/>
        <p:cNvGrpSpPr/>
        <p:nvPr/>
      </p:nvGrpSpPr>
      <p:grpSpPr>
        <a:xfrm>
          <a:off x="0" y="0"/>
          <a:ext cx="0" cy="0"/>
          <a:chOff x="0" y="0"/>
          <a:chExt cx="0" cy="0"/>
        </a:xfrm>
      </p:grpSpPr>
      <p:sp>
        <p:nvSpPr>
          <p:cNvPr id="7" name="Title 15">
            <a:extLst>
              <a:ext uri="{FF2B5EF4-FFF2-40B4-BE49-F238E27FC236}">
                <a16:creationId xmlns:a16="http://schemas.microsoft.com/office/drawing/2014/main" id="{7DD89A6B-8D19-A843-BB6C-FDBEE2D929EC}"/>
              </a:ext>
            </a:extLst>
          </p:cNvPr>
          <p:cNvSpPr>
            <a:spLocks noGrp="1"/>
          </p:cNvSpPr>
          <p:nvPr>
            <p:ph type="title" hasCustomPrompt="1"/>
          </p:nvPr>
        </p:nvSpPr>
        <p:spPr>
          <a:xfrm>
            <a:off x="6470072" y="457201"/>
            <a:ext cx="5284123" cy="965782"/>
          </a:xfrm>
        </p:spPr>
        <p:txBody>
          <a:bodyPr anchor="t" anchorCtr="0">
            <a:normAutofit/>
          </a:bodyPr>
          <a:lstStyle>
            <a:lvl1pPr algn="l">
              <a:defRPr sz="3200" b="1">
                <a:solidFill>
                  <a:schemeClr val="tx1"/>
                </a:solidFill>
                <a:latin typeface="Lato" panose="020F0502020204030203" pitchFamily="34" charset="0"/>
                <a:cs typeface="Lato" panose="020F0502020204030203" pitchFamily="34" charset="0"/>
              </a:defRPr>
            </a:lvl1pPr>
          </a:lstStyle>
          <a:p>
            <a:r>
              <a:rPr lang="en-GB" noProof="0"/>
              <a:t>Click to edit slide title</a:t>
            </a:r>
          </a:p>
        </p:txBody>
      </p:sp>
      <p:sp>
        <p:nvSpPr>
          <p:cNvPr id="16" name="Rectangle 15">
            <a:extLst>
              <a:ext uri="{FF2B5EF4-FFF2-40B4-BE49-F238E27FC236}">
                <a16:creationId xmlns:a16="http://schemas.microsoft.com/office/drawing/2014/main" id="{D2B05E85-5073-4C4D-B97F-E0FAF8752F0A}"/>
              </a:ext>
            </a:extLst>
          </p:cNvPr>
          <p:cNvSpPr/>
          <p:nvPr userDrawn="1"/>
        </p:nvSpPr>
        <p:spPr>
          <a:xfrm rot="5400000">
            <a:off x="6041497" y="698705"/>
            <a:ext cx="117796" cy="122007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rgbClr val="FFFFFF"/>
              </a:solidFill>
            </a:endParaRPr>
          </a:p>
        </p:txBody>
      </p:sp>
      <p:sp>
        <p:nvSpPr>
          <p:cNvPr id="3" name="Picture Placeholder 2">
            <a:extLst>
              <a:ext uri="{FF2B5EF4-FFF2-40B4-BE49-F238E27FC236}">
                <a16:creationId xmlns:a16="http://schemas.microsoft.com/office/drawing/2014/main" id="{8C576581-E86E-504C-8AF5-9CCDD0FC25E6}"/>
              </a:ext>
            </a:extLst>
          </p:cNvPr>
          <p:cNvSpPr>
            <a:spLocks noGrp="1"/>
          </p:cNvSpPr>
          <p:nvPr>
            <p:ph type="pic" sz="quarter" idx="16" hasCustomPrompt="1"/>
          </p:nvPr>
        </p:nvSpPr>
        <p:spPr>
          <a:xfrm>
            <a:off x="-8792" y="457201"/>
            <a:ext cx="6104792" cy="5943598"/>
          </a:xfrm>
        </p:spPr>
        <p:txBody>
          <a:bodyPr/>
          <a:lstStyle/>
          <a:p>
            <a:r>
              <a:rPr lang="en-GB"/>
              <a:t>Insert picture</a:t>
            </a:r>
          </a:p>
        </p:txBody>
      </p:sp>
      <p:sp>
        <p:nvSpPr>
          <p:cNvPr id="10" name="Text Placeholder 7">
            <a:extLst>
              <a:ext uri="{FF2B5EF4-FFF2-40B4-BE49-F238E27FC236}">
                <a16:creationId xmlns:a16="http://schemas.microsoft.com/office/drawing/2014/main" id="{CCE2A0FE-0FC0-5940-AF06-FBCD87E6681E}"/>
              </a:ext>
            </a:extLst>
          </p:cNvPr>
          <p:cNvSpPr>
            <a:spLocks noGrp="1"/>
          </p:cNvSpPr>
          <p:nvPr>
            <p:ph type="body" sz="quarter" idx="13" hasCustomPrompt="1"/>
          </p:nvPr>
        </p:nvSpPr>
        <p:spPr>
          <a:xfrm>
            <a:off x="6470072" y="1845425"/>
            <a:ext cx="5284123" cy="4555374"/>
          </a:xfrm>
          <a:prstGeom prst="rect">
            <a:avLst/>
          </a:prstGeom>
        </p:spPr>
        <p:txBody>
          <a:bodyPr>
            <a:normAutofit/>
          </a:bodyPr>
          <a:lstStyle>
            <a:lvl1pPr marL="0" indent="0">
              <a:lnSpc>
                <a:spcPct val="100000"/>
              </a:lnSpc>
              <a:buFont typeface="Arial" panose="020B0604020202020204" pitchFamily="34" charset="0"/>
              <a:buNone/>
              <a:defRPr sz="2400" b="0">
                <a:solidFill>
                  <a:schemeClr val="tx1"/>
                </a:solidFill>
                <a:latin typeface="Lato" panose="020F0502020204030203" pitchFamily="34" charset="0"/>
                <a:cs typeface="Lato" panose="020F0502020204030203" pitchFamily="34" charset="0"/>
              </a:defRPr>
            </a:lvl1pPr>
            <a:lvl2pPr marL="457200" indent="0">
              <a:lnSpc>
                <a:spcPct val="100000"/>
              </a:lnSpc>
              <a:buNone/>
              <a:defRPr sz="2000">
                <a:solidFill>
                  <a:schemeClr val="tx1"/>
                </a:solidFill>
                <a:latin typeface="Lato" panose="020F0502020204030203" pitchFamily="34" charset="0"/>
                <a:cs typeface="Lato" panose="020F0502020204030203" pitchFamily="34" charset="0"/>
              </a:defRPr>
            </a:lvl2pPr>
            <a:lvl3pPr marL="914400" indent="0">
              <a:lnSpc>
                <a:spcPct val="100000"/>
              </a:lnSpc>
              <a:buNone/>
              <a:defRPr sz="1400">
                <a:solidFill>
                  <a:schemeClr val="tx1"/>
                </a:solidFill>
                <a:latin typeface="Lato" panose="020F0502020204030203" pitchFamily="34" charset="0"/>
                <a:cs typeface="Lato" panose="020F0502020204030203" pitchFamily="34" charset="0"/>
              </a:defRPr>
            </a:lvl3pPr>
            <a:lvl4pPr marL="1371600" indent="0">
              <a:lnSpc>
                <a:spcPct val="100000"/>
              </a:lnSpc>
              <a:buNone/>
              <a:defRPr sz="1400">
                <a:solidFill>
                  <a:schemeClr val="tx1"/>
                </a:solidFill>
                <a:latin typeface="Lato" panose="020F0502020204030203" pitchFamily="34" charset="0"/>
                <a:cs typeface="Lato" panose="020F0502020204030203" pitchFamily="34" charset="0"/>
              </a:defRPr>
            </a:lvl4pPr>
            <a:lvl5pPr marL="1828800" indent="0">
              <a:lnSpc>
                <a:spcPct val="100000"/>
              </a:lnSpc>
              <a:buNone/>
              <a:defRPr sz="1400">
                <a:solidFill>
                  <a:schemeClr val="tx1"/>
                </a:solidFill>
                <a:latin typeface="Lato" panose="020F0502020204030203" pitchFamily="34" charset="0"/>
                <a:cs typeface="Lato" panose="020F0502020204030203"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511272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photo right">
    <p:spTree>
      <p:nvGrpSpPr>
        <p:cNvPr id="1" name=""/>
        <p:cNvGrpSpPr/>
        <p:nvPr/>
      </p:nvGrpSpPr>
      <p:grpSpPr>
        <a:xfrm>
          <a:off x="0" y="0"/>
          <a:ext cx="0" cy="0"/>
          <a:chOff x="0" y="0"/>
          <a:chExt cx="0" cy="0"/>
        </a:xfrm>
      </p:grpSpPr>
      <p:sp>
        <p:nvSpPr>
          <p:cNvPr id="7" name="Title 15">
            <a:extLst>
              <a:ext uri="{FF2B5EF4-FFF2-40B4-BE49-F238E27FC236}">
                <a16:creationId xmlns:a16="http://schemas.microsoft.com/office/drawing/2014/main" id="{7DD89A6B-8D19-A843-BB6C-FDBEE2D929EC}"/>
              </a:ext>
            </a:extLst>
          </p:cNvPr>
          <p:cNvSpPr>
            <a:spLocks noGrp="1"/>
          </p:cNvSpPr>
          <p:nvPr>
            <p:ph type="title" hasCustomPrompt="1"/>
          </p:nvPr>
        </p:nvSpPr>
        <p:spPr>
          <a:xfrm>
            <a:off x="404832" y="457201"/>
            <a:ext cx="5284123" cy="965782"/>
          </a:xfrm>
        </p:spPr>
        <p:txBody>
          <a:bodyPr anchor="t" anchorCtr="0">
            <a:normAutofit/>
          </a:bodyPr>
          <a:lstStyle>
            <a:lvl1pPr algn="l">
              <a:defRPr sz="3200" b="1">
                <a:solidFill>
                  <a:schemeClr val="tx1"/>
                </a:solidFill>
                <a:latin typeface="Lato" panose="020F0502020204030203" pitchFamily="34" charset="0"/>
                <a:cs typeface="Lato" panose="020F0502020204030203" pitchFamily="34" charset="0"/>
              </a:defRPr>
            </a:lvl1pPr>
          </a:lstStyle>
          <a:p>
            <a:r>
              <a:rPr lang="en-GB" noProof="0"/>
              <a:t>Click to edit slide title</a:t>
            </a:r>
          </a:p>
        </p:txBody>
      </p:sp>
      <p:sp>
        <p:nvSpPr>
          <p:cNvPr id="16" name="Rectangle 15">
            <a:extLst>
              <a:ext uri="{FF2B5EF4-FFF2-40B4-BE49-F238E27FC236}">
                <a16:creationId xmlns:a16="http://schemas.microsoft.com/office/drawing/2014/main" id="{D2B05E85-5073-4C4D-B97F-E0FAF8752F0A}"/>
              </a:ext>
            </a:extLst>
          </p:cNvPr>
          <p:cNvSpPr/>
          <p:nvPr userDrawn="1"/>
        </p:nvSpPr>
        <p:spPr>
          <a:xfrm rot="5400000">
            <a:off x="6041497" y="698705"/>
            <a:ext cx="117796" cy="122007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rgbClr val="FFFFFF"/>
              </a:solidFill>
            </a:endParaRPr>
          </a:p>
        </p:txBody>
      </p:sp>
      <p:sp>
        <p:nvSpPr>
          <p:cNvPr id="3" name="Picture Placeholder 2">
            <a:extLst>
              <a:ext uri="{FF2B5EF4-FFF2-40B4-BE49-F238E27FC236}">
                <a16:creationId xmlns:a16="http://schemas.microsoft.com/office/drawing/2014/main" id="{8C576581-E86E-504C-8AF5-9CCDD0FC25E6}"/>
              </a:ext>
            </a:extLst>
          </p:cNvPr>
          <p:cNvSpPr>
            <a:spLocks noGrp="1"/>
          </p:cNvSpPr>
          <p:nvPr>
            <p:ph type="pic" sz="quarter" idx="16" hasCustomPrompt="1"/>
          </p:nvPr>
        </p:nvSpPr>
        <p:spPr>
          <a:xfrm>
            <a:off x="6087208" y="457201"/>
            <a:ext cx="6104792" cy="5943598"/>
          </a:xfrm>
        </p:spPr>
        <p:txBody>
          <a:bodyPr/>
          <a:lstStyle/>
          <a:p>
            <a:r>
              <a:rPr lang="en-GB"/>
              <a:t>Insert picture</a:t>
            </a:r>
          </a:p>
        </p:txBody>
      </p:sp>
      <p:sp>
        <p:nvSpPr>
          <p:cNvPr id="10" name="Text Placeholder 7">
            <a:extLst>
              <a:ext uri="{FF2B5EF4-FFF2-40B4-BE49-F238E27FC236}">
                <a16:creationId xmlns:a16="http://schemas.microsoft.com/office/drawing/2014/main" id="{CCE2A0FE-0FC0-5940-AF06-FBCD87E6681E}"/>
              </a:ext>
            </a:extLst>
          </p:cNvPr>
          <p:cNvSpPr>
            <a:spLocks noGrp="1"/>
          </p:cNvSpPr>
          <p:nvPr>
            <p:ph type="body" sz="quarter" idx="13" hasCustomPrompt="1"/>
          </p:nvPr>
        </p:nvSpPr>
        <p:spPr>
          <a:xfrm>
            <a:off x="404832" y="1845425"/>
            <a:ext cx="5284123" cy="4555374"/>
          </a:xfrm>
          <a:prstGeom prst="rect">
            <a:avLst/>
          </a:prstGeom>
        </p:spPr>
        <p:txBody>
          <a:bodyPr>
            <a:normAutofit/>
          </a:bodyPr>
          <a:lstStyle>
            <a:lvl1pPr marL="0" indent="0">
              <a:lnSpc>
                <a:spcPct val="100000"/>
              </a:lnSpc>
              <a:buFont typeface="Arial" panose="020B0604020202020204" pitchFamily="34" charset="0"/>
              <a:buNone/>
              <a:defRPr sz="2400" b="0">
                <a:solidFill>
                  <a:schemeClr val="tx1"/>
                </a:solidFill>
                <a:latin typeface="Lato" panose="020F0502020204030203" pitchFamily="34" charset="0"/>
                <a:cs typeface="Lato" panose="020F0502020204030203" pitchFamily="34" charset="0"/>
              </a:defRPr>
            </a:lvl1pPr>
            <a:lvl2pPr marL="457200" indent="0">
              <a:lnSpc>
                <a:spcPct val="100000"/>
              </a:lnSpc>
              <a:buNone/>
              <a:defRPr sz="2000">
                <a:solidFill>
                  <a:schemeClr val="tx1"/>
                </a:solidFill>
                <a:latin typeface="Lato" panose="020F0502020204030203" pitchFamily="34" charset="0"/>
                <a:cs typeface="Lato" panose="020F0502020204030203" pitchFamily="34" charset="0"/>
              </a:defRPr>
            </a:lvl2pPr>
            <a:lvl3pPr marL="914400" indent="0">
              <a:lnSpc>
                <a:spcPct val="100000"/>
              </a:lnSpc>
              <a:buNone/>
              <a:defRPr sz="1400">
                <a:solidFill>
                  <a:schemeClr val="tx1"/>
                </a:solidFill>
                <a:latin typeface="Lato" panose="020F0502020204030203" pitchFamily="34" charset="0"/>
                <a:cs typeface="Lato" panose="020F0502020204030203" pitchFamily="34" charset="0"/>
              </a:defRPr>
            </a:lvl3pPr>
            <a:lvl4pPr marL="1371600" indent="0">
              <a:lnSpc>
                <a:spcPct val="100000"/>
              </a:lnSpc>
              <a:buNone/>
              <a:defRPr sz="1400">
                <a:solidFill>
                  <a:schemeClr val="tx1"/>
                </a:solidFill>
                <a:latin typeface="Lato" panose="020F0502020204030203" pitchFamily="34" charset="0"/>
                <a:cs typeface="Lato" panose="020F0502020204030203" pitchFamily="34" charset="0"/>
              </a:defRPr>
            </a:lvl4pPr>
            <a:lvl5pPr marL="1828800" indent="0">
              <a:lnSpc>
                <a:spcPct val="100000"/>
              </a:lnSpc>
              <a:buNone/>
              <a:defRPr sz="1400">
                <a:solidFill>
                  <a:schemeClr val="tx1"/>
                </a:solidFill>
                <a:latin typeface="Lato" panose="020F0502020204030203" pitchFamily="34" charset="0"/>
                <a:cs typeface="Lato" panose="020F0502020204030203"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541611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780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B3758D-37E8-254E-B499-5D090137A9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noProof="0"/>
              <a:t>Click to edit Master title style</a:t>
            </a:r>
          </a:p>
        </p:txBody>
      </p:sp>
      <p:sp>
        <p:nvSpPr>
          <p:cNvPr id="3" name="Text Placeholder 2">
            <a:extLst>
              <a:ext uri="{FF2B5EF4-FFF2-40B4-BE49-F238E27FC236}">
                <a16:creationId xmlns:a16="http://schemas.microsoft.com/office/drawing/2014/main" id="{84EBF05D-8F3A-3347-91EA-1CFF4EFB8A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a:extLst>
              <a:ext uri="{FF2B5EF4-FFF2-40B4-BE49-F238E27FC236}">
                <a16:creationId xmlns:a16="http://schemas.microsoft.com/office/drawing/2014/main" id="{32499B68-8B0B-9342-A232-986F202D6B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noProof="0"/>
          </a:p>
        </p:txBody>
      </p:sp>
      <p:sp>
        <p:nvSpPr>
          <p:cNvPr id="5" name="Footer Placeholder 4">
            <a:extLst>
              <a:ext uri="{FF2B5EF4-FFF2-40B4-BE49-F238E27FC236}">
                <a16:creationId xmlns:a16="http://schemas.microsoft.com/office/drawing/2014/main" id="{72A1CC8A-1C6D-494E-A14A-FF2DCEC5E7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noProof="0"/>
              <a:t>Presentation name</a:t>
            </a:r>
          </a:p>
        </p:txBody>
      </p:sp>
      <p:sp>
        <p:nvSpPr>
          <p:cNvPr id="6" name="Slide Number Placeholder 5">
            <a:extLst>
              <a:ext uri="{FF2B5EF4-FFF2-40B4-BE49-F238E27FC236}">
                <a16:creationId xmlns:a16="http://schemas.microsoft.com/office/drawing/2014/main" id="{D67F16D5-8ADD-3F41-8838-3F976F384F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36C43F-AB5D-7245-9AE6-D07AC47075E3}" type="slidenum">
              <a:rPr lang="en-GB" noProof="0" smtClean="0"/>
              <a:t>‹Nº›</a:t>
            </a:fld>
            <a:endParaRPr lang="en-GB" noProof="0"/>
          </a:p>
        </p:txBody>
      </p:sp>
    </p:spTree>
    <p:extLst>
      <p:ext uri="{BB962C8B-B14F-4D97-AF65-F5344CB8AC3E}">
        <p14:creationId xmlns:p14="http://schemas.microsoft.com/office/powerpoint/2010/main" val="867936759"/>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60" r:id="rId3"/>
    <p:sldLayoutId id="2147483664" r:id="rId4"/>
    <p:sldLayoutId id="2147483662" r:id="rId5"/>
    <p:sldLayoutId id="2147483665" r:id="rId6"/>
    <p:sldLayoutId id="2147483655" r:id="rId7"/>
  </p:sldLayoutIdLst>
  <p:hf sldNum="0" hdr="0" dt="0"/>
  <p:txStyles>
    <p:titleStyle>
      <a:lvl1pPr algn="l" defTabSz="914400" rtl="0" eaLnBrk="1" latinLnBrk="0" hangingPunct="1">
        <a:lnSpc>
          <a:spcPct val="90000"/>
        </a:lnSpc>
        <a:spcBef>
          <a:spcPct val="0"/>
        </a:spcBef>
        <a:buNone/>
        <a:defRPr sz="3200" b="1" kern="1200">
          <a:solidFill>
            <a:schemeClr val="tx1"/>
          </a:solidFill>
          <a:latin typeface="Lato" panose="020F0502020204030203" pitchFamily="34" charset="0"/>
          <a:ea typeface="+mj-ea"/>
          <a:cs typeface="Lato" panose="020F0502020204030203"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Lato" panose="020F0502020204030203" pitchFamily="34" charset="0"/>
          <a:ea typeface="+mn-ea"/>
          <a:cs typeface="Lato" panose="020F050202020403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mn-ea"/>
          <a:cs typeface="Lato" panose="020F050202020403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Lato" panose="020F0502020204030203" pitchFamily="34" charset="0"/>
          <a:ea typeface="+mn-ea"/>
          <a:cs typeface="Lato" panose="020F050202020403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Lato" panose="020F0502020204030203" pitchFamily="34" charset="0"/>
          <a:ea typeface="+mn-ea"/>
          <a:cs typeface="Lato" panose="020F050202020403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Lato" panose="020F0502020204030203" pitchFamily="34" charset="0"/>
          <a:ea typeface="+mn-ea"/>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D9B15-6416-CB48-B257-0B4CC1701399}"/>
              </a:ext>
            </a:extLst>
          </p:cNvPr>
          <p:cNvSpPr>
            <a:spLocks noGrp="1"/>
          </p:cNvSpPr>
          <p:nvPr>
            <p:ph type="ctrTitle"/>
          </p:nvPr>
        </p:nvSpPr>
        <p:spPr>
          <a:xfrm>
            <a:off x="812800" y="2336576"/>
            <a:ext cx="8180888" cy="2184847"/>
          </a:xfrm>
        </p:spPr>
        <p:txBody>
          <a:bodyPr/>
          <a:lstStyle/>
          <a:p>
            <a:r>
              <a:rPr lang="es-ES_tradnl" dirty="0"/>
              <a:t>La corrupción en el sector salud con una perspectiva de género </a:t>
            </a:r>
          </a:p>
        </p:txBody>
      </p:sp>
      <p:sp>
        <p:nvSpPr>
          <p:cNvPr id="8" name="Text Placeholder 7">
            <a:extLst>
              <a:ext uri="{FF2B5EF4-FFF2-40B4-BE49-F238E27FC236}">
                <a16:creationId xmlns:a16="http://schemas.microsoft.com/office/drawing/2014/main" id="{86AEE9D7-E9E2-BC41-BA06-56BF3F70BBD3}"/>
              </a:ext>
            </a:extLst>
          </p:cNvPr>
          <p:cNvSpPr>
            <a:spLocks noGrp="1"/>
          </p:cNvSpPr>
          <p:nvPr>
            <p:ph type="body" sz="quarter" idx="14"/>
          </p:nvPr>
        </p:nvSpPr>
        <p:spPr/>
        <p:txBody>
          <a:bodyPr>
            <a:normAutofit lnSpcReduction="10000"/>
          </a:bodyPr>
          <a:lstStyle/>
          <a:p>
            <a:r>
              <a:rPr lang="en-NO"/>
              <a:t>Analista anti-corrupción</a:t>
            </a:r>
          </a:p>
        </p:txBody>
      </p:sp>
      <p:sp>
        <p:nvSpPr>
          <p:cNvPr id="10" name="Text Placeholder 9">
            <a:extLst>
              <a:ext uri="{FF2B5EF4-FFF2-40B4-BE49-F238E27FC236}">
                <a16:creationId xmlns:a16="http://schemas.microsoft.com/office/drawing/2014/main" id="{64268213-06FA-5B4B-B0E6-52B620E2D968}"/>
              </a:ext>
            </a:extLst>
          </p:cNvPr>
          <p:cNvSpPr>
            <a:spLocks noGrp="1"/>
          </p:cNvSpPr>
          <p:nvPr>
            <p:ph type="body" sz="quarter" idx="13"/>
          </p:nvPr>
        </p:nvSpPr>
        <p:spPr/>
        <p:txBody>
          <a:bodyPr>
            <a:normAutofit fontScale="92500" lnSpcReduction="10000"/>
          </a:bodyPr>
          <a:lstStyle/>
          <a:p>
            <a:r>
              <a:rPr lang="en-NO"/>
              <a:t>Daniela Cepeda Cuadrado</a:t>
            </a:r>
          </a:p>
        </p:txBody>
      </p:sp>
    </p:spTree>
    <p:extLst>
      <p:ext uri="{BB962C8B-B14F-4D97-AF65-F5344CB8AC3E}">
        <p14:creationId xmlns:p14="http://schemas.microsoft.com/office/powerpoint/2010/main" val="4225195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10;&#10;Description automatically generated">
            <a:extLst>
              <a:ext uri="{FF2B5EF4-FFF2-40B4-BE49-F238E27FC236}">
                <a16:creationId xmlns:a16="http://schemas.microsoft.com/office/drawing/2014/main" id="{EC4F64F2-E949-E952-5B0B-9D157151B3EA}"/>
              </a:ext>
            </a:extLst>
          </p:cNvPr>
          <p:cNvPicPr>
            <a:picLocks noChangeAspect="1"/>
          </p:cNvPicPr>
          <p:nvPr/>
        </p:nvPicPr>
        <p:blipFill>
          <a:blip r:embed="rId3"/>
          <a:stretch>
            <a:fillRect/>
          </a:stretch>
        </p:blipFill>
        <p:spPr>
          <a:xfrm>
            <a:off x="3313450" y="21283"/>
            <a:ext cx="3635897" cy="26570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Text, website&#10;&#10;Description automatically generated">
            <a:extLst>
              <a:ext uri="{FF2B5EF4-FFF2-40B4-BE49-F238E27FC236}">
                <a16:creationId xmlns:a16="http://schemas.microsoft.com/office/drawing/2014/main" id="{44D45E4F-0B98-A7E2-302D-69D069581889}"/>
              </a:ext>
            </a:extLst>
          </p:cNvPr>
          <p:cNvPicPr>
            <a:picLocks noChangeAspect="1"/>
          </p:cNvPicPr>
          <p:nvPr/>
        </p:nvPicPr>
        <p:blipFill>
          <a:blip r:embed="rId4"/>
          <a:stretch>
            <a:fillRect/>
          </a:stretch>
        </p:blipFill>
        <p:spPr>
          <a:xfrm>
            <a:off x="7897326" y="383971"/>
            <a:ext cx="4127500" cy="3962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Graphical user interface, text&#10;&#10;Description automatically generated">
            <a:extLst>
              <a:ext uri="{FF2B5EF4-FFF2-40B4-BE49-F238E27FC236}">
                <a16:creationId xmlns:a16="http://schemas.microsoft.com/office/drawing/2014/main" id="{1E06FE61-9095-0621-F6FD-D9312C5F0587}"/>
              </a:ext>
            </a:extLst>
          </p:cNvPr>
          <p:cNvPicPr>
            <a:picLocks noChangeAspect="1"/>
          </p:cNvPicPr>
          <p:nvPr/>
        </p:nvPicPr>
        <p:blipFill>
          <a:blip r:embed="rId5"/>
          <a:stretch>
            <a:fillRect/>
          </a:stretch>
        </p:blipFill>
        <p:spPr>
          <a:xfrm>
            <a:off x="191192" y="2446918"/>
            <a:ext cx="5810176" cy="35422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picture containing text, person, screenshot&#10;&#10;Description automatically generated">
            <a:extLst>
              <a:ext uri="{FF2B5EF4-FFF2-40B4-BE49-F238E27FC236}">
                <a16:creationId xmlns:a16="http://schemas.microsoft.com/office/drawing/2014/main" id="{AD69DA2E-E474-2C9E-2AFD-AD78FA73D3F4}"/>
              </a:ext>
            </a:extLst>
          </p:cNvPr>
          <p:cNvPicPr>
            <a:picLocks noChangeAspect="1"/>
          </p:cNvPicPr>
          <p:nvPr/>
        </p:nvPicPr>
        <p:blipFill>
          <a:blip r:embed="rId6"/>
          <a:stretch>
            <a:fillRect/>
          </a:stretch>
        </p:blipFill>
        <p:spPr>
          <a:xfrm>
            <a:off x="4080164" y="3148250"/>
            <a:ext cx="3842407" cy="35422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4513395F-04AF-CF6A-8D3D-1F297AC7A157}"/>
              </a:ext>
            </a:extLst>
          </p:cNvPr>
          <p:cNvPicPr>
            <a:picLocks noChangeAspect="1"/>
          </p:cNvPicPr>
          <p:nvPr/>
        </p:nvPicPr>
        <p:blipFill>
          <a:blip r:embed="rId7"/>
          <a:stretch>
            <a:fillRect/>
          </a:stretch>
        </p:blipFill>
        <p:spPr>
          <a:xfrm>
            <a:off x="8853359" y="4218969"/>
            <a:ext cx="3037438" cy="2471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60020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019DF-8499-4D67-7AE5-F5F2672FB43E}"/>
              </a:ext>
            </a:extLst>
          </p:cNvPr>
          <p:cNvSpPr>
            <a:spLocks noGrp="1"/>
          </p:cNvSpPr>
          <p:nvPr>
            <p:ph type="ctrTitle"/>
          </p:nvPr>
        </p:nvSpPr>
        <p:spPr/>
        <p:txBody>
          <a:bodyPr/>
          <a:lstStyle/>
          <a:p>
            <a:r>
              <a:rPr lang="es-ES_tradnl"/>
              <a:t>Contrataciones públicas</a:t>
            </a:r>
          </a:p>
        </p:txBody>
      </p:sp>
      <p:sp>
        <p:nvSpPr>
          <p:cNvPr id="3" name="Text Placeholder 2">
            <a:extLst>
              <a:ext uri="{FF2B5EF4-FFF2-40B4-BE49-F238E27FC236}">
                <a16:creationId xmlns:a16="http://schemas.microsoft.com/office/drawing/2014/main" id="{9D508A98-F2BE-DC59-C974-8A9518418695}"/>
              </a:ext>
            </a:extLst>
          </p:cNvPr>
          <p:cNvSpPr>
            <a:spLocks noGrp="1"/>
          </p:cNvSpPr>
          <p:nvPr>
            <p:ph type="body" sz="quarter" idx="13"/>
          </p:nvPr>
        </p:nvSpPr>
        <p:spPr/>
        <p:txBody>
          <a:bodyPr/>
          <a:lstStyle/>
          <a:p>
            <a:r>
              <a:rPr lang="es-ES_tradnl"/>
              <a:t>Herramienta clave para el desarrollo sostenible</a:t>
            </a:r>
          </a:p>
        </p:txBody>
      </p:sp>
    </p:spTree>
    <p:extLst>
      <p:ext uri="{BB962C8B-B14F-4D97-AF65-F5344CB8AC3E}">
        <p14:creationId xmlns:p14="http://schemas.microsoft.com/office/powerpoint/2010/main" val="2051635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5FAEF8FD-5CF3-DE47-1A32-A997EA3295E1}"/>
              </a:ext>
            </a:extLst>
          </p:cNvPr>
          <p:cNvGraphicFramePr>
            <a:graphicFrameLocks/>
          </p:cNvGraphicFramePr>
          <p:nvPr>
            <p:extLst>
              <p:ext uri="{D42A27DB-BD31-4B8C-83A1-F6EECF244321}">
                <p14:modId xmlns:p14="http://schemas.microsoft.com/office/powerpoint/2010/main" val="1232655660"/>
              </p:ext>
            </p:extLst>
          </p:nvPr>
        </p:nvGraphicFramePr>
        <p:xfrm>
          <a:off x="3064581" y="2523953"/>
          <a:ext cx="3031419" cy="221146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5E2B88A0-2E39-D7AF-6498-7DE803A4F178}"/>
              </a:ext>
            </a:extLst>
          </p:cNvPr>
          <p:cNvSpPr>
            <a:spLocks noGrp="1"/>
          </p:cNvSpPr>
          <p:nvPr>
            <p:ph type="title"/>
          </p:nvPr>
        </p:nvSpPr>
        <p:spPr/>
        <p:txBody>
          <a:bodyPr/>
          <a:lstStyle/>
          <a:p>
            <a:r>
              <a:rPr lang="es-ES_tradnl"/>
              <a:t>Corrupción en contrataciones públicas</a:t>
            </a:r>
          </a:p>
        </p:txBody>
      </p:sp>
      <p:sp>
        <p:nvSpPr>
          <p:cNvPr id="4" name="Text Placeholder 3">
            <a:extLst>
              <a:ext uri="{FF2B5EF4-FFF2-40B4-BE49-F238E27FC236}">
                <a16:creationId xmlns:a16="http://schemas.microsoft.com/office/drawing/2014/main" id="{FFD3F71E-E7A2-0775-5D6B-F2CEB7BA2067}"/>
              </a:ext>
            </a:extLst>
          </p:cNvPr>
          <p:cNvSpPr>
            <a:spLocks noGrp="1"/>
          </p:cNvSpPr>
          <p:nvPr>
            <p:ph type="body" sz="quarter" idx="13"/>
          </p:nvPr>
        </p:nvSpPr>
        <p:spPr>
          <a:xfrm>
            <a:off x="6992711" y="2131626"/>
            <a:ext cx="4370962" cy="2996120"/>
          </a:xfrm>
        </p:spPr>
        <p:txBody>
          <a:bodyPr>
            <a:normAutofit/>
          </a:bodyPr>
          <a:lstStyle/>
          <a:p>
            <a:r>
              <a:rPr lang="es-ES_tradnl" sz="2000" dirty="0"/>
              <a:t>Prestación de servicios: empobrecidos/debilitados</a:t>
            </a:r>
          </a:p>
          <a:p>
            <a:r>
              <a:rPr lang="es-ES_tradnl" sz="2000" dirty="0"/>
              <a:t>Mayor riesgo de corrupción en otras áreas del sistema sanitario</a:t>
            </a:r>
          </a:p>
          <a:p>
            <a:r>
              <a:rPr lang="es-ES_tradnl" sz="2000" dirty="0"/>
              <a:t>Licitaciones poco diversas (acceso limitado a licitaciones para </a:t>
            </a:r>
            <a:r>
              <a:rPr lang="es-ES_tradnl" sz="2000" dirty="0" err="1"/>
              <a:t>PMEs</a:t>
            </a:r>
            <a:r>
              <a:rPr lang="es-ES_tradnl" sz="2000" dirty="0"/>
              <a:t>, donde las mujeres más del 30%)</a:t>
            </a:r>
          </a:p>
        </p:txBody>
      </p:sp>
      <p:grpSp>
        <p:nvGrpSpPr>
          <p:cNvPr id="5" name="Group 4">
            <a:extLst>
              <a:ext uri="{FF2B5EF4-FFF2-40B4-BE49-F238E27FC236}">
                <a16:creationId xmlns:a16="http://schemas.microsoft.com/office/drawing/2014/main" id="{BED80206-76F9-5438-71C1-35450B4FF6FA}"/>
              </a:ext>
            </a:extLst>
          </p:cNvPr>
          <p:cNvGrpSpPr/>
          <p:nvPr/>
        </p:nvGrpSpPr>
        <p:grpSpPr>
          <a:xfrm>
            <a:off x="-625704" y="1772000"/>
            <a:ext cx="5142691" cy="3445687"/>
            <a:chOff x="-382510" y="1826847"/>
            <a:chExt cx="5142691" cy="3445687"/>
          </a:xfrm>
        </p:grpSpPr>
        <p:graphicFrame>
          <p:nvGraphicFramePr>
            <p:cNvPr id="9" name="Chart 8">
              <a:extLst>
                <a:ext uri="{FF2B5EF4-FFF2-40B4-BE49-F238E27FC236}">
                  <a16:creationId xmlns:a16="http://schemas.microsoft.com/office/drawing/2014/main" id="{1321839F-F9F5-D4E1-9CE4-76C6AEFF2643}"/>
                </a:ext>
              </a:extLst>
            </p:cNvPr>
            <p:cNvGraphicFramePr>
              <a:graphicFrameLocks/>
            </p:cNvGraphicFramePr>
            <p:nvPr>
              <p:extLst>
                <p:ext uri="{D42A27DB-BD31-4B8C-83A1-F6EECF244321}">
                  <p14:modId xmlns:p14="http://schemas.microsoft.com/office/powerpoint/2010/main" val="4165346721"/>
                </p:ext>
              </p:extLst>
            </p:nvPr>
          </p:nvGraphicFramePr>
          <p:xfrm>
            <a:off x="-382510" y="1826847"/>
            <a:ext cx="5142691" cy="3445687"/>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E0550F87-274C-6A54-108A-42CED0E83302}"/>
                </a:ext>
              </a:extLst>
            </p:cNvPr>
            <p:cNvSpPr txBox="1"/>
            <p:nvPr/>
          </p:nvSpPr>
          <p:spPr>
            <a:xfrm>
              <a:off x="949404" y="3231481"/>
              <a:ext cx="1204609" cy="646331"/>
            </a:xfrm>
            <a:prstGeom prst="rect">
              <a:avLst/>
            </a:prstGeom>
            <a:noFill/>
          </p:spPr>
          <p:txBody>
            <a:bodyPr wrap="square" rtlCol="0">
              <a:spAutoFit/>
            </a:bodyPr>
            <a:lstStyle/>
            <a:p>
              <a:r>
                <a:rPr lang="es-ES_tradnl" dirty="0">
                  <a:solidFill>
                    <a:schemeClr val="bg1"/>
                  </a:solidFill>
                </a:rPr>
                <a:t>$ 9,5 trillones</a:t>
              </a:r>
            </a:p>
          </p:txBody>
        </p:sp>
      </p:grpSp>
      <p:sp>
        <p:nvSpPr>
          <p:cNvPr id="10" name="Equals 9">
            <a:extLst>
              <a:ext uri="{FF2B5EF4-FFF2-40B4-BE49-F238E27FC236}">
                <a16:creationId xmlns:a16="http://schemas.microsoft.com/office/drawing/2014/main" id="{FEB08CB2-B18B-6977-6FA3-0F443FE1EDE1}"/>
              </a:ext>
            </a:extLst>
          </p:cNvPr>
          <p:cNvSpPr/>
          <p:nvPr/>
        </p:nvSpPr>
        <p:spPr>
          <a:xfrm>
            <a:off x="5873517" y="3156700"/>
            <a:ext cx="914400" cy="846365"/>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1" name="Text Placeholder 2">
            <a:extLst>
              <a:ext uri="{FF2B5EF4-FFF2-40B4-BE49-F238E27FC236}">
                <a16:creationId xmlns:a16="http://schemas.microsoft.com/office/drawing/2014/main" id="{FBC8E63D-15A9-94BD-DD90-D328BD68EC8F}"/>
              </a:ext>
            </a:extLst>
          </p:cNvPr>
          <p:cNvSpPr txBox="1">
            <a:spLocks/>
          </p:cNvSpPr>
          <p:nvPr/>
        </p:nvSpPr>
        <p:spPr>
          <a:xfrm>
            <a:off x="3797895" y="4824153"/>
            <a:ext cx="3352800" cy="3048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a:solidFill>
                  <a:schemeClr val="accent1"/>
                </a:solidFill>
                <a:latin typeface="Lato" panose="020F0502020204030203" pitchFamily="34" charset="0"/>
                <a:ea typeface="+mn-ea"/>
                <a:cs typeface="Lato" panose="020F050202020403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Lato" panose="020F050202020403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Lato" panose="020F050202020403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Lato" panose="020F050202020403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_tradnl" dirty="0"/>
              <a:t>En Latinoamérica</a:t>
            </a:r>
          </a:p>
        </p:txBody>
      </p:sp>
      <p:sp>
        <p:nvSpPr>
          <p:cNvPr id="12" name="TextBox 11">
            <a:extLst>
              <a:ext uri="{FF2B5EF4-FFF2-40B4-BE49-F238E27FC236}">
                <a16:creationId xmlns:a16="http://schemas.microsoft.com/office/drawing/2014/main" id="{9C84FAF3-3F6B-4F19-373A-D9B547C1D2F1}"/>
              </a:ext>
            </a:extLst>
          </p:cNvPr>
          <p:cNvSpPr txBox="1"/>
          <p:nvPr/>
        </p:nvSpPr>
        <p:spPr>
          <a:xfrm>
            <a:off x="4082484" y="3565237"/>
            <a:ext cx="1204609" cy="646331"/>
          </a:xfrm>
          <a:prstGeom prst="rect">
            <a:avLst/>
          </a:prstGeom>
          <a:noFill/>
        </p:spPr>
        <p:txBody>
          <a:bodyPr wrap="square" rtlCol="0">
            <a:spAutoFit/>
          </a:bodyPr>
          <a:lstStyle/>
          <a:p>
            <a:r>
              <a:rPr lang="es-ES_tradnl" dirty="0">
                <a:solidFill>
                  <a:schemeClr val="bg1"/>
                </a:solidFill>
              </a:rPr>
              <a:t>$450 billones</a:t>
            </a:r>
          </a:p>
        </p:txBody>
      </p:sp>
      <p:sp>
        <p:nvSpPr>
          <p:cNvPr id="3" name="Text Placeholder 2">
            <a:extLst>
              <a:ext uri="{FF2B5EF4-FFF2-40B4-BE49-F238E27FC236}">
                <a16:creationId xmlns:a16="http://schemas.microsoft.com/office/drawing/2014/main" id="{3FF7CB13-7175-4BB6-C07E-6CE3D5403E26}"/>
              </a:ext>
            </a:extLst>
          </p:cNvPr>
          <p:cNvSpPr>
            <a:spLocks noGrp="1"/>
          </p:cNvSpPr>
          <p:nvPr>
            <p:ph type="body" sz="quarter" idx="15"/>
          </p:nvPr>
        </p:nvSpPr>
        <p:spPr>
          <a:xfrm>
            <a:off x="1034060" y="4824153"/>
            <a:ext cx="3352800" cy="304800"/>
          </a:xfrm>
        </p:spPr>
        <p:txBody>
          <a:bodyPr/>
          <a:lstStyle/>
          <a:p>
            <a:r>
              <a:rPr lang="es-ES_tradnl" dirty="0"/>
              <a:t>En el mundo</a:t>
            </a:r>
          </a:p>
        </p:txBody>
      </p:sp>
    </p:spTree>
    <p:extLst>
      <p:ext uri="{BB962C8B-B14F-4D97-AF65-F5344CB8AC3E}">
        <p14:creationId xmlns:p14="http://schemas.microsoft.com/office/powerpoint/2010/main" val="3813214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6C263-E86B-C234-9AF5-5C4D5EC6A476}"/>
              </a:ext>
            </a:extLst>
          </p:cNvPr>
          <p:cNvSpPr>
            <a:spLocks noGrp="1"/>
          </p:cNvSpPr>
          <p:nvPr>
            <p:ph type="title"/>
          </p:nvPr>
        </p:nvSpPr>
        <p:spPr/>
        <p:txBody>
          <a:bodyPr/>
          <a:lstStyle/>
          <a:p>
            <a:r>
              <a:rPr lang="es-ES_tradnl" dirty="0"/>
              <a:t>¿Qué se puede hacer?</a:t>
            </a:r>
          </a:p>
        </p:txBody>
      </p:sp>
      <p:sp>
        <p:nvSpPr>
          <p:cNvPr id="3" name="Text Placeholder 2">
            <a:extLst>
              <a:ext uri="{FF2B5EF4-FFF2-40B4-BE49-F238E27FC236}">
                <a16:creationId xmlns:a16="http://schemas.microsoft.com/office/drawing/2014/main" id="{63712BDC-8F4E-2379-9663-83722A474138}"/>
              </a:ext>
            </a:extLst>
          </p:cNvPr>
          <p:cNvSpPr>
            <a:spLocks noGrp="1"/>
          </p:cNvSpPr>
          <p:nvPr>
            <p:ph type="body" sz="quarter" idx="15"/>
          </p:nvPr>
        </p:nvSpPr>
        <p:spPr/>
        <p:txBody>
          <a:bodyPr/>
          <a:lstStyle/>
          <a:p>
            <a:endParaRPr lang="es-ES_tradnl"/>
          </a:p>
        </p:txBody>
      </p:sp>
      <p:sp>
        <p:nvSpPr>
          <p:cNvPr id="4" name="Text Placeholder 3">
            <a:extLst>
              <a:ext uri="{FF2B5EF4-FFF2-40B4-BE49-F238E27FC236}">
                <a16:creationId xmlns:a16="http://schemas.microsoft.com/office/drawing/2014/main" id="{C0D95663-856D-C047-662C-28A7B5B0360E}"/>
              </a:ext>
            </a:extLst>
          </p:cNvPr>
          <p:cNvSpPr>
            <a:spLocks noGrp="1"/>
          </p:cNvSpPr>
          <p:nvPr>
            <p:ph type="body" sz="quarter" idx="13"/>
          </p:nvPr>
        </p:nvSpPr>
        <p:spPr>
          <a:xfrm>
            <a:off x="531778" y="1894802"/>
            <a:ext cx="6861243" cy="3909369"/>
          </a:xfrm>
        </p:spPr>
        <p:txBody>
          <a:bodyPr>
            <a:normAutofit fontScale="92500" lnSpcReduction="20000"/>
          </a:bodyPr>
          <a:lstStyle/>
          <a:p>
            <a:r>
              <a:rPr lang="es-ES_tradnl" dirty="0"/>
              <a:t>Detectar brechas de género con </a:t>
            </a:r>
            <a:r>
              <a:rPr lang="es-ES_tradnl" b="1" dirty="0"/>
              <a:t>datos</a:t>
            </a:r>
          </a:p>
          <a:p>
            <a:r>
              <a:rPr lang="es-ES_tradnl" dirty="0"/>
              <a:t>Implementar </a:t>
            </a:r>
            <a:r>
              <a:rPr lang="es-ES_tradnl" b="1" dirty="0"/>
              <a:t>cuotas</a:t>
            </a:r>
            <a:r>
              <a:rPr lang="es-ES_tradnl" dirty="0"/>
              <a:t> de género</a:t>
            </a:r>
          </a:p>
          <a:p>
            <a:r>
              <a:rPr lang="es-ES_tradnl" dirty="0"/>
              <a:t>Mejorar el </a:t>
            </a:r>
            <a:r>
              <a:rPr lang="es-ES_tradnl" b="1" dirty="0"/>
              <a:t>acceso de información </a:t>
            </a:r>
            <a:r>
              <a:rPr lang="es-ES_tradnl" dirty="0"/>
              <a:t>para mujeres empresarias</a:t>
            </a:r>
          </a:p>
          <a:p>
            <a:r>
              <a:rPr lang="es-ES_tradnl" dirty="0"/>
              <a:t>Planear </a:t>
            </a:r>
            <a:r>
              <a:rPr lang="es-ES_tradnl" b="1" dirty="0"/>
              <a:t>licitaciones con perspectiva de género</a:t>
            </a:r>
          </a:p>
          <a:p>
            <a:r>
              <a:rPr lang="es-ES_tradnl" dirty="0"/>
              <a:t>Identificar los </a:t>
            </a:r>
            <a:r>
              <a:rPr lang="es-ES_tradnl" b="1" dirty="0"/>
              <a:t>riesgos de corrupción </a:t>
            </a:r>
            <a:r>
              <a:rPr lang="es-ES_tradnl" dirty="0"/>
              <a:t>en la cadena de suministro, reconocer los aspectos de género en estos riesgos, y tomar medidas de prevención y acción</a:t>
            </a:r>
          </a:p>
          <a:p>
            <a:pPr lvl="1"/>
            <a:r>
              <a:rPr lang="es-ES_tradnl" dirty="0"/>
              <a:t>Sextorsión</a:t>
            </a:r>
          </a:p>
          <a:p>
            <a:pPr lvl="1"/>
            <a:r>
              <a:rPr lang="es-ES_tradnl" dirty="0"/>
              <a:t>Conflictos de interés (Registro de beneficiarios finales)</a:t>
            </a:r>
          </a:p>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p:txBody>
      </p:sp>
      <p:sp>
        <p:nvSpPr>
          <p:cNvPr id="5" name="Right Arrow 4">
            <a:extLst>
              <a:ext uri="{FF2B5EF4-FFF2-40B4-BE49-F238E27FC236}">
                <a16:creationId xmlns:a16="http://schemas.microsoft.com/office/drawing/2014/main" id="{F94D8DBB-2C67-E821-E0B8-A2AA1499353D}"/>
              </a:ext>
            </a:extLst>
          </p:cNvPr>
          <p:cNvSpPr/>
          <p:nvPr/>
        </p:nvSpPr>
        <p:spPr>
          <a:xfrm>
            <a:off x="7376808" y="3200669"/>
            <a:ext cx="778213" cy="5355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13" name="Group 12">
            <a:extLst>
              <a:ext uri="{FF2B5EF4-FFF2-40B4-BE49-F238E27FC236}">
                <a16:creationId xmlns:a16="http://schemas.microsoft.com/office/drawing/2014/main" id="{0426EC5A-529A-97E8-25B6-2B6B76A05701}"/>
              </a:ext>
            </a:extLst>
          </p:cNvPr>
          <p:cNvGrpSpPr/>
          <p:nvPr/>
        </p:nvGrpSpPr>
        <p:grpSpPr>
          <a:xfrm>
            <a:off x="8472792" y="2665109"/>
            <a:ext cx="3187430" cy="2632650"/>
            <a:chOff x="8728954" y="3161220"/>
            <a:chExt cx="3187430" cy="2632650"/>
          </a:xfrm>
        </p:grpSpPr>
        <p:sp>
          <p:nvSpPr>
            <p:cNvPr id="7" name="Text Placeholder 3">
              <a:extLst>
                <a:ext uri="{FF2B5EF4-FFF2-40B4-BE49-F238E27FC236}">
                  <a16:creationId xmlns:a16="http://schemas.microsoft.com/office/drawing/2014/main" id="{789B3402-75D6-33FE-58BF-9F48339D6136}"/>
                </a:ext>
              </a:extLst>
            </p:cNvPr>
            <p:cNvSpPr txBox="1">
              <a:spLocks/>
            </p:cNvSpPr>
            <p:nvPr/>
          </p:nvSpPr>
          <p:spPr>
            <a:xfrm>
              <a:off x="8728954" y="3161220"/>
              <a:ext cx="2282758" cy="535560"/>
            </a:xfrm>
            <a:prstGeom prst="rect">
              <a:avLst/>
            </a:prstGeom>
          </p:spPr>
          <p:txBody>
            <a:bodyPr vert="horz" lIns="91440" tIns="45720" rIns="91440" bIns="45720" rtlCol="0">
              <a:normAutofit/>
            </a:bodyPr>
            <a:lstStyle>
              <a:lvl1pPr marL="342900" indent="-342900" algn="l" defTabSz="914400" rtl="0" eaLnBrk="1" latinLnBrk="0" hangingPunct="1">
                <a:lnSpc>
                  <a:spcPct val="100000"/>
                </a:lnSpc>
                <a:spcBef>
                  <a:spcPts val="1000"/>
                </a:spcBef>
                <a:buClr>
                  <a:schemeClr val="accent1"/>
                </a:buClr>
                <a:buFont typeface="Wingdings" pitchFamily="2" charset="2"/>
                <a:buChar char="§"/>
                <a:defRPr sz="2400" b="0" kern="1200">
                  <a:solidFill>
                    <a:schemeClr val="tx1"/>
                  </a:solidFill>
                  <a:latin typeface="Lato" panose="020F0502020204030203" pitchFamily="34" charset="0"/>
                  <a:ea typeface="+mn-ea"/>
                  <a:cs typeface="Lato" panose="020F0502020204030203"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1"/>
                  </a:solidFill>
                  <a:latin typeface="Lato" panose="020F0502020204030203" pitchFamily="34" charset="0"/>
                  <a:ea typeface="+mn-ea"/>
                  <a:cs typeface="Lato" panose="020F0502020204030203" pitchFamily="34" charset="0"/>
                </a:defRPr>
              </a:lvl2pPr>
              <a:lvl3pPr marL="1200150" indent="-285750" algn="l" defTabSz="914400" rtl="0" eaLnBrk="1" latinLnBrk="0" hangingPunct="1">
                <a:lnSpc>
                  <a:spcPct val="100000"/>
                </a:lnSpc>
                <a:spcBef>
                  <a:spcPts val="500"/>
                </a:spcBef>
                <a:buClr>
                  <a:schemeClr val="accent1"/>
                </a:buClr>
                <a:buFont typeface="Wingdings" pitchFamily="2" charset="2"/>
                <a:buChar char="§"/>
                <a:defRPr sz="1400" kern="1200">
                  <a:solidFill>
                    <a:schemeClr val="tx1"/>
                  </a:solidFill>
                  <a:latin typeface="Lato" panose="020F0502020204030203" pitchFamily="34" charset="0"/>
                  <a:ea typeface="+mn-ea"/>
                  <a:cs typeface="Lato" panose="020F0502020204030203" pitchFamily="34" charset="0"/>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400" kern="1200">
                  <a:solidFill>
                    <a:schemeClr val="tx1"/>
                  </a:solidFill>
                  <a:latin typeface="Lato" panose="020F0502020204030203" pitchFamily="34" charset="0"/>
                  <a:ea typeface="+mn-ea"/>
                  <a:cs typeface="Lato" panose="020F0502020204030203" pitchFamily="34" charset="0"/>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400" kern="1200">
                  <a:solidFill>
                    <a:schemeClr val="tx1"/>
                  </a:solidFill>
                  <a:latin typeface="Lato" panose="020F0502020204030203" pitchFamily="34" charset="0"/>
                  <a:ea typeface="+mn-ea"/>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a:t>+ DIVERSIDAD</a:t>
              </a:r>
            </a:p>
            <a:p>
              <a:endParaRPr lang="es-ES_tradnl"/>
            </a:p>
            <a:p>
              <a:endParaRPr lang="es-ES_tradnl"/>
            </a:p>
            <a:p>
              <a:endParaRPr lang="es-ES_tradnl"/>
            </a:p>
            <a:p>
              <a:endParaRPr lang="es-ES_tradnl"/>
            </a:p>
            <a:p>
              <a:endParaRPr lang="es-ES_tradnl"/>
            </a:p>
            <a:p>
              <a:endParaRPr lang="es-ES_tradnl"/>
            </a:p>
            <a:p>
              <a:endParaRPr lang="es-ES_tradnl"/>
            </a:p>
            <a:p>
              <a:endParaRPr lang="es-ES_tradnl"/>
            </a:p>
          </p:txBody>
        </p:sp>
        <p:sp>
          <p:nvSpPr>
            <p:cNvPr id="8" name="Text Placeholder 3">
              <a:extLst>
                <a:ext uri="{FF2B5EF4-FFF2-40B4-BE49-F238E27FC236}">
                  <a16:creationId xmlns:a16="http://schemas.microsoft.com/office/drawing/2014/main" id="{1C3AF525-7B55-AB91-1C02-66AC73447607}"/>
                </a:ext>
              </a:extLst>
            </p:cNvPr>
            <p:cNvSpPr txBox="1">
              <a:spLocks/>
            </p:cNvSpPr>
            <p:nvPr/>
          </p:nvSpPr>
          <p:spPr>
            <a:xfrm>
              <a:off x="8728954" y="3554106"/>
              <a:ext cx="3187430" cy="784430"/>
            </a:xfrm>
            <a:prstGeom prst="rect">
              <a:avLst/>
            </a:prstGeom>
          </p:spPr>
          <p:txBody>
            <a:bodyPr vert="horz" lIns="91440" tIns="45720" rIns="91440" bIns="45720" rtlCol="0">
              <a:normAutofit/>
            </a:bodyPr>
            <a:lstStyle>
              <a:lvl1pPr marL="342900" indent="-342900" algn="l" defTabSz="914400" rtl="0" eaLnBrk="1" latinLnBrk="0" hangingPunct="1">
                <a:lnSpc>
                  <a:spcPct val="100000"/>
                </a:lnSpc>
                <a:spcBef>
                  <a:spcPts val="1000"/>
                </a:spcBef>
                <a:buClr>
                  <a:schemeClr val="accent1"/>
                </a:buClr>
                <a:buFont typeface="Wingdings" pitchFamily="2" charset="2"/>
                <a:buChar char="§"/>
                <a:defRPr sz="2400" b="0" kern="1200">
                  <a:solidFill>
                    <a:schemeClr val="tx1"/>
                  </a:solidFill>
                  <a:latin typeface="Lato" panose="020F0502020204030203" pitchFamily="34" charset="0"/>
                  <a:ea typeface="+mn-ea"/>
                  <a:cs typeface="Lato" panose="020F0502020204030203"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1"/>
                  </a:solidFill>
                  <a:latin typeface="Lato" panose="020F0502020204030203" pitchFamily="34" charset="0"/>
                  <a:ea typeface="+mn-ea"/>
                  <a:cs typeface="Lato" panose="020F0502020204030203" pitchFamily="34" charset="0"/>
                </a:defRPr>
              </a:lvl2pPr>
              <a:lvl3pPr marL="1200150" indent="-285750" algn="l" defTabSz="914400" rtl="0" eaLnBrk="1" latinLnBrk="0" hangingPunct="1">
                <a:lnSpc>
                  <a:spcPct val="100000"/>
                </a:lnSpc>
                <a:spcBef>
                  <a:spcPts val="500"/>
                </a:spcBef>
                <a:buClr>
                  <a:schemeClr val="accent1"/>
                </a:buClr>
                <a:buFont typeface="Wingdings" pitchFamily="2" charset="2"/>
                <a:buChar char="§"/>
                <a:defRPr sz="1400" kern="1200">
                  <a:solidFill>
                    <a:schemeClr val="tx1"/>
                  </a:solidFill>
                  <a:latin typeface="Lato" panose="020F0502020204030203" pitchFamily="34" charset="0"/>
                  <a:ea typeface="+mn-ea"/>
                  <a:cs typeface="Lato" panose="020F0502020204030203" pitchFamily="34" charset="0"/>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400" kern="1200">
                  <a:solidFill>
                    <a:schemeClr val="tx1"/>
                  </a:solidFill>
                  <a:latin typeface="Lato" panose="020F0502020204030203" pitchFamily="34" charset="0"/>
                  <a:ea typeface="+mn-ea"/>
                  <a:cs typeface="Lato" panose="020F0502020204030203" pitchFamily="34" charset="0"/>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400" kern="1200">
                  <a:solidFill>
                    <a:schemeClr val="tx1"/>
                  </a:solidFill>
                  <a:latin typeface="Lato" panose="020F0502020204030203" pitchFamily="34" charset="0"/>
                  <a:ea typeface="+mn-ea"/>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a:t>+ TRANSPARENCIA</a:t>
              </a:r>
            </a:p>
            <a:p>
              <a:endParaRPr lang="es-ES_tradnl"/>
            </a:p>
            <a:p>
              <a:endParaRPr lang="es-ES_tradnl"/>
            </a:p>
            <a:p>
              <a:endParaRPr lang="es-ES_tradnl"/>
            </a:p>
            <a:p>
              <a:endParaRPr lang="es-ES_tradnl"/>
            </a:p>
            <a:p>
              <a:endParaRPr lang="es-ES_tradnl"/>
            </a:p>
            <a:p>
              <a:endParaRPr lang="es-ES_tradnl"/>
            </a:p>
            <a:p>
              <a:endParaRPr lang="es-ES_tradnl"/>
            </a:p>
            <a:p>
              <a:endParaRPr lang="es-ES_tradnl"/>
            </a:p>
          </p:txBody>
        </p:sp>
        <p:sp>
          <p:nvSpPr>
            <p:cNvPr id="10" name="Text Placeholder 3">
              <a:extLst>
                <a:ext uri="{FF2B5EF4-FFF2-40B4-BE49-F238E27FC236}">
                  <a16:creationId xmlns:a16="http://schemas.microsoft.com/office/drawing/2014/main" id="{DF76B731-E229-317E-64AE-BAA11EDEE265}"/>
                </a:ext>
              </a:extLst>
            </p:cNvPr>
            <p:cNvSpPr txBox="1">
              <a:spLocks/>
            </p:cNvSpPr>
            <p:nvPr/>
          </p:nvSpPr>
          <p:spPr>
            <a:xfrm>
              <a:off x="8803533" y="4195867"/>
              <a:ext cx="2778867" cy="1598003"/>
            </a:xfrm>
            <a:prstGeom prst="rect">
              <a:avLst/>
            </a:prstGeom>
          </p:spPr>
          <p:txBody>
            <a:bodyPr vert="horz" lIns="91440" tIns="45720" rIns="91440" bIns="45720" rtlCol="0">
              <a:normAutofit/>
            </a:bodyPr>
            <a:lstStyle>
              <a:lvl1pPr marL="342900" indent="-342900" algn="l" defTabSz="914400" rtl="0" eaLnBrk="1" latinLnBrk="0" hangingPunct="1">
                <a:lnSpc>
                  <a:spcPct val="100000"/>
                </a:lnSpc>
                <a:spcBef>
                  <a:spcPts val="1000"/>
                </a:spcBef>
                <a:buClr>
                  <a:schemeClr val="accent1"/>
                </a:buClr>
                <a:buFont typeface="Wingdings" pitchFamily="2" charset="2"/>
                <a:buChar char="§"/>
                <a:defRPr sz="2400" b="0" kern="1200">
                  <a:solidFill>
                    <a:schemeClr val="tx1"/>
                  </a:solidFill>
                  <a:latin typeface="Lato" panose="020F0502020204030203" pitchFamily="34" charset="0"/>
                  <a:ea typeface="+mn-ea"/>
                  <a:cs typeface="Lato" panose="020F0502020204030203"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1"/>
                  </a:solidFill>
                  <a:latin typeface="Lato" panose="020F0502020204030203" pitchFamily="34" charset="0"/>
                  <a:ea typeface="+mn-ea"/>
                  <a:cs typeface="Lato" panose="020F0502020204030203" pitchFamily="34" charset="0"/>
                </a:defRPr>
              </a:lvl2pPr>
              <a:lvl3pPr marL="1200150" indent="-285750" algn="l" defTabSz="914400" rtl="0" eaLnBrk="1" latinLnBrk="0" hangingPunct="1">
                <a:lnSpc>
                  <a:spcPct val="100000"/>
                </a:lnSpc>
                <a:spcBef>
                  <a:spcPts val="500"/>
                </a:spcBef>
                <a:buClr>
                  <a:schemeClr val="accent1"/>
                </a:buClr>
                <a:buFont typeface="Wingdings" pitchFamily="2" charset="2"/>
                <a:buChar char="§"/>
                <a:defRPr sz="1400" kern="1200">
                  <a:solidFill>
                    <a:schemeClr val="tx1"/>
                  </a:solidFill>
                  <a:latin typeface="Lato" panose="020F0502020204030203" pitchFamily="34" charset="0"/>
                  <a:ea typeface="+mn-ea"/>
                  <a:cs typeface="Lato" panose="020F0502020204030203" pitchFamily="34" charset="0"/>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400" kern="1200">
                  <a:solidFill>
                    <a:schemeClr val="tx1"/>
                  </a:solidFill>
                  <a:latin typeface="Lato" panose="020F0502020204030203" pitchFamily="34" charset="0"/>
                  <a:ea typeface="+mn-ea"/>
                  <a:cs typeface="Lato" panose="020F0502020204030203" pitchFamily="34" charset="0"/>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400" kern="1200">
                  <a:solidFill>
                    <a:schemeClr val="tx1"/>
                  </a:solidFill>
                  <a:latin typeface="Lato" panose="020F0502020204030203" pitchFamily="34" charset="0"/>
                  <a:ea typeface="+mn-ea"/>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_tradnl" b="1">
                  <a:ln w="0"/>
                  <a:effectLst>
                    <a:outerShdw blurRad="38100" dist="19050" dir="2700000" algn="tl" rotWithShape="0">
                      <a:schemeClr val="dk1">
                        <a:alpha val="40000"/>
                      </a:schemeClr>
                    </a:outerShdw>
                  </a:effectLst>
                </a:rPr>
                <a:t>MEJOR CALIDAD  DE SERVICIOS DE SALUD</a:t>
              </a:r>
            </a:p>
            <a:p>
              <a:endParaRPr lang="es-ES_tradnl"/>
            </a:p>
            <a:p>
              <a:endParaRPr lang="es-ES_tradnl"/>
            </a:p>
            <a:p>
              <a:endParaRPr lang="es-ES_tradnl"/>
            </a:p>
            <a:p>
              <a:endParaRPr lang="es-ES_tradnl"/>
            </a:p>
            <a:p>
              <a:endParaRPr lang="es-ES_tradnl"/>
            </a:p>
            <a:p>
              <a:endParaRPr lang="es-ES_tradnl"/>
            </a:p>
            <a:p>
              <a:endParaRPr lang="es-ES_tradnl"/>
            </a:p>
            <a:p>
              <a:endParaRPr lang="es-ES_tradnl"/>
            </a:p>
          </p:txBody>
        </p:sp>
        <p:cxnSp>
          <p:nvCxnSpPr>
            <p:cNvPr id="12" name="Straight Connector 11">
              <a:extLst>
                <a:ext uri="{FF2B5EF4-FFF2-40B4-BE49-F238E27FC236}">
                  <a16:creationId xmlns:a16="http://schemas.microsoft.com/office/drawing/2014/main" id="{66F99A53-68B9-2840-E2D2-4D4AF76E671B}"/>
                </a:ext>
              </a:extLst>
            </p:cNvPr>
            <p:cNvCxnSpPr/>
            <p:nvPr/>
          </p:nvCxnSpPr>
          <p:spPr>
            <a:xfrm>
              <a:off x="8803533" y="4056434"/>
              <a:ext cx="2778867"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28184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36E05-9496-C37B-A21E-357DE8EE1C26}"/>
              </a:ext>
            </a:extLst>
          </p:cNvPr>
          <p:cNvSpPr>
            <a:spLocks noGrp="1"/>
          </p:cNvSpPr>
          <p:nvPr>
            <p:ph type="ctrTitle"/>
          </p:nvPr>
        </p:nvSpPr>
        <p:spPr/>
        <p:txBody>
          <a:bodyPr/>
          <a:lstStyle/>
          <a:p>
            <a:r>
              <a:rPr lang="es-ES_tradnl"/>
              <a:t>Canales de denuncia</a:t>
            </a:r>
          </a:p>
        </p:txBody>
      </p:sp>
      <p:sp>
        <p:nvSpPr>
          <p:cNvPr id="3" name="Text Placeholder 2">
            <a:extLst>
              <a:ext uri="{FF2B5EF4-FFF2-40B4-BE49-F238E27FC236}">
                <a16:creationId xmlns:a16="http://schemas.microsoft.com/office/drawing/2014/main" id="{CB882BD2-4DEF-B64C-0EAB-FEB0BF53AC61}"/>
              </a:ext>
            </a:extLst>
          </p:cNvPr>
          <p:cNvSpPr>
            <a:spLocks noGrp="1"/>
          </p:cNvSpPr>
          <p:nvPr>
            <p:ph type="body" sz="quarter" idx="13"/>
          </p:nvPr>
        </p:nvSpPr>
        <p:spPr/>
        <p:txBody>
          <a:bodyPr/>
          <a:lstStyle/>
          <a:p>
            <a:r>
              <a:rPr lang="es-ES_tradnl"/>
              <a:t>Protección a denunciantes</a:t>
            </a:r>
          </a:p>
        </p:txBody>
      </p:sp>
    </p:spTree>
    <p:extLst>
      <p:ext uri="{BB962C8B-B14F-4D97-AF65-F5344CB8AC3E}">
        <p14:creationId xmlns:p14="http://schemas.microsoft.com/office/powerpoint/2010/main" val="1463029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CB2-5FDA-3FB7-489A-C022A4DEBAB4}"/>
              </a:ext>
            </a:extLst>
          </p:cNvPr>
          <p:cNvSpPr>
            <a:spLocks noGrp="1"/>
          </p:cNvSpPr>
          <p:nvPr>
            <p:ph type="title"/>
          </p:nvPr>
        </p:nvSpPr>
        <p:spPr/>
        <p:txBody>
          <a:bodyPr/>
          <a:lstStyle/>
          <a:p>
            <a:r>
              <a:rPr lang="es-ES_tradnl" dirty="0"/>
              <a:t>¿Por qué no se denuncia?</a:t>
            </a:r>
          </a:p>
        </p:txBody>
      </p:sp>
      <p:sp>
        <p:nvSpPr>
          <p:cNvPr id="3" name="Text Placeholder 2">
            <a:extLst>
              <a:ext uri="{FF2B5EF4-FFF2-40B4-BE49-F238E27FC236}">
                <a16:creationId xmlns:a16="http://schemas.microsoft.com/office/drawing/2014/main" id="{5C9FB97E-85F4-EB6C-D5A7-1906F01AE86D}"/>
              </a:ext>
            </a:extLst>
          </p:cNvPr>
          <p:cNvSpPr>
            <a:spLocks noGrp="1"/>
          </p:cNvSpPr>
          <p:nvPr>
            <p:ph type="body" sz="quarter" idx="15"/>
          </p:nvPr>
        </p:nvSpPr>
        <p:spPr/>
        <p:txBody>
          <a:bodyPr/>
          <a:lstStyle/>
          <a:p>
            <a:endParaRPr lang="es-ES_tradnl"/>
          </a:p>
        </p:txBody>
      </p:sp>
      <p:pic>
        <p:nvPicPr>
          <p:cNvPr id="6" name="Picture 5">
            <a:extLst>
              <a:ext uri="{FF2B5EF4-FFF2-40B4-BE49-F238E27FC236}">
                <a16:creationId xmlns:a16="http://schemas.microsoft.com/office/drawing/2014/main" id="{F3588D57-9096-9ACC-C40C-DCABAE7E7584}"/>
              </a:ext>
            </a:extLst>
          </p:cNvPr>
          <p:cNvPicPr>
            <a:picLocks noChangeAspect="1"/>
          </p:cNvPicPr>
          <p:nvPr/>
        </p:nvPicPr>
        <p:blipFill>
          <a:blip r:embed="rId3"/>
          <a:stretch>
            <a:fillRect/>
          </a:stretch>
        </p:blipFill>
        <p:spPr>
          <a:xfrm>
            <a:off x="381000" y="3068783"/>
            <a:ext cx="3314262" cy="32604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Graphical user interface, text, application&#10;&#10;Description automatically generated">
            <a:extLst>
              <a:ext uri="{FF2B5EF4-FFF2-40B4-BE49-F238E27FC236}">
                <a16:creationId xmlns:a16="http://schemas.microsoft.com/office/drawing/2014/main" id="{784E8131-8C7B-4ECB-9D8F-1F2E4BEB2009}"/>
              </a:ext>
            </a:extLst>
          </p:cNvPr>
          <p:cNvPicPr>
            <a:picLocks noChangeAspect="1"/>
          </p:cNvPicPr>
          <p:nvPr/>
        </p:nvPicPr>
        <p:blipFill rotWithShape="1">
          <a:blip r:embed="rId4"/>
          <a:srcRect b="1305"/>
          <a:stretch/>
        </p:blipFill>
        <p:spPr>
          <a:xfrm>
            <a:off x="3962400" y="1978890"/>
            <a:ext cx="3113764" cy="45235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Graphical user interface, text, application&#10;&#10;Description automatically generated">
            <a:extLst>
              <a:ext uri="{FF2B5EF4-FFF2-40B4-BE49-F238E27FC236}">
                <a16:creationId xmlns:a16="http://schemas.microsoft.com/office/drawing/2014/main" id="{740C1154-A75B-AEC0-7247-CF921BF13436}"/>
              </a:ext>
            </a:extLst>
          </p:cNvPr>
          <p:cNvPicPr>
            <a:picLocks noChangeAspect="1"/>
          </p:cNvPicPr>
          <p:nvPr/>
        </p:nvPicPr>
        <p:blipFill>
          <a:blip r:embed="rId5"/>
          <a:stretch>
            <a:fillRect/>
          </a:stretch>
        </p:blipFill>
        <p:spPr>
          <a:xfrm>
            <a:off x="5519282" y="1102678"/>
            <a:ext cx="2506518" cy="1205364"/>
          </a:xfrm>
          <a:prstGeom prst="rect">
            <a:avLst/>
          </a:prstGeom>
          <a:ln w="38100">
            <a:solidFill>
              <a:srgbClr val="C00000"/>
            </a:solidFill>
          </a:ln>
        </p:spPr>
      </p:pic>
      <p:pic>
        <p:nvPicPr>
          <p:cNvPr id="14" name="Picture 13">
            <a:extLst>
              <a:ext uri="{FF2B5EF4-FFF2-40B4-BE49-F238E27FC236}">
                <a16:creationId xmlns:a16="http://schemas.microsoft.com/office/drawing/2014/main" id="{B8218995-EBE0-7D7B-7AAE-24D5C2964276}"/>
              </a:ext>
            </a:extLst>
          </p:cNvPr>
          <p:cNvPicPr>
            <a:picLocks noChangeAspect="1"/>
          </p:cNvPicPr>
          <p:nvPr/>
        </p:nvPicPr>
        <p:blipFill>
          <a:blip r:embed="rId6"/>
          <a:stretch>
            <a:fillRect/>
          </a:stretch>
        </p:blipFill>
        <p:spPr>
          <a:xfrm>
            <a:off x="7276662" y="2788111"/>
            <a:ext cx="4668001" cy="31091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8991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par>
                                <p:cTn id="13" presetID="5"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heckerboard(across)">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heckerboard(across)">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86EA9-52B6-DA3D-4BAB-DE64B5B4981A}"/>
              </a:ext>
            </a:extLst>
          </p:cNvPr>
          <p:cNvSpPr>
            <a:spLocks noGrp="1"/>
          </p:cNvSpPr>
          <p:nvPr>
            <p:ph type="title"/>
          </p:nvPr>
        </p:nvSpPr>
        <p:spPr/>
        <p:txBody>
          <a:bodyPr/>
          <a:lstStyle/>
          <a:p>
            <a:r>
              <a:rPr lang="es-ES_tradnl" dirty="0"/>
              <a:t>¿Qué se puede hacer?</a:t>
            </a:r>
          </a:p>
        </p:txBody>
      </p:sp>
      <p:sp>
        <p:nvSpPr>
          <p:cNvPr id="4" name="Text Placeholder 3">
            <a:extLst>
              <a:ext uri="{FF2B5EF4-FFF2-40B4-BE49-F238E27FC236}">
                <a16:creationId xmlns:a16="http://schemas.microsoft.com/office/drawing/2014/main" id="{ADD62215-13F8-C43F-2D80-CF0E9E82090F}"/>
              </a:ext>
            </a:extLst>
          </p:cNvPr>
          <p:cNvSpPr>
            <a:spLocks noGrp="1"/>
          </p:cNvSpPr>
          <p:nvPr>
            <p:ph type="body" sz="quarter" idx="13"/>
          </p:nvPr>
        </p:nvSpPr>
        <p:spPr>
          <a:xfrm>
            <a:off x="404831" y="1713807"/>
            <a:ext cx="5284123" cy="4555374"/>
          </a:xfrm>
        </p:spPr>
        <p:txBody>
          <a:bodyPr/>
          <a:lstStyle/>
          <a:p>
            <a:pPr marL="342900" indent="-342900">
              <a:buFont typeface="Arial" panose="020B0604020202020204" pitchFamily="34" charset="0"/>
              <a:buChar char="•"/>
            </a:pPr>
            <a:r>
              <a:rPr lang="es-ES_tradnl" dirty="0"/>
              <a:t>Integrar preferencias en el diseño de mecanismos legales para la denuncia</a:t>
            </a:r>
          </a:p>
          <a:p>
            <a:pPr marL="342900" indent="-342900">
              <a:buFont typeface="Arial" panose="020B0604020202020204" pitchFamily="34" charset="0"/>
              <a:buChar char="•"/>
            </a:pPr>
            <a:r>
              <a:rPr lang="es-ES_tradnl" dirty="0"/>
              <a:t>Incorporar distintos métodos</a:t>
            </a:r>
          </a:p>
          <a:p>
            <a:pPr marL="800100" lvl="1" indent="-342900">
              <a:buFont typeface="Arial" panose="020B0604020202020204" pitchFamily="34" charset="0"/>
              <a:buChar char="•"/>
            </a:pPr>
            <a:r>
              <a:rPr lang="es-ES_tradnl" dirty="0"/>
              <a:t>Denuncias móviles</a:t>
            </a:r>
          </a:p>
          <a:p>
            <a:pPr marL="800100" lvl="1" indent="-342900">
              <a:buFont typeface="Arial" panose="020B0604020202020204" pitchFamily="34" charset="0"/>
              <a:buChar char="•"/>
            </a:pPr>
            <a:r>
              <a:rPr lang="es-ES_tradnl" dirty="0"/>
              <a:t>Plataformas en línea </a:t>
            </a:r>
          </a:p>
          <a:p>
            <a:pPr marL="800100" lvl="1" indent="-342900">
              <a:buFont typeface="Arial" panose="020B0604020202020204" pitchFamily="34" charset="0"/>
              <a:buChar char="•"/>
            </a:pPr>
            <a:r>
              <a:rPr lang="es-ES_tradnl" dirty="0" err="1"/>
              <a:t>Hotlines</a:t>
            </a:r>
            <a:r>
              <a:rPr lang="es-ES_tradnl" dirty="0"/>
              <a:t> </a:t>
            </a:r>
          </a:p>
          <a:p>
            <a:pPr marL="342900" indent="-342900">
              <a:buFont typeface="Arial" panose="020B0604020202020204" pitchFamily="34" charset="0"/>
              <a:buChar char="•"/>
            </a:pPr>
            <a:r>
              <a:rPr lang="es-ES_tradnl" dirty="0"/>
              <a:t>Fortalecer las capacidades institucionales</a:t>
            </a:r>
          </a:p>
          <a:p>
            <a:pPr marL="342900" indent="-342900">
              <a:buFont typeface="Arial" panose="020B0604020202020204" pitchFamily="34" charset="0"/>
              <a:buChar char="•"/>
            </a:pPr>
            <a:r>
              <a:rPr lang="es-ES_tradnl" dirty="0"/>
              <a:t>Trabajar en conjunto con otros actores (sociedad civil, media)</a:t>
            </a:r>
          </a:p>
          <a:p>
            <a:pPr marL="342900" indent="-342900">
              <a:buFont typeface="Arial" panose="020B0604020202020204" pitchFamily="34" charset="0"/>
              <a:buChar char="•"/>
            </a:pPr>
            <a:endParaRPr lang="es-ES_tradnl" dirty="0"/>
          </a:p>
          <a:p>
            <a:pPr marL="342900" indent="-342900">
              <a:buFont typeface="Arial" panose="020B0604020202020204" pitchFamily="34" charset="0"/>
              <a:buChar char="•"/>
            </a:pPr>
            <a:endParaRPr lang="es-ES_tradnl" dirty="0"/>
          </a:p>
          <a:p>
            <a:endParaRPr lang="es-ES_tradnl" dirty="0"/>
          </a:p>
          <a:p>
            <a:endParaRPr lang="es-ES_tradnl" dirty="0"/>
          </a:p>
          <a:p>
            <a:endParaRPr lang="es-ES_tradnl" dirty="0"/>
          </a:p>
          <a:p>
            <a:endParaRPr lang="es-ES_tradnl" dirty="0"/>
          </a:p>
        </p:txBody>
      </p:sp>
      <p:pic>
        <p:nvPicPr>
          <p:cNvPr id="6" name="Picture 5">
            <a:extLst>
              <a:ext uri="{FF2B5EF4-FFF2-40B4-BE49-F238E27FC236}">
                <a16:creationId xmlns:a16="http://schemas.microsoft.com/office/drawing/2014/main" id="{BB6EC6B6-1F55-962E-50F4-CFD8A38432AE}"/>
              </a:ext>
            </a:extLst>
          </p:cNvPr>
          <p:cNvPicPr>
            <a:picLocks noChangeAspect="1"/>
          </p:cNvPicPr>
          <p:nvPr/>
        </p:nvPicPr>
        <p:blipFill>
          <a:blip r:embed="rId3"/>
          <a:stretch>
            <a:fillRect/>
          </a:stretch>
        </p:blipFill>
        <p:spPr>
          <a:xfrm>
            <a:off x="5943650" y="940092"/>
            <a:ext cx="5848781" cy="35629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Graphical user interface, application, Teams&#10;&#10;Description automatically generated">
            <a:extLst>
              <a:ext uri="{FF2B5EF4-FFF2-40B4-BE49-F238E27FC236}">
                <a16:creationId xmlns:a16="http://schemas.microsoft.com/office/drawing/2014/main" id="{0F2FBB64-F92D-79B4-DAC3-73CBA6216867}"/>
              </a:ext>
            </a:extLst>
          </p:cNvPr>
          <p:cNvPicPr>
            <a:picLocks noChangeAspect="1"/>
          </p:cNvPicPr>
          <p:nvPr/>
        </p:nvPicPr>
        <p:blipFill>
          <a:blip r:embed="rId4"/>
          <a:stretch>
            <a:fillRect/>
          </a:stretch>
        </p:blipFill>
        <p:spPr>
          <a:xfrm>
            <a:off x="6651404" y="4633640"/>
            <a:ext cx="4538518" cy="2099670"/>
          </a:xfrm>
          <a:prstGeom prst="rect">
            <a:avLst/>
          </a:prstGeom>
        </p:spPr>
      </p:pic>
    </p:spTree>
    <p:extLst>
      <p:ext uri="{BB962C8B-B14F-4D97-AF65-F5344CB8AC3E}">
        <p14:creationId xmlns:p14="http://schemas.microsoft.com/office/powerpoint/2010/main" val="2597579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36E05-9496-C37B-A21E-357DE8EE1C26}"/>
              </a:ext>
            </a:extLst>
          </p:cNvPr>
          <p:cNvSpPr>
            <a:spLocks noGrp="1"/>
          </p:cNvSpPr>
          <p:nvPr>
            <p:ph type="ctrTitle"/>
          </p:nvPr>
        </p:nvSpPr>
        <p:spPr/>
        <p:txBody>
          <a:bodyPr/>
          <a:lstStyle/>
          <a:p>
            <a:r>
              <a:rPr lang="es-ES_tradnl" dirty="0"/>
              <a:t>De aquí en adelante: ¿Cómo proceder?</a:t>
            </a:r>
          </a:p>
        </p:txBody>
      </p:sp>
      <p:sp>
        <p:nvSpPr>
          <p:cNvPr id="3" name="Text Placeholder 2">
            <a:extLst>
              <a:ext uri="{FF2B5EF4-FFF2-40B4-BE49-F238E27FC236}">
                <a16:creationId xmlns:a16="http://schemas.microsoft.com/office/drawing/2014/main" id="{CB882BD2-4DEF-B64C-0EAB-FEB0BF53AC61}"/>
              </a:ext>
            </a:extLst>
          </p:cNvPr>
          <p:cNvSpPr>
            <a:spLocks noGrp="1"/>
          </p:cNvSpPr>
          <p:nvPr>
            <p:ph type="body" sz="quarter" idx="13"/>
          </p:nvPr>
        </p:nvSpPr>
        <p:spPr/>
        <p:txBody>
          <a:bodyPr/>
          <a:lstStyle/>
          <a:p>
            <a:endParaRPr lang="es-ES_tradnl" dirty="0"/>
          </a:p>
        </p:txBody>
      </p:sp>
    </p:spTree>
    <p:extLst>
      <p:ext uri="{BB962C8B-B14F-4D97-AF65-F5344CB8AC3E}">
        <p14:creationId xmlns:p14="http://schemas.microsoft.com/office/powerpoint/2010/main" val="2783305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0D3CA-1003-1CE5-0418-714794270AB3}"/>
              </a:ext>
            </a:extLst>
          </p:cNvPr>
          <p:cNvSpPr>
            <a:spLocks noGrp="1"/>
          </p:cNvSpPr>
          <p:nvPr>
            <p:ph type="title"/>
          </p:nvPr>
        </p:nvSpPr>
        <p:spPr/>
        <p:txBody>
          <a:bodyPr/>
          <a:lstStyle/>
          <a:p>
            <a:endParaRPr lang="es-ES_tradnl" dirty="0"/>
          </a:p>
        </p:txBody>
      </p:sp>
      <p:sp>
        <p:nvSpPr>
          <p:cNvPr id="3" name="Text Placeholder 2">
            <a:extLst>
              <a:ext uri="{FF2B5EF4-FFF2-40B4-BE49-F238E27FC236}">
                <a16:creationId xmlns:a16="http://schemas.microsoft.com/office/drawing/2014/main" id="{48B1442C-1FD4-3BAC-6F99-710037E0282C}"/>
              </a:ext>
            </a:extLst>
          </p:cNvPr>
          <p:cNvSpPr>
            <a:spLocks noGrp="1"/>
          </p:cNvSpPr>
          <p:nvPr>
            <p:ph type="body" sz="quarter" idx="15"/>
          </p:nvPr>
        </p:nvSpPr>
        <p:spPr/>
        <p:txBody>
          <a:bodyPr/>
          <a:lstStyle/>
          <a:p>
            <a:endParaRPr lang="es-ES_tradnl"/>
          </a:p>
        </p:txBody>
      </p:sp>
      <p:sp>
        <p:nvSpPr>
          <p:cNvPr id="4" name="Text Placeholder 3">
            <a:extLst>
              <a:ext uri="{FF2B5EF4-FFF2-40B4-BE49-F238E27FC236}">
                <a16:creationId xmlns:a16="http://schemas.microsoft.com/office/drawing/2014/main" id="{53A0985B-DFAB-A524-D67F-6F9496FB8941}"/>
              </a:ext>
            </a:extLst>
          </p:cNvPr>
          <p:cNvSpPr>
            <a:spLocks noGrp="1"/>
          </p:cNvSpPr>
          <p:nvPr>
            <p:ph type="body" sz="quarter" idx="13"/>
          </p:nvPr>
        </p:nvSpPr>
        <p:spPr/>
        <p:txBody>
          <a:bodyPr/>
          <a:lstStyle/>
          <a:p>
            <a:endParaRPr lang="es-ES_tradnl"/>
          </a:p>
        </p:txBody>
      </p:sp>
      <p:pic>
        <p:nvPicPr>
          <p:cNvPr id="5" name="Picture 3" descr="Shape&#10;&#10;Description automatically generated">
            <a:extLst>
              <a:ext uri="{FF2B5EF4-FFF2-40B4-BE49-F238E27FC236}">
                <a16:creationId xmlns:a16="http://schemas.microsoft.com/office/drawing/2014/main" id="{C4F3BEBA-3605-C59F-2303-3A208B66AAC6}"/>
              </a:ext>
            </a:extLst>
          </p:cNvPr>
          <p:cNvPicPr>
            <a:picLocks noChangeAspect="1"/>
          </p:cNvPicPr>
          <p:nvPr/>
        </p:nvPicPr>
        <p:blipFill>
          <a:blip r:embed="rId2"/>
          <a:stretch>
            <a:fillRect/>
          </a:stretch>
        </p:blipFill>
        <p:spPr>
          <a:xfrm>
            <a:off x="5256316" y="704531"/>
            <a:ext cx="5818413" cy="4765627"/>
          </a:xfrm>
          <a:prstGeom prst="rect">
            <a:avLst/>
          </a:prstGeom>
        </p:spPr>
      </p:pic>
      <p:sp>
        <p:nvSpPr>
          <p:cNvPr id="7" name="TextBox 6">
            <a:extLst>
              <a:ext uri="{FF2B5EF4-FFF2-40B4-BE49-F238E27FC236}">
                <a16:creationId xmlns:a16="http://schemas.microsoft.com/office/drawing/2014/main" id="{6ED37479-8447-6CC2-51AD-2380E49C8587}"/>
              </a:ext>
            </a:extLst>
          </p:cNvPr>
          <p:cNvSpPr txBox="1"/>
          <p:nvPr/>
        </p:nvSpPr>
        <p:spPr>
          <a:xfrm>
            <a:off x="5602087" y="5480944"/>
            <a:ext cx="6118858" cy="923330"/>
          </a:xfrm>
          <a:prstGeom prst="rect">
            <a:avLst/>
          </a:prstGeom>
          <a:noFill/>
        </p:spPr>
        <p:txBody>
          <a:bodyPr wrap="square">
            <a:spAutoFit/>
          </a:bodyPr>
          <a:lstStyle/>
          <a:p>
            <a:r>
              <a:rPr lang="en-US" b="1" dirty="0">
                <a:latin typeface="Lato"/>
                <a:cs typeface="Segoe UI"/>
              </a:rPr>
              <a:t>PREGÚNTATE</a:t>
            </a:r>
            <a:endParaRPr lang="en-US" b="1" dirty="0"/>
          </a:p>
          <a:p>
            <a:r>
              <a:rPr lang="es-ES" dirty="0"/>
              <a:t>¿Cuán severamente sufrirían los objetivos de salud si ocurriera </a:t>
            </a:r>
            <a:r>
              <a:rPr lang="es-ES" i="1" dirty="0"/>
              <a:t>este tipo </a:t>
            </a:r>
            <a:r>
              <a:rPr lang="es-ES" dirty="0"/>
              <a:t>de corrupción?”</a:t>
            </a:r>
            <a:endParaRPr lang="en-US" dirty="0"/>
          </a:p>
        </p:txBody>
      </p:sp>
      <p:pic>
        <p:nvPicPr>
          <p:cNvPr id="1026" name="Picture 2" descr="THIS IS FINe. OC Dog cartoon yellow mammal comics vertebrate text art fiction illustration">
            <a:extLst>
              <a:ext uri="{FF2B5EF4-FFF2-40B4-BE49-F238E27FC236}">
                <a16:creationId xmlns:a16="http://schemas.microsoft.com/office/drawing/2014/main" id="{0AD1D48E-6C6A-7C2A-38B3-37C63BE04D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055" y="2186631"/>
            <a:ext cx="4823529" cy="2278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36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linds(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D9B15-6416-CB48-B257-0B4CC1701399}"/>
              </a:ext>
            </a:extLst>
          </p:cNvPr>
          <p:cNvSpPr>
            <a:spLocks noGrp="1"/>
          </p:cNvSpPr>
          <p:nvPr>
            <p:ph type="ctrTitle"/>
          </p:nvPr>
        </p:nvSpPr>
        <p:spPr/>
        <p:txBody>
          <a:bodyPr anchor="t" anchorCtr="0"/>
          <a:lstStyle/>
          <a:p>
            <a:r>
              <a:rPr lang="en-GB" dirty="0"/>
              <a:t>¡Gracias!</a:t>
            </a:r>
            <a:br>
              <a:rPr lang="en-GB" dirty="0"/>
            </a:br>
            <a:endParaRPr lang="en-NO" b="0" dirty="0"/>
          </a:p>
        </p:txBody>
      </p:sp>
      <p:sp>
        <p:nvSpPr>
          <p:cNvPr id="6" name="Text Placeholder 5">
            <a:extLst>
              <a:ext uri="{FF2B5EF4-FFF2-40B4-BE49-F238E27FC236}">
                <a16:creationId xmlns:a16="http://schemas.microsoft.com/office/drawing/2014/main" id="{6E286A25-5024-6743-B355-B079C44D8AFC}"/>
              </a:ext>
            </a:extLst>
          </p:cNvPr>
          <p:cNvSpPr>
            <a:spLocks noGrp="1"/>
          </p:cNvSpPr>
          <p:nvPr>
            <p:ph type="body" sz="quarter" idx="15"/>
          </p:nvPr>
        </p:nvSpPr>
        <p:spPr>
          <a:xfrm>
            <a:off x="882073" y="5606919"/>
            <a:ext cx="5080000" cy="381000"/>
          </a:xfrm>
        </p:spPr>
        <p:txBody>
          <a:bodyPr>
            <a:normAutofit fontScale="92500" lnSpcReduction="10000"/>
          </a:bodyPr>
          <a:lstStyle/>
          <a:p>
            <a:r>
              <a:rPr lang="en-GB"/>
              <a:t>Daniela Cepeda Cuadrado</a:t>
            </a:r>
            <a:endParaRPr lang="en-NO"/>
          </a:p>
        </p:txBody>
      </p:sp>
      <p:sp>
        <p:nvSpPr>
          <p:cNvPr id="7" name="Text Placeholder 6">
            <a:extLst>
              <a:ext uri="{FF2B5EF4-FFF2-40B4-BE49-F238E27FC236}">
                <a16:creationId xmlns:a16="http://schemas.microsoft.com/office/drawing/2014/main" id="{1D155CBC-023E-394B-B1F4-9E1FC1416A2A}"/>
              </a:ext>
            </a:extLst>
          </p:cNvPr>
          <p:cNvSpPr>
            <a:spLocks noGrp="1"/>
          </p:cNvSpPr>
          <p:nvPr>
            <p:ph type="body" sz="quarter" idx="16"/>
          </p:nvPr>
        </p:nvSpPr>
        <p:spPr>
          <a:xfrm>
            <a:off x="882073" y="6041500"/>
            <a:ext cx="4978400" cy="304800"/>
          </a:xfrm>
        </p:spPr>
        <p:txBody>
          <a:bodyPr>
            <a:normAutofit lnSpcReduction="10000"/>
          </a:bodyPr>
          <a:lstStyle/>
          <a:p>
            <a:r>
              <a:rPr lang="en-GB"/>
              <a:t>daniela.cepeda@cmi.no</a:t>
            </a:r>
          </a:p>
        </p:txBody>
      </p:sp>
    </p:spTree>
    <p:extLst>
      <p:ext uri="{BB962C8B-B14F-4D97-AF65-F5344CB8AC3E}">
        <p14:creationId xmlns:p14="http://schemas.microsoft.com/office/powerpoint/2010/main" val="3009341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4ACAFE-0D90-6F19-B41B-7C922CCCF225}"/>
              </a:ext>
            </a:extLst>
          </p:cNvPr>
          <p:cNvSpPr>
            <a:spLocks noGrp="1"/>
          </p:cNvSpPr>
          <p:nvPr>
            <p:ph type="body" sz="quarter" idx="15"/>
          </p:nvPr>
        </p:nvSpPr>
        <p:spPr/>
        <p:txBody>
          <a:bodyPr/>
          <a:lstStyle/>
          <a:p>
            <a:endParaRPr lang="en-US"/>
          </a:p>
        </p:txBody>
      </p:sp>
      <p:pic>
        <p:nvPicPr>
          <p:cNvPr id="1026" name="Picture 2">
            <a:extLst>
              <a:ext uri="{FF2B5EF4-FFF2-40B4-BE49-F238E27FC236}">
                <a16:creationId xmlns:a16="http://schemas.microsoft.com/office/drawing/2014/main" id="{FCBD3943-01C9-DD21-30BC-1AADE45A8F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266" y="473457"/>
            <a:ext cx="5328070" cy="38196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3313568-F49D-B5B9-7D74-5ED9DAA93F3E}"/>
              </a:ext>
            </a:extLst>
          </p:cNvPr>
          <p:cNvSpPr txBox="1"/>
          <p:nvPr/>
        </p:nvSpPr>
        <p:spPr>
          <a:xfrm>
            <a:off x="382266" y="4038172"/>
            <a:ext cx="3352800" cy="253916"/>
          </a:xfrm>
          <a:prstGeom prst="rect">
            <a:avLst/>
          </a:prstGeom>
          <a:noFill/>
        </p:spPr>
        <p:txBody>
          <a:bodyPr wrap="square" rtlCol="0">
            <a:spAutoFit/>
          </a:bodyPr>
          <a:lstStyle/>
          <a:p>
            <a:r>
              <a:rPr lang="en-GB" sz="1050" err="1">
                <a:solidFill>
                  <a:schemeClr val="bg1"/>
                </a:solidFill>
              </a:rPr>
              <a:t>Manaure</a:t>
            </a:r>
            <a:r>
              <a:rPr lang="en-GB" sz="1050">
                <a:solidFill>
                  <a:schemeClr val="bg1"/>
                </a:solidFill>
              </a:rPr>
              <a:t> Quintero/Reuters</a:t>
            </a:r>
          </a:p>
        </p:txBody>
      </p:sp>
      <p:pic>
        <p:nvPicPr>
          <p:cNvPr id="1028" name="Picture 4" descr="Larissa Blanco y Diego Rodrigues se casaron el 14 de diciembre de 2019. El pasado domingo 26 de junio ella dio a luz gemelos, pero murió. &quot;Me dejó dos angelitos&quot;, dijo él (Foto/Facebook).">
            <a:extLst>
              <a:ext uri="{FF2B5EF4-FFF2-40B4-BE49-F238E27FC236}">
                <a16:creationId xmlns:a16="http://schemas.microsoft.com/office/drawing/2014/main" id="{782D0C2D-57D7-CD27-094D-DF03D591CD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5283" y="341669"/>
            <a:ext cx="3730530" cy="38234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33795E1-D65C-C30E-F1AD-FC4E83D9FF54}"/>
              </a:ext>
            </a:extLst>
          </p:cNvPr>
          <p:cNvSpPr txBox="1"/>
          <p:nvPr/>
        </p:nvSpPr>
        <p:spPr>
          <a:xfrm>
            <a:off x="8456936" y="3911214"/>
            <a:ext cx="3693208" cy="253916"/>
          </a:xfrm>
          <a:prstGeom prst="rect">
            <a:avLst/>
          </a:prstGeom>
          <a:noFill/>
        </p:spPr>
        <p:txBody>
          <a:bodyPr wrap="square" rtlCol="0">
            <a:spAutoFit/>
          </a:bodyPr>
          <a:lstStyle/>
          <a:p>
            <a:r>
              <a:rPr lang="en-GB" sz="1050">
                <a:solidFill>
                  <a:schemeClr val="bg1"/>
                </a:solidFill>
              </a:rPr>
              <a:t>Larissa Blanco y Diego Rodrigues (</a:t>
            </a:r>
            <a:r>
              <a:rPr lang="en-GB" sz="1050" err="1">
                <a:solidFill>
                  <a:schemeClr val="bg1"/>
                </a:solidFill>
              </a:rPr>
              <a:t>Foto</a:t>
            </a:r>
            <a:r>
              <a:rPr lang="en-GB" sz="1050">
                <a:solidFill>
                  <a:schemeClr val="bg1"/>
                </a:solidFill>
              </a:rPr>
              <a:t>/Facebook)</a:t>
            </a:r>
          </a:p>
        </p:txBody>
      </p:sp>
      <p:pic>
        <p:nvPicPr>
          <p:cNvPr id="1030" name="Picture 6" descr="Rain water">
            <a:extLst>
              <a:ext uri="{FF2B5EF4-FFF2-40B4-BE49-F238E27FC236}">
                <a16:creationId xmlns:a16="http://schemas.microsoft.com/office/drawing/2014/main" id="{7D4035C8-BFD2-AA83-038C-46B055641E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6862" y="3375097"/>
            <a:ext cx="5840074" cy="308733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ED7DAD7-BDC2-172A-5DE0-08C7DEA31663}"/>
              </a:ext>
            </a:extLst>
          </p:cNvPr>
          <p:cNvSpPr txBox="1"/>
          <p:nvPr/>
        </p:nvSpPr>
        <p:spPr>
          <a:xfrm>
            <a:off x="2616862" y="6154650"/>
            <a:ext cx="4789967" cy="261610"/>
          </a:xfrm>
          <a:prstGeom prst="rect">
            <a:avLst/>
          </a:prstGeom>
          <a:noFill/>
        </p:spPr>
        <p:txBody>
          <a:bodyPr wrap="square" rtlCol="0">
            <a:spAutoFit/>
          </a:bodyPr>
          <a:lstStyle/>
          <a:p>
            <a:r>
              <a:rPr lang="en-GB" sz="1050">
                <a:solidFill>
                  <a:schemeClr val="bg1"/>
                </a:solidFill>
              </a:rPr>
              <a:t>Mary </a:t>
            </a:r>
            <a:r>
              <a:rPr lang="en-GB" sz="1050" err="1">
                <a:solidFill>
                  <a:schemeClr val="bg1"/>
                </a:solidFill>
              </a:rPr>
              <a:t>Mundeya</a:t>
            </a:r>
            <a:r>
              <a:rPr lang="en-GB" sz="1050">
                <a:solidFill>
                  <a:schemeClr val="bg1"/>
                </a:solidFill>
              </a:rPr>
              <a:t>/ African Women in Media (</a:t>
            </a:r>
            <a:r>
              <a:rPr lang="en-GB" sz="1050" err="1">
                <a:solidFill>
                  <a:schemeClr val="bg1"/>
                </a:solidFill>
              </a:rPr>
              <a:t>AWiM</a:t>
            </a:r>
            <a:r>
              <a:rPr lang="en-GB" sz="1050">
                <a:solidFill>
                  <a:schemeClr val="bg1"/>
                </a:solidFill>
              </a:rPr>
              <a:t>)</a:t>
            </a:r>
          </a:p>
        </p:txBody>
      </p:sp>
    </p:spTree>
    <p:extLst>
      <p:ext uri="{BB962C8B-B14F-4D97-AF65-F5344CB8AC3E}">
        <p14:creationId xmlns:p14="http://schemas.microsoft.com/office/powerpoint/2010/main" val="934194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F5ADE-75D8-254A-94B2-894068DC5FF8}"/>
              </a:ext>
            </a:extLst>
          </p:cNvPr>
          <p:cNvSpPr>
            <a:spLocks noGrp="1"/>
          </p:cNvSpPr>
          <p:nvPr>
            <p:ph type="ctrTitle"/>
          </p:nvPr>
        </p:nvSpPr>
        <p:spPr>
          <a:xfrm>
            <a:off x="1594885" y="2152650"/>
            <a:ext cx="8739962" cy="1752600"/>
          </a:xfrm>
        </p:spPr>
        <p:txBody>
          <a:bodyPr/>
          <a:lstStyle/>
          <a:p>
            <a:r>
              <a:rPr lang="es-ES_tradnl"/>
              <a:t>¿Qué hace que el sector salud sea tan vulnerable a la corrupción? </a:t>
            </a:r>
            <a:br>
              <a:rPr lang="es-ES_tradnl"/>
            </a:br>
            <a:br>
              <a:rPr lang="es-ES_tradnl"/>
            </a:br>
            <a:r>
              <a:rPr lang="es-ES_tradnl"/>
              <a:t>¿Qué más influyó durante la pandemia?</a:t>
            </a:r>
          </a:p>
        </p:txBody>
      </p:sp>
    </p:spTree>
    <p:extLst>
      <p:ext uri="{BB962C8B-B14F-4D97-AF65-F5344CB8AC3E}">
        <p14:creationId xmlns:p14="http://schemas.microsoft.com/office/powerpoint/2010/main" val="4156086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469B5-D82A-744D-9E8C-A970FC9AE31E}"/>
              </a:ext>
            </a:extLst>
          </p:cNvPr>
          <p:cNvSpPr>
            <a:spLocks noGrp="1"/>
          </p:cNvSpPr>
          <p:nvPr>
            <p:ph type="title"/>
          </p:nvPr>
        </p:nvSpPr>
        <p:spPr>
          <a:xfrm>
            <a:off x="609600" y="593877"/>
            <a:ext cx="10972800" cy="944562"/>
          </a:xfrm>
        </p:spPr>
        <p:txBody>
          <a:bodyPr>
            <a:normAutofit/>
          </a:bodyPr>
          <a:lstStyle/>
          <a:p>
            <a:r>
              <a:rPr lang="en-GB"/>
              <a:t>Tres </a:t>
            </a:r>
            <a:r>
              <a:rPr lang="en-GB" err="1"/>
              <a:t>razones</a:t>
            </a:r>
            <a:r>
              <a:rPr lang="en-GB"/>
              <a:t> </a:t>
            </a:r>
            <a:r>
              <a:rPr lang="en-GB" err="1"/>
              <a:t>principales</a:t>
            </a:r>
            <a:r>
              <a:rPr lang="en-GB"/>
              <a:t>:</a:t>
            </a:r>
          </a:p>
        </p:txBody>
      </p:sp>
      <p:sp>
        <p:nvSpPr>
          <p:cNvPr id="12" name="Text Placeholder 3">
            <a:extLst>
              <a:ext uri="{FF2B5EF4-FFF2-40B4-BE49-F238E27FC236}">
                <a16:creationId xmlns:a16="http://schemas.microsoft.com/office/drawing/2014/main" id="{5570FBC9-99C9-1842-A546-A7F30026BC45}"/>
              </a:ext>
            </a:extLst>
          </p:cNvPr>
          <p:cNvSpPr txBox="1">
            <a:spLocks/>
          </p:cNvSpPr>
          <p:nvPr/>
        </p:nvSpPr>
        <p:spPr>
          <a:xfrm>
            <a:off x="1711457" y="4600641"/>
            <a:ext cx="2337103" cy="1242369"/>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2400" b="0" kern="1200">
                <a:solidFill>
                  <a:schemeClr val="tx1"/>
                </a:solidFill>
                <a:latin typeface="Lato" panose="020F0502020204030203" pitchFamily="34" charset="0"/>
                <a:ea typeface="+mn-ea"/>
                <a:cs typeface="Lato" panose="020F0502020204030203"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Lato" panose="020F0502020204030203" pitchFamily="34" charset="0"/>
                <a:ea typeface="+mn-ea"/>
                <a:cs typeface="Lato" panose="020F0502020204030203"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Lato" panose="020F0502020204030203" pitchFamily="34" charset="0"/>
                <a:ea typeface="+mn-ea"/>
                <a:cs typeface="Lato" panose="020F0502020204030203"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Lato" panose="020F0502020204030203" pitchFamily="34" charset="0"/>
                <a:ea typeface="+mn-ea"/>
                <a:cs typeface="Lato" panose="020F0502020204030203"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Lato" panose="020F0502020204030203" pitchFamily="34" charset="0"/>
                <a:ea typeface="+mn-ea"/>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_tradnl" sz="2000">
                <a:latin typeface="Lato"/>
                <a:ea typeface="Lato"/>
                <a:cs typeface="Lato"/>
              </a:rPr>
              <a:t>Incertidumbre</a:t>
            </a:r>
          </a:p>
        </p:txBody>
      </p:sp>
      <p:sp>
        <p:nvSpPr>
          <p:cNvPr id="15" name="Text Placeholder 3">
            <a:extLst>
              <a:ext uri="{FF2B5EF4-FFF2-40B4-BE49-F238E27FC236}">
                <a16:creationId xmlns:a16="http://schemas.microsoft.com/office/drawing/2014/main" id="{A9E4B606-001A-354B-9DD3-9896E5BA8C39}"/>
              </a:ext>
            </a:extLst>
          </p:cNvPr>
          <p:cNvSpPr txBox="1">
            <a:spLocks/>
          </p:cNvSpPr>
          <p:nvPr/>
        </p:nvSpPr>
        <p:spPr>
          <a:xfrm>
            <a:off x="4644939" y="4557861"/>
            <a:ext cx="2221119" cy="1525081"/>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400" b="0" kern="1200">
                <a:solidFill>
                  <a:schemeClr val="tx1"/>
                </a:solidFill>
                <a:latin typeface="Lato" panose="020F0502020204030203" pitchFamily="34" charset="0"/>
                <a:ea typeface="+mn-ea"/>
                <a:cs typeface="Lato" panose="020F0502020204030203"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Lato" panose="020F0502020204030203" pitchFamily="34" charset="0"/>
                <a:ea typeface="+mn-ea"/>
                <a:cs typeface="Lato" panose="020F0502020204030203"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Lato" panose="020F0502020204030203" pitchFamily="34" charset="0"/>
                <a:ea typeface="+mn-ea"/>
                <a:cs typeface="Lato" panose="020F0502020204030203"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Lato" panose="020F0502020204030203" pitchFamily="34" charset="0"/>
                <a:ea typeface="+mn-ea"/>
                <a:cs typeface="Lato" panose="020F0502020204030203"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Lato" panose="020F0502020204030203" pitchFamily="34" charset="0"/>
                <a:ea typeface="+mn-ea"/>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_tradnl" sz="2000"/>
              <a:t>Información asimétrica</a:t>
            </a:r>
          </a:p>
        </p:txBody>
      </p:sp>
      <p:sp>
        <p:nvSpPr>
          <p:cNvPr id="16" name="Text Placeholder 3">
            <a:extLst>
              <a:ext uri="{FF2B5EF4-FFF2-40B4-BE49-F238E27FC236}">
                <a16:creationId xmlns:a16="http://schemas.microsoft.com/office/drawing/2014/main" id="{653264AF-6193-9545-930D-43485E6DA9E8}"/>
              </a:ext>
            </a:extLst>
          </p:cNvPr>
          <p:cNvSpPr txBox="1">
            <a:spLocks/>
          </p:cNvSpPr>
          <p:nvPr/>
        </p:nvSpPr>
        <p:spPr>
          <a:xfrm>
            <a:off x="7578421" y="4542620"/>
            <a:ext cx="2337102" cy="1525081"/>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2400" b="0" kern="1200">
                <a:solidFill>
                  <a:schemeClr val="tx1"/>
                </a:solidFill>
                <a:latin typeface="Lato" panose="020F0502020204030203" pitchFamily="34" charset="0"/>
                <a:ea typeface="+mn-ea"/>
                <a:cs typeface="Lato" panose="020F0502020204030203"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Lato" panose="020F0502020204030203" pitchFamily="34" charset="0"/>
                <a:ea typeface="+mn-ea"/>
                <a:cs typeface="Lato" panose="020F0502020204030203"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Lato" panose="020F0502020204030203" pitchFamily="34" charset="0"/>
                <a:ea typeface="+mn-ea"/>
                <a:cs typeface="Lato" panose="020F0502020204030203"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Lato" panose="020F0502020204030203" pitchFamily="34" charset="0"/>
                <a:ea typeface="+mn-ea"/>
                <a:cs typeface="Lato" panose="020F0502020204030203"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Lato" panose="020F0502020204030203" pitchFamily="34" charset="0"/>
                <a:ea typeface="+mn-ea"/>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_tradnl" sz="2000">
                <a:latin typeface="Lato"/>
                <a:ea typeface="Lato"/>
                <a:cs typeface="Lato"/>
              </a:rPr>
              <a:t>Un gran número de actores dispersos</a:t>
            </a:r>
          </a:p>
        </p:txBody>
      </p:sp>
      <p:grpSp>
        <p:nvGrpSpPr>
          <p:cNvPr id="10" name="Group 9">
            <a:extLst>
              <a:ext uri="{FF2B5EF4-FFF2-40B4-BE49-F238E27FC236}">
                <a16:creationId xmlns:a16="http://schemas.microsoft.com/office/drawing/2014/main" id="{95F7AEF6-FACC-854F-B99E-1B6DB7D0B43F}"/>
              </a:ext>
            </a:extLst>
          </p:cNvPr>
          <p:cNvGrpSpPr/>
          <p:nvPr/>
        </p:nvGrpSpPr>
        <p:grpSpPr>
          <a:xfrm>
            <a:off x="1711457" y="1953741"/>
            <a:ext cx="2337103" cy="2609161"/>
            <a:chOff x="739896" y="2205727"/>
            <a:chExt cx="1535634" cy="1758999"/>
          </a:xfrm>
        </p:grpSpPr>
        <p:sp>
          <p:nvSpPr>
            <p:cNvPr id="5" name="Bevel 4">
              <a:extLst>
                <a:ext uri="{FF2B5EF4-FFF2-40B4-BE49-F238E27FC236}">
                  <a16:creationId xmlns:a16="http://schemas.microsoft.com/office/drawing/2014/main" id="{4CCFE804-AFD0-F14A-8D96-C6904374AECC}"/>
                </a:ext>
              </a:extLst>
            </p:cNvPr>
            <p:cNvSpPr/>
            <p:nvPr/>
          </p:nvSpPr>
          <p:spPr>
            <a:xfrm>
              <a:off x="739896" y="2205727"/>
              <a:ext cx="1535634" cy="1758999"/>
            </a:xfrm>
            <a:prstGeom prst="bevel">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pic>
          <p:nvPicPr>
            <p:cNvPr id="4" name="Picture 3" descr="Shape&#10;&#10;Description automatically generated with low confidence">
              <a:extLst>
                <a:ext uri="{FF2B5EF4-FFF2-40B4-BE49-F238E27FC236}">
                  <a16:creationId xmlns:a16="http://schemas.microsoft.com/office/drawing/2014/main" id="{23B0DFCA-8F00-1140-8F8D-927134C472E7}"/>
                </a:ext>
              </a:extLst>
            </p:cNvPr>
            <p:cNvPicPr>
              <a:picLocks noChangeAspect="1"/>
            </p:cNvPicPr>
            <p:nvPr/>
          </p:nvPicPr>
          <p:blipFill>
            <a:blip r:embed="rId3"/>
            <a:stretch>
              <a:fillRect/>
            </a:stretch>
          </p:blipFill>
          <p:spPr>
            <a:xfrm>
              <a:off x="902786" y="2506303"/>
              <a:ext cx="1178442" cy="1178442"/>
            </a:xfrm>
            <a:prstGeom prst="rect">
              <a:avLst/>
            </a:prstGeom>
          </p:spPr>
        </p:pic>
      </p:grpSp>
      <p:grpSp>
        <p:nvGrpSpPr>
          <p:cNvPr id="21" name="Group 20">
            <a:extLst>
              <a:ext uri="{FF2B5EF4-FFF2-40B4-BE49-F238E27FC236}">
                <a16:creationId xmlns:a16="http://schemas.microsoft.com/office/drawing/2014/main" id="{2218DC94-657B-1644-88BA-532F2FC7F615}"/>
              </a:ext>
            </a:extLst>
          </p:cNvPr>
          <p:cNvGrpSpPr/>
          <p:nvPr/>
        </p:nvGrpSpPr>
        <p:grpSpPr>
          <a:xfrm>
            <a:off x="4644939" y="1953741"/>
            <a:ext cx="2337103" cy="2609161"/>
            <a:chOff x="2844703" y="2205727"/>
            <a:chExt cx="1535634" cy="1758999"/>
          </a:xfrm>
        </p:grpSpPr>
        <p:sp>
          <p:nvSpPr>
            <p:cNvPr id="6" name="Bevel 5">
              <a:extLst>
                <a:ext uri="{FF2B5EF4-FFF2-40B4-BE49-F238E27FC236}">
                  <a16:creationId xmlns:a16="http://schemas.microsoft.com/office/drawing/2014/main" id="{A85FA2A7-F44B-8C45-A461-D47C8351EF3B}"/>
                </a:ext>
              </a:extLst>
            </p:cNvPr>
            <p:cNvSpPr/>
            <p:nvPr/>
          </p:nvSpPr>
          <p:spPr>
            <a:xfrm>
              <a:off x="2844703" y="2205727"/>
              <a:ext cx="1535634" cy="1758999"/>
            </a:xfrm>
            <a:prstGeom prst="bevel">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pic>
          <p:nvPicPr>
            <p:cNvPr id="17" name="Picture 16" descr="Shape&#10;&#10;Description automatically generated with low confidence">
              <a:extLst>
                <a:ext uri="{FF2B5EF4-FFF2-40B4-BE49-F238E27FC236}">
                  <a16:creationId xmlns:a16="http://schemas.microsoft.com/office/drawing/2014/main" id="{85AF660A-D627-4E48-8E1C-1A973F847582}"/>
                </a:ext>
              </a:extLst>
            </p:cNvPr>
            <p:cNvPicPr>
              <a:picLocks noChangeAspect="1"/>
            </p:cNvPicPr>
            <p:nvPr/>
          </p:nvPicPr>
          <p:blipFill>
            <a:blip r:embed="rId4"/>
            <a:stretch>
              <a:fillRect/>
            </a:stretch>
          </p:blipFill>
          <p:spPr>
            <a:xfrm>
              <a:off x="3063491" y="2557519"/>
              <a:ext cx="1127226" cy="1127226"/>
            </a:xfrm>
            <a:prstGeom prst="rect">
              <a:avLst/>
            </a:prstGeom>
          </p:spPr>
        </p:pic>
      </p:grpSp>
      <p:grpSp>
        <p:nvGrpSpPr>
          <p:cNvPr id="31" name="Group 30">
            <a:extLst>
              <a:ext uri="{FF2B5EF4-FFF2-40B4-BE49-F238E27FC236}">
                <a16:creationId xmlns:a16="http://schemas.microsoft.com/office/drawing/2014/main" id="{9A31A305-E1C1-EB4F-A035-9059157AB539}"/>
              </a:ext>
            </a:extLst>
          </p:cNvPr>
          <p:cNvGrpSpPr/>
          <p:nvPr/>
        </p:nvGrpSpPr>
        <p:grpSpPr>
          <a:xfrm>
            <a:off x="7578421" y="1953742"/>
            <a:ext cx="2337103" cy="2609161"/>
            <a:chOff x="4949510" y="2205727"/>
            <a:chExt cx="1535634" cy="1758999"/>
          </a:xfrm>
        </p:grpSpPr>
        <p:sp>
          <p:nvSpPr>
            <p:cNvPr id="7" name="Bevel 6">
              <a:extLst>
                <a:ext uri="{FF2B5EF4-FFF2-40B4-BE49-F238E27FC236}">
                  <a16:creationId xmlns:a16="http://schemas.microsoft.com/office/drawing/2014/main" id="{DF0093F8-05EF-3342-BD11-35B3E7974A44}"/>
                </a:ext>
              </a:extLst>
            </p:cNvPr>
            <p:cNvSpPr/>
            <p:nvPr/>
          </p:nvSpPr>
          <p:spPr>
            <a:xfrm>
              <a:off x="4949510" y="2205727"/>
              <a:ext cx="1535634" cy="1758999"/>
            </a:xfrm>
            <a:prstGeom prst="bevel">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pic>
          <p:nvPicPr>
            <p:cNvPr id="30" name="Picture 29" descr="Shape&#10;&#10;Description automatically generated with low confidence">
              <a:extLst>
                <a:ext uri="{FF2B5EF4-FFF2-40B4-BE49-F238E27FC236}">
                  <a16:creationId xmlns:a16="http://schemas.microsoft.com/office/drawing/2014/main" id="{E7694D49-DAE3-564E-AE6A-9C3748A7AF77}"/>
                </a:ext>
              </a:extLst>
            </p:cNvPr>
            <p:cNvPicPr>
              <a:picLocks noChangeAspect="1"/>
            </p:cNvPicPr>
            <p:nvPr/>
          </p:nvPicPr>
          <p:blipFill>
            <a:blip r:embed="rId5"/>
            <a:stretch>
              <a:fillRect/>
            </a:stretch>
          </p:blipFill>
          <p:spPr>
            <a:xfrm>
              <a:off x="5233933" y="2557519"/>
              <a:ext cx="1019229" cy="1019229"/>
            </a:xfrm>
            <a:prstGeom prst="rect">
              <a:avLst/>
            </a:prstGeom>
          </p:spPr>
        </p:pic>
      </p:grpSp>
    </p:spTree>
    <p:extLst>
      <p:ext uri="{BB962C8B-B14F-4D97-AF65-F5344CB8AC3E}">
        <p14:creationId xmlns:p14="http://schemas.microsoft.com/office/powerpoint/2010/main" val="3327792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3E67B545-36B5-0C4C-86FF-B0F7A2A9B35F}"/>
              </a:ext>
            </a:extLst>
          </p:cNvPr>
          <p:cNvSpPr/>
          <p:nvPr/>
        </p:nvSpPr>
        <p:spPr>
          <a:xfrm>
            <a:off x="3345551" y="1185252"/>
            <a:ext cx="5249101" cy="524910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graphicFrame>
        <p:nvGraphicFramePr>
          <p:cNvPr id="5" name="Diagram 4">
            <a:extLst>
              <a:ext uri="{FF2B5EF4-FFF2-40B4-BE49-F238E27FC236}">
                <a16:creationId xmlns:a16="http://schemas.microsoft.com/office/drawing/2014/main" id="{8127FEB8-0428-AC48-A1E4-20DB86D9CE4A}"/>
              </a:ext>
            </a:extLst>
          </p:cNvPr>
          <p:cNvGraphicFramePr/>
          <p:nvPr>
            <p:extLst>
              <p:ext uri="{D42A27DB-BD31-4B8C-83A1-F6EECF244321}">
                <p14:modId xmlns:p14="http://schemas.microsoft.com/office/powerpoint/2010/main" val="1562423883"/>
              </p:ext>
            </p:extLst>
          </p:nvPr>
        </p:nvGraphicFramePr>
        <p:xfrm>
          <a:off x="2608539" y="1565308"/>
          <a:ext cx="6729727" cy="44864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CAB84BEC-453A-F149-950E-7FC2045F3306}"/>
              </a:ext>
            </a:extLst>
          </p:cNvPr>
          <p:cNvSpPr>
            <a:spLocks noGrp="1"/>
          </p:cNvSpPr>
          <p:nvPr>
            <p:ph type="title"/>
          </p:nvPr>
        </p:nvSpPr>
        <p:spPr>
          <a:xfrm>
            <a:off x="195147" y="411323"/>
            <a:ext cx="9554096" cy="735292"/>
          </a:xfrm>
        </p:spPr>
        <p:txBody>
          <a:bodyPr>
            <a:normAutofit/>
          </a:bodyPr>
          <a:lstStyle/>
          <a:p>
            <a:r>
              <a:rPr lang="es-ES_tradnl"/>
              <a:t>Tipos de corrupción en los sistemas sanitarios</a:t>
            </a:r>
          </a:p>
        </p:txBody>
      </p:sp>
      <p:pic>
        <p:nvPicPr>
          <p:cNvPr id="5122" name="Picture 2" descr="Health system building blocks [7]. Image credit: Fusión Creativa. |  Download Scientific Diagram" hidden="1">
            <a:extLst>
              <a:ext uri="{FF2B5EF4-FFF2-40B4-BE49-F238E27FC236}">
                <a16:creationId xmlns:a16="http://schemas.microsoft.com/office/drawing/2014/main" id="{F59C62E6-4B03-5E4B-8A44-9B446B8B93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6006" y="1706562"/>
            <a:ext cx="4282780" cy="466623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Elbow Connector 7">
            <a:extLst>
              <a:ext uri="{FF2B5EF4-FFF2-40B4-BE49-F238E27FC236}">
                <a16:creationId xmlns:a16="http://schemas.microsoft.com/office/drawing/2014/main" id="{114E05ED-CEDE-C14C-895C-3AAFC08A7134}"/>
              </a:ext>
            </a:extLst>
          </p:cNvPr>
          <p:cNvCxnSpPr/>
          <p:nvPr/>
        </p:nvCxnSpPr>
        <p:spPr>
          <a:xfrm flipV="1">
            <a:off x="6140836" y="6051793"/>
            <a:ext cx="2443054" cy="219789"/>
          </a:xfrm>
          <a:prstGeom prst="bentConnector3">
            <a:avLst/>
          </a:prstGeom>
          <a:ln w="19050">
            <a:solidFill>
              <a:schemeClr val="tx1"/>
            </a:solidFill>
            <a:prstDash val="solid"/>
            <a:tailEnd type="triangle" w="lg" len="lg"/>
          </a:ln>
        </p:spPr>
        <p:style>
          <a:lnRef idx="1">
            <a:schemeClr val="dk1"/>
          </a:lnRef>
          <a:fillRef idx="0">
            <a:schemeClr val="dk1"/>
          </a:fillRef>
          <a:effectRef idx="0">
            <a:schemeClr val="dk1"/>
          </a:effectRef>
          <a:fontRef idx="minor">
            <a:schemeClr val="tx1"/>
          </a:fontRef>
        </p:style>
      </p:cxnSp>
      <p:sp>
        <p:nvSpPr>
          <p:cNvPr id="10" name="Text Placeholder 3">
            <a:extLst>
              <a:ext uri="{FF2B5EF4-FFF2-40B4-BE49-F238E27FC236}">
                <a16:creationId xmlns:a16="http://schemas.microsoft.com/office/drawing/2014/main" id="{7F08825A-6A24-A345-BB70-A9D5CFF4ADF5}"/>
              </a:ext>
            </a:extLst>
          </p:cNvPr>
          <p:cNvSpPr>
            <a:spLocks noGrp="1"/>
          </p:cNvSpPr>
          <p:nvPr>
            <p:ph type="body" sz="quarter" idx="13"/>
          </p:nvPr>
        </p:nvSpPr>
        <p:spPr>
          <a:xfrm>
            <a:off x="8685298" y="5123021"/>
            <a:ext cx="3432140" cy="1412730"/>
          </a:xfrm>
        </p:spPr>
        <p:txBody>
          <a:bodyPr>
            <a:noAutofit/>
          </a:bodyPr>
          <a:lstStyle/>
          <a:p>
            <a:pPr marL="0" indent="0">
              <a:buNone/>
            </a:pPr>
            <a:r>
              <a:rPr lang="es-ES_tradnl" sz="1600">
                <a:effectLst/>
              </a:rPr>
              <a:t>Extorsiones, apropiación indebida de activos, facturación fraudulenta, empleados fantasma, conflictos de intereses que afectan las decisiones de gestión y riesgos asociados con la doble práctica</a:t>
            </a:r>
          </a:p>
        </p:txBody>
      </p:sp>
      <p:cxnSp>
        <p:nvCxnSpPr>
          <p:cNvPr id="12" name="Straight Arrow Connector 11">
            <a:extLst>
              <a:ext uri="{FF2B5EF4-FFF2-40B4-BE49-F238E27FC236}">
                <a16:creationId xmlns:a16="http://schemas.microsoft.com/office/drawing/2014/main" id="{F20A8234-81FB-B546-AA06-FBCAEB563310}"/>
              </a:ext>
            </a:extLst>
          </p:cNvPr>
          <p:cNvCxnSpPr/>
          <p:nvPr/>
        </p:nvCxnSpPr>
        <p:spPr>
          <a:xfrm>
            <a:off x="7922736" y="2904665"/>
            <a:ext cx="1319916" cy="0"/>
          </a:xfrm>
          <a:prstGeom prst="straightConnector1">
            <a:avLst/>
          </a:prstGeom>
          <a:ln w="19050">
            <a:solidFill>
              <a:schemeClr val="tx1"/>
            </a:solidFill>
            <a:prstDash val="solid"/>
            <a:tailEnd type="triangle" w="lg" len="lg"/>
          </a:ln>
        </p:spPr>
        <p:style>
          <a:lnRef idx="1">
            <a:schemeClr val="accent1"/>
          </a:lnRef>
          <a:fillRef idx="0">
            <a:schemeClr val="accent1"/>
          </a:fillRef>
          <a:effectRef idx="0">
            <a:schemeClr val="accent1"/>
          </a:effectRef>
          <a:fontRef idx="minor">
            <a:schemeClr val="tx1"/>
          </a:fontRef>
        </p:style>
      </p:cxnSp>
      <p:sp>
        <p:nvSpPr>
          <p:cNvPr id="14" name="Text Placeholder 3">
            <a:extLst>
              <a:ext uri="{FF2B5EF4-FFF2-40B4-BE49-F238E27FC236}">
                <a16:creationId xmlns:a16="http://schemas.microsoft.com/office/drawing/2014/main" id="{DB2A249A-1FD2-6E4D-851D-C4B650446137}"/>
              </a:ext>
            </a:extLst>
          </p:cNvPr>
          <p:cNvSpPr txBox="1">
            <a:spLocks/>
          </p:cNvSpPr>
          <p:nvPr/>
        </p:nvSpPr>
        <p:spPr>
          <a:xfrm>
            <a:off x="9151962" y="2743879"/>
            <a:ext cx="2765320" cy="61241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400" b="0" kern="1200">
                <a:solidFill>
                  <a:schemeClr val="tx1"/>
                </a:solidFill>
                <a:latin typeface="Lato" panose="020F0502020204030203" pitchFamily="34" charset="0"/>
                <a:ea typeface="+mn-ea"/>
                <a:cs typeface="Lato" panose="020F0502020204030203"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Lato" panose="020F0502020204030203" pitchFamily="34" charset="0"/>
                <a:ea typeface="+mn-ea"/>
                <a:cs typeface="Lato" panose="020F0502020204030203"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Lato" panose="020F0502020204030203" pitchFamily="34" charset="0"/>
                <a:ea typeface="+mn-ea"/>
                <a:cs typeface="Lato" panose="020F0502020204030203"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Lato" panose="020F0502020204030203" pitchFamily="34" charset="0"/>
                <a:ea typeface="+mn-ea"/>
                <a:cs typeface="Lato" panose="020F0502020204030203"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Lato" panose="020F0502020204030203" pitchFamily="34" charset="0"/>
                <a:ea typeface="+mn-ea"/>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_tradnl" sz="1600"/>
              <a:t>Manipulación y falsificación de datos</a:t>
            </a:r>
          </a:p>
        </p:txBody>
      </p:sp>
      <p:cxnSp>
        <p:nvCxnSpPr>
          <p:cNvPr id="15" name="Straight Arrow Connector 14">
            <a:extLst>
              <a:ext uri="{FF2B5EF4-FFF2-40B4-BE49-F238E27FC236}">
                <a16:creationId xmlns:a16="http://schemas.microsoft.com/office/drawing/2014/main" id="{15837058-FB37-A547-8906-70720F2F4DA3}"/>
              </a:ext>
            </a:extLst>
          </p:cNvPr>
          <p:cNvCxnSpPr/>
          <p:nvPr/>
        </p:nvCxnSpPr>
        <p:spPr>
          <a:xfrm>
            <a:off x="7915920" y="4310453"/>
            <a:ext cx="1319916" cy="0"/>
          </a:xfrm>
          <a:prstGeom prst="straightConnector1">
            <a:avLst/>
          </a:prstGeom>
          <a:ln w="19050">
            <a:solidFill>
              <a:schemeClr val="tx1"/>
            </a:solidFill>
            <a:prstDash val="solid"/>
            <a:tailEnd type="triangle" w="lg" len="lg"/>
          </a:ln>
        </p:spPr>
        <p:style>
          <a:lnRef idx="1">
            <a:schemeClr val="accent1"/>
          </a:lnRef>
          <a:fillRef idx="0">
            <a:schemeClr val="accent1"/>
          </a:fillRef>
          <a:effectRef idx="0">
            <a:schemeClr val="accent1"/>
          </a:effectRef>
          <a:fontRef idx="minor">
            <a:schemeClr val="tx1"/>
          </a:fontRef>
        </p:style>
      </p:cxnSp>
      <p:sp>
        <p:nvSpPr>
          <p:cNvPr id="16" name="Text Placeholder 3">
            <a:extLst>
              <a:ext uri="{FF2B5EF4-FFF2-40B4-BE49-F238E27FC236}">
                <a16:creationId xmlns:a16="http://schemas.microsoft.com/office/drawing/2014/main" id="{F8371EBE-958E-3242-A936-C23F796881A4}"/>
              </a:ext>
            </a:extLst>
          </p:cNvPr>
          <p:cNvSpPr txBox="1">
            <a:spLocks/>
          </p:cNvSpPr>
          <p:nvPr/>
        </p:nvSpPr>
        <p:spPr>
          <a:xfrm>
            <a:off x="8916800" y="3677886"/>
            <a:ext cx="2765319" cy="61241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b="0" kern="1200">
                <a:solidFill>
                  <a:schemeClr val="tx1"/>
                </a:solidFill>
                <a:latin typeface="Lato" panose="020F0502020204030203" pitchFamily="34" charset="0"/>
                <a:ea typeface="+mn-ea"/>
                <a:cs typeface="Lato" panose="020F0502020204030203"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Lato" panose="020F0502020204030203" pitchFamily="34" charset="0"/>
                <a:ea typeface="+mn-ea"/>
                <a:cs typeface="Lato" panose="020F0502020204030203"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Lato" panose="020F0502020204030203" pitchFamily="34" charset="0"/>
                <a:ea typeface="+mn-ea"/>
                <a:cs typeface="Lato" panose="020F0502020204030203"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Lato" panose="020F0502020204030203" pitchFamily="34" charset="0"/>
                <a:ea typeface="+mn-ea"/>
                <a:cs typeface="Lato" panose="020F0502020204030203"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Lato" panose="020F0502020204030203" pitchFamily="34" charset="0"/>
                <a:ea typeface="+mn-ea"/>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s-ES_tradnl" sz="1600"/>
              <a:t>Pagos informales, mala asignación de fondos, malversación de fondos, evasión de impuestos</a:t>
            </a:r>
          </a:p>
        </p:txBody>
      </p:sp>
      <p:cxnSp>
        <p:nvCxnSpPr>
          <p:cNvPr id="17" name="Elbow Connector 16">
            <a:extLst>
              <a:ext uri="{FF2B5EF4-FFF2-40B4-BE49-F238E27FC236}">
                <a16:creationId xmlns:a16="http://schemas.microsoft.com/office/drawing/2014/main" id="{9C8277C3-1863-7943-8013-0A421DB87550}"/>
              </a:ext>
            </a:extLst>
          </p:cNvPr>
          <p:cNvCxnSpPr/>
          <p:nvPr/>
        </p:nvCxnSpPr>
        <p:spPr>
          <a:xfrm flipV="1">
            <a:off x="6317148" y="1617567"/>
            <a:ext cx="2443054" cy="219789"/>
          </a:xfrm>
          <a:prstGeom prst="bentConnector3">
            <a:avLst/>
          </a:prstGeom>
          <a:ln w="19050">
            <a:solidFill>
              <a:schemeClr val="tx1"/>
            </a:solidFill>
            <a:prstDash val="solid"/>
            <a:tailEnd type="triangle" w="lg" len="lg"/>
          </a:ln>
        </p:spPr>
        <p:style>
          <a:lnRef idx="1">
            <a:schemeClr val="accent1"/>
          </a:lnRef>
          <a:fillRef idx="0">
            <a:schemeClr val="accent1"/>
          </a:fillRef>
          <a:effectRef idx="0">
            <a:schemeClr val="accent1"/>
          </a:effectRef>
          <a:fontRef idx="minor">
            <a:schemeClr val="tx1"/>
          </a:fontRef>
        </p:style>
      </p:cxnSp>
      <p:sp>
        <p:nvSpPr>
          <p:cNvPr id="18" name="Text Placeholder 3">
            <a:extLst>
              <a:ext uri="{FF2B5EF4-FFF2-40B4-BE49-F238E27FC236}">
                <a16:creationId xmlns:a16="http://schemas.microsoft.com/office/drawing/2014/main" id="{96FDE327-D74C-D74B-821C-D345810DDC81}"/>
              </a:ext>
            </a:extLst>
          </p:cNvPr>
          <p:cNvSpPr txBox="1">
            <a:spLocks/>
          </p:cNvSpPr>
          <p:nvPr/>
        </p:nvSpPr>
        <p:spPr>
          <a:xfrm>
            <a:off x="8867944" y="1290839"/>
            <a:ext cx="2863033" cy="1070479"/>
          </a:xfrm>
          <a:prstGeom prst="rect">
            <a:avLst/>
          </a:prstGeom>
        </p:spPr>
        <p:txBody>
          <a:bodyPr vert="horz" lIns="91440" tIns="45720" rIns="91440" bIns="45720" rtlCol="0">
            <a:normAutofit/>
          </a:bodyPr>
          <a:lstStyle>
            <a:defPPr>
              <a:defRPr lang="nb-NO"/>
            </a:defPPr>
            <a:lvl1pPr indent="0" algn="ctr">
              <a:lnSpc>
                <a:spcPct val="100000"/>
              </a:lnSpc>
              <a:spcBef>
                <a:spcPts val="1000"/>
              </a:spcBef>
              <a:buFont typeface="Arial" panose="020B0604020202020204" pitchFamily="34" charset="0"/>
              <a:buNone/>
              <a:defRPr sz="1600" b="0">
                <a:solidFill>
                  <a:schemeClr val="tx1"/>
                </a:solidFill>
                <a:latin typeface="Lato" panose="020F0502020204030203" pitchFamily="34" charset="0"/>
                <a:cs typeface="Lato" panose="020F0502020204030203" pitchFamily="34" charset="0"/>
              </a:defRPr>
            </a:lvl1pPr>
            <a:lvl2pPr indent="0">
              <a:lnSpc>
                <a:spcPct val="100000"/>
              </a:lnSpc>
              <a:spcBef>
                <a:spcPts val="500"/>
              </a:spcBef>
              <a:buFont typeface="Arial" panose="020B0604020202020204" pitchFamily="34" charset="0"/>
              <a:buNone/>
              <a:defRPr sz="2000">
                <a:solidFill>
                  <a:schemeClr val="tx1"/>
                </a:solidFill>
                <a:latin typeface="Lato" panose="020F0502020204030203" pitchFamily="34" charset="0"/>
                <a:cs typeface="Lato" panose="020F0502020204030203" pitchFamily="34" charset="0"/>
              </a:defRPr>
            </a:lvl2pPr>
            <a:lvl3pPr indent="0">
              <a:lnSpc>
                <a:spcPct val="100000"/>
              </a:lnSpc>
              <a:spcBef>
                <a:spcPts val="500"/>
              </a:spcBef>
              <a:buFont typeface="Arial" panose="020B0604020202020204" pitchFamily="34" charset="0"/>
              <a:buNone/>
              <a:defRPr sz="1400">
                <a:solidFill>
                  <a:schemeClr val="tx1"/>
                </a:solidFill>
                <a:latin typeface="Lato" panose="020F0502020204030203" pitchFamily="34" charset="0"/>
                <a:cs typeface="Lato" panose="020F0502020204030203" pitchFamily="34" charset="0"/>
              </a:defRPr>
            </a:lvl3pPr>
            <a:lvl4pPr indent="0">
              <a:lnSpc>
                <a:spcPct val="100000"/>
              </a:lnSpc>
              <a:spcBef>
                <a:spcPts val="500"/>
              </a:spcBef>
              <a:buFont typeface="Arial" panose="020B0604020202020204" pitchFamily="34" charset="0"/>
              <a:buNone/>
              <a:defRPr sz="1400">
                <a:solidFill>
                  <a:schemeClr val="tx1"/>
                </a:solidFill>
                <a:latin typeface="Lato" panose="020F0502020204030203" pitchFamily="34" charset="0"/>
                <a:cs typeface="Lato" panose="020F0502020204030203" pitchFamily="34" charset="0"/>
              </a:defRPr>
            </a:lvl4pPr>
            <a:lvl5pPr indent="0">
              <a:lnSpc>
                <a:spcPct val="100000"/>
              </a:lnSpc>
              <a:spcBef>
                <a:spcPts val="500"/>
              </a:spcBef>
              <a:buFont typeface="Arial" panose="020B0604020202020204" pitchFamily="34" charset="0"/>
              <a:buNone/>
              <a:defRPr sz="1400">
                <a:solidFill>
                  <a:schemeClr val="tx1"/>
                </a:solidFill>
                <a:latin typeface="Lato" panose="020F0502020204030203" pitchFamily="34" charset="0"/>
                <a:cs typeface="Lato" panose="020F0502020204030203" pitchFamily="34" charset="0"/>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pPr algn="l"/>
            <a:r>
              <a:rPr lang="es-ES_tradnl"/>
              <a:t>Captura del estado, nepotismo, favoritismo, malversación, influencia indebida</a:t>
            </a:r>
          </a:p>
        </p:txBody>
      </p:sp>
      <p:cxnSp>
        <p:nvCxnSpPr>
          <p:cNvPr id="19" name="Straight Arrow Connector 18">
            <a:extLst>
              <a:ext uri="{FF2B5EF4-FFF2-40B4-BE49-F238E27FC236}">
                <a16:creationId xmlns:a16="http://schemas.microsoft.com/office/drawing/2014/main" id="{CC9F200C-6EE3-BB4F-B376-1ED4C1F400F5}"/>
              </a:ext>
            </a:extLst>
          </p:cNvPr>
          <p:cNvCxnSpPr>
            <a:cxnSpLocks/>
          </p:cNvCxnSpPr>
          <p:nvPr/>
        </p:nvCxnSpPr>
        <p:spPr>
          <a:xfrm flipH="1">
            <a:off x="3238791" y="3356289"/>
            <a:ext cx="723609" cy="0"/>
          </a:xfrm>
          <a:prstGeom prst="straightConnector1">
            <a:avLst/>
          </a:prstGeom>
          <a:ln w="19050">
            <a:solidFill>
              <a:schemeClr val="tx1"/>
            </a:solidFill>
            <a:prstDash val="solid"/>
            <a:tailEnd type="triangle" w="lg" len="lg"/>
          </a:ln>
        </p:spPr>
        <p:style>
          <a:lnRef idx="1">
            <a:schemeClr val="accent1"/>
          </a:lnRef>
          <a:fillRef idx="0">
            <a:schemeClr val="accent1"/>
          </a:fillRef>
          <a:effectRef idx="0">
            <a:schemeClr val="accent1"/>
          </a:effectRef>
          <a:fontRef idx="minor">
            <a:schemeClr val="tx1"/>
          </a:fontRef>
        </p:style>
      </p:cxnSp>
      <p:sp>
        <p:nvSpPr>
          <p:cNvPr id="21" name="Text Placeholder 3">
            <a:extLst>
              <a:ext uri="{FF2B5EF4-FFF2-40B4-BE49-F238E27FC236}">
                <a16:creationId xmlns:a16="http://schemas.microsoft.com/office/drawing/2014/main" id="{300ECD6C-4E76-1B43-B50A-0DC87D34A6B0}"/>
              </a:ext>
            </a:extLst>
          </p:cNvPr>
          <p:cNvSpPr txBox="1">
            <a:spLocks/>
          </p:cNvSpPr>
          <p:nvPr/>
        </p:nvSpPr>
        <p:spPr>
          <a:xfrm>
            <a:off x="51522" y="3050083"/>
            <a:ext cx="3318660" cy="113517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b="0" kern="1200">
                <a:solidFill>
                  <a:schemeClr val="tx1"/>
                </a:solidFill>
                <a:latin typeface="Lato" panose="020F0502020204030203" pitchFamily="34" charset="0"/>
                <a:ea typeface="+mn-ea"/>
                <a:cs typeface="Lato" panose="020F0502020204030203"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Lato" panose="020F0502020204030203" pitchFamily="34" charset="0"/>
                <a:ea typeface="+mn-ea"/>
                <a:cs typeface="Lato" panose="020F0502020204030203"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Lato" panose="020F0502020204030203" pitchFamily="34" charset="0"/>
                <a:ea typeface="+mn-ea"/>
                <a:cs typeface="Lato" panose="020F0502020204030203"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Lato" panose="020F0502020204030203" pitchFamily="34" charset="0"/>
                <a:ea typeface="+mn-ea"/>
                <a:cs typeface="Lato" panose="020F0502020204030203"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Lato" panose="020F0502020204030203" pitchFamily="34" charset="0"/>
                <a:ea typeface="+mn-ea"/>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_tradnl" sz="1600"/>
              <a:t>Interacción entre el gobierno y el sector privado, medicinas subestándar o falsificadas, especulación de precios</a:t>
            </a:r>
          </a:p>
        </p:txBody>
      </p:sp>
      <p:cxnSp>
        <p:nvCxnSpPr>
          <p:cNvPr id="20" name="Straight Arrow Connector 19">
            <a:extLst>
              <a:ext uri="{FF2B5EF4-FFF2-40B4-BE49-F238E27FC236}">
                <a16:creationId xmlns:a16="http://schemas.microsoft.com/office/drawing/2014/main" id="{2016E174-05A5-9D48-84DB-344B9BB72519}"/>
              </a:ext>
            </a:extLst>
          </p:cNvPr>
          <p:cNvCxnSpPr>
            <a:cxnSpLocks/>
          </p:cNvCxnSpPr>
          <p:nvPr/>
        </p:nvCxnSpPr>
        <p:spPr>
          <a:xfrm flipH="1">
            <a:off x="3008377" y="4817828"/>
            <a:ext cx="954023" cy="0"/>
          </a:xfrm>
          <a:prstGeom prst="straightConnector1">
            <a:avLst/>
          </a:prstGeom>
          <a:ln w="19050">
            <a:solidFill>
              <a:schemeClr val="tx1"/>
            </a:solidFill>
            <a:prstDash val="solid"/>
            <a:tailEnd type="triangle" w="lg" len="lg"/>
          </a:ln>
        </p:spPr>
        <p:style>
          <a:lnRef idx="1">
            <a:schemeClr val="accent1"/>
          </a:lnRef>
          <a:fillRef idx="0">
            <a:schemeClr val="accent1"/>
          </a:fillRef>
          <a:effectRef idx="0">
            <a:schemeClr val="accent1"/>
          </a:effectRef>
          <a:fontRef idx="minor">
            <a:schemeClr val="tx1"/>
          </a:fontRef>
        </p:style>
      </p:cxnSp>
      <p:sp>
        <p:nvSpPr>
          <p:cNvPr id="22" name="Text Placeholder 3">
            <a:extLst>
              <a:ext uri="{FF2B5EF4-FFF2-40B4-BE49-F238E27FC236}">
                <a16:creationId xmlns:a16="http://schemas.microsoft.com/office/drawing/2014/main" id="{F9EA2C81-B6FB-7743-B205-8A6B0BEACD57}"/>
              </a:ext>
            </a:extLst>
          </p:cNvPr>
          <p:cNvSpPr txBox="1">
            <a:spLocks/>
          </p:cNvSpPr>
          <p:nvPr/>
        </p:nvSpPr>
        <p:spPr>
          <a:xfrm>
            <a:off x="101281" y="4659219"/>
            <a:ext cx="2842017" cy="161235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b="0" kern="1200">
                <a:solidFill>
                  <a:schemeClr val="tx1"/>
                </a:solidFill>
                <a:latin typeface="Lato" panose="020F0502020204030203" pitchFamily="34" charset="0"/>
                <a:ea typeface="+mn-ea"/>
                <a:cs typeface="Lato" panose="020F0502020204030203"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Lato" panose="020F0502020204030203" pitchFamily="34" charset="0"/>
                <a:ea typeface="+mn-ea"/>
                <a:cs typeface="Lato" panose="020F0502020204030203"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Lato" panose="020F0502020204030203" pitchFamily="34" charset="0"/>
                <a:ea typeface="+mn-ea"/>
                <a:cs typeface="Lato" panose="020F0502020204030203"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Lato" panose="020F0502020204030203" pitchFamily="34" charset="0"/>
                <a:ea typeface="+mn-ea"/>
                <a:cs typeface="Lato" panose="020F0502020204030203"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Lato" panose="020F0502020204030203" pitchFamily="34" charset="0"/>
                <a:ea typeface="+mn-ea"/>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_tradnl" sz="1600"/>
              <a:t>Trabajadores fantasma y fraude ocupacional, así como el tema de los sistemas poco transparentes y meritocráticos de contratación, asignación, traslado y promoción.</a:t>
            </a:r>
            <a:endParaRPr lang="es-ES_tradnl" sz="1600">
              <a:effectLst/>
            </a:endParaRPr>
          </a:p>
        </p:txBody>
      </p:sp>
    </p:spTree>
    <p:extLst>
      <p:ext uri="{BB962C8B-B14F-4D97-AF65-F5344CB8AC3E}">
        <p14:creationId xmlns:p14="http://schemas.microsoft.com/office/powerpoint/2010/main" val="2789472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246CA-B1E5-7FBB-A3EF-DFE04A2BA546}"/>
              </a:ext>
            </a:extLst>
          </p:cNvPr>
          <p:cNvSpPr>
            <a:spLocks noGrp="1"/>
          </p:cNvSpPr>
          <p:nvPr>
            <p:ph type="title"/>
          </p:nvPr>
        </p:nvSpPr>
        <p:spPr/>
        <p:txBody>
          <a:bodyPr>
            <a:normAutofit fontScale="90000"/>
          </a:bodyPr>
          <a:lstStyle/>
          <a:p>
            <a:r>
              <a:rPr lang="es-ES_tradnl"/>
              <a:t>Factores influyentes en la corrupción durante emergencias sanitarias Covid-19</a:t>
            </a:r>
          </a:p>
        </p:txBody>
      </p:sp>
      <p:sp>
        <p:nvSpPr>
          <p:cNvPr id="4" name="Text Placeholder 3">
            <a:extLst>
              <a:ext uri="{FF2B5EF4-FFF2-40B4-BE49-F238E27FC236}">
                <a16:creationId xmlns:a16="http://schemas.microsoft.com/office/drawing/2014/main" id="{D6A1C4E9-BABF-DBEF-9F3D-9CE230967D9E}"/>
              </a:ext>
            </a:extLst>
          </p:cNvPr>
          <p:cNvSpPr>
            <a:spLocks noGrp="1"/>
          </p:cNvSpPr>
          <p:nvPr>
            <p:ph type="body" sz="quarter" idx="13"/>
          </p:nvPr>
        </p:nvSpPr>
        <p:spPr>
          <a:xfrm>
            <a:off x="387804" y="2178841"/>
            <a:ext cx="2973355" cy="1722437"/>
          </a:xfrm>
        </p:spPr>
        <p:txBody>
          <a:bodyPr/>
          <a:lstStyle/>
          <a:p>
            <a:r>
              <a:rPr lang="es-ES_tradnl" sz="1800"/>
              <a:t>Mayor financiación y capacidad limitada de absorción</a:t>
            </a:r>
          </a:p>
          <a:p>
            <a:r>
              <a:rPr lang="es-ES_tradnl" sz="1800"/>
              <a:t>Más demanda, pero menos oferta</a:t>
            </a:r>
          </a:p>
          <a:p>
            <a:endParaRPr lang="en-US"/>
          </a:p>
        </p:txBody>
      </p:sp>
      <p:graphicFrame>
        <p:nvGraphicFramePr>
          <p:cNvPr id="6" name="Diagram 5">
            <a:extLst>
              <a:ext uri="{FF2B5EF4-FFF2-40B4-BE49-F238E27FC236}">
                <a16:creationId xmlns:a16="http://schemas.microsoft.com/office/drawing/2014/main" id="{89A8C935-5566-1956-0426-2CC5CC3CC7CB}"/>
              </a:ext>
            </a:extLst>
          </p:cNvPr>
          <p:cNvGraphicFramePr/>
          <p:nvPr>
            <p:extLst>
              <p:ext uri="{D42A27DB-BD31-4B8C-83A1-F6EECF244321}">
                <p14:modId xmlns:p14="http://schemas.microsoft.com/office/powerpoint/2010/main" val="3896996876"/>
              </p:ext>
            </p:extLst>
          </p:nvPr>
        </p:nvGraphicFramePr>
        <p:xfrm>
          <a:off x="1461795" y="123428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 Placeholder 3">
            <a:extLst>
              <a:ext uri="{FF2B5EF4-FFF2-40B4-BE49-F238E27FC236}">
                <a16:creationId xmlns:a16="http://schemas.microsoft.com/office/drawing/2014/main" id="{B1EA8DCA-0A1F-8804-D050-19F26AF1CE30}"/>
              </a:ext>
            </a:extLst>
          </p:cNvPr>
          <p:cNvSpPr txBox="1">
            <a:spLocks/>
          </p:cNvSpPr>
          <p:nvPr/>
        </p:nvSpPr>
        <p:spPr>
          <a:xfrm>
            <a:off x="8233878" y="2178842"/>
            <a:ext cx="4113765" cy="1722437"/>
          </a:xfrm>
          <a:prstGeom prst="rect">
            <a:avLst/>
          </a:prstGeom>
        </p:spPr>
        <p:txBody>
          <a:bodyPr vert="horz" lIns="91440" tIns="45720" rIns="91440" bIns="45720" rtlCol="0">
            <a:normAutofit lnSpcReduction="10000"/>
          </a:bodyPr>
          <a:lstStyle>
            <a:lvl1pPr marL="342900" indent="-342900" algn="l" defTabSz="914400" rtl="0" eaLnBrk="1" latinLnBrk="0" hangingPunct="1">
              <a:lnSpc>
                <a:spcPct val="100000"/>
              </a:lnSpc>
              <a:spcBef>
                <a:spcPts val="1000"/>
              </a:spcBef>
              <a:buClr>
                <a:schemeClr val="accent1"/>
              </a:buClr>
              <a:buFont typeface="Wingdings" pitchFamily="2" charset="2"/>
              <a:buChar char="§"/>
              <a:defRPr sz="2400" b="0" kern="1200">
                <a:solidFill>
                  <a:schemeClr val="tx1"/>
                </a:solidFill>
                <a:latin typeface="Lato" panose="020F0502020204030203" pitchFamily="34" charset="0"/>
                <a:ea typeface="+mn-ea"/>
                <a:cs typeface="Lato" panose="020F0502020204030203"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1"/>
                </a:solidFill>
                <a:latin typeface="Lato" panose="020F0502020204030203" pitchFamily="34" charset="0"/>
                <a:ea typeface="+mn-ea"/>
                <a:cs typeface="Lato" panose="020F0502020204030203" pitchFamily="34" charset="0"/>
              </a:defRPr>
            </a:lvl2pPr>
            <a:lvl3pPr marL="1200150" indent="-285750" algn="l" defTabSz="914400" rtl="0" eaLnBrk="1" latinLnBrk="0" hangingPunct="1">
              <a:lnSpc>
                <a:spcPct val="100000"/>
              </a:lnSpc>
              <a:spcBef>
                <a:spcPts val="500"/>
              </a:spcBef>
              <a:buClr>
                <a:schemeClr val="accent1"/>
              </a:buClr>
              <a:buFont typeface="Wingdings" pitchFamily="2" charset="2"/>
              <a:buChar char="§"/>
              <a:defRPr sz="1400" kern="1200">
                <a:solidFill>
                  <a:schemeClr val="tx1"/>
                </a:solidFill>
                <a:latin typeface="Lato" panose="020F0502020204030203" pitchFamily="34" charset="0"/>
                <a:ea typeface="+mn-ea"/>
                <a:cs typeface="Lato" panose="020F0502020204030203" pitchFamily="34" charset="0"/>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400" kern="1200">
                <a:solidFill>
                  <a:schemeClr val="tx1"/>
                </a:solidFill>
                <a:latin typeface="Lato" panose="020F0502020204030203" pitchFamily="34" charset="0"/>
                <a:ea typeface="+mn-ea"/>
                <a:cs typeface="Lato" panose="020F0502020204030203" pitchFamily="34" charset="0"/>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400" kern="1200">
                <a:solidFill>
                  <a:schemeClr val="tx1"/>
                </a:solidFill>
                <a:latin typeface="Lato" panose="020F0502020204030203" pitchFamily="34" charset="0"/>
                <a:ea typeface="+mn-ea"/>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_tradnl" sz="1800"/>
              <a:t>Poca planeación</a:t>
            </a:r>
          </a:p>
          <a:p>
            <a:r>
              <a:rPr lang="es-ES_tradnl" sz="1800"/>
              <a:t>Tendencias de impunidad</a:t>
            </a:r>
          </a:p>
          <a:p>
            <a:r>
              <a:rPr lang="es-ES_tradnl" sz="1800"/>
              <a:t>Falta de transparencia</a:t>
            </a:r>
          </a:p>
          <a:p>
            <a:r>
              <a:rPr lang="es-ES_tradnl" sz="1800"/>
              <a:t>Manejo limitado de conflictos de interés </a:t>
            </a:r>
          </a:p>
          <a:p>
            <a:endParaRPr lang="es-ES_tradnl" sz="1800"/>
          </a:p>
          <a:p>
            <a:endParaRPr lang="es-ES_tradnl" sz="1800"/>
          </a:p>
          <a:p>
            <a:endParaRPr lang="en-US"/>
          </a:p>
        </p:txBody>
      </p:sp>
      <p:sp>
        <p:nvSpPr>
          <p:cNvPr id="5" name="Text Placeholder 3">
            <a:extLst>
              <a:ext uri="{FF2B5EF4-FFF2-40B4-BE49-F238E27FC236}">
                <a16:creationId xmlns:a16="http://schemas.microsoft.com/office/drawing/2014/main" id="{7F87D813-B492-DAB6-166D-0108013BA820}"/>
              </a:ext>
            </a:extLst>
          </p:cNvPr>
          <p:cNvSpPr txBox="1">
            <a:spLocks/>
          </p:cNvSpPr>
          <p:nvPr/>
        </p:nvSpPr>
        <p:spPr>
          <a:xfrm>
            <a:off x="7532912" y="5402791"/>
            <a:ext cx="4113765" cy="1722437"/>
          </a:xfrm>
          <a:prstGeom prst="rect">
            <a:avLst/>
          </a:prstGeom>
        </p:spPr>
        <p:txBody>
          <a:bodyPr vert="horz" lIns="91440" tIns="45720" rIns="91440" bIns="45720" rtlCol="0">
            <a:normAutofit/>
          </a:bodyPr>
          <a:lstStyle>
            <a:lvl1pPr marL="342900" indent="-342900" algn="l" defTabSz="914400" rtl="0" eaLnBrk="1" latinLnBrk="0" hangingPunct="1">
              <a:lnSpc>
                <a:spcPct val="100000"/>
              </a:lnSpc>
              <a:spcBef>
                <a:spcPts val="1000"/>
              </a:spcBef>
              <a:buClr>
                <a:schemeClr val="accent1"/>
              </a:buClr>
              <a:buFont typeface="Wingdings" pitchFamily="2" charset="2"/>
              <a:buChar char="§"/>
              <a:defRPr sz="2400" b="0" kern="1200">
                <a:solidFill>
                  <a:schemeClr val="tx1"/>
                </a:solidFill>
                <a:latin typeface="Lato" panose="020F0502020204030203" pitchFamily="34" charset="0"/>
                <a:ea typeface="+mn-ea"/>
                <a:cs typeface="Lato" panose="020F0502020204030203" pitchFamily="34" charset="0"/>
              </a:defRPr>
            </a:lvl1pPr>
            <a:lvl2pPr marL="800100" indent="-342900" algn="l" defTabSz="914400" rtl="0" eaLnBrk="1" latinLnBrk="0" hangingPunct="1">
              <a:lnSpc>
                <a:spcPct val="100000"/>
              </a:lnSpc>
              <a:spcBef>
                <a:spcPts val="500"/>
              </a:spcBef>
              <a:buClr>
                <a:schemeClr val="accent1"/>
              </a:buClr>
              <a:buFont typeface="Wingdings" pitchFamily="2" charset="2"/>
              <a:buChar char="§"/>
              <a:defRPr sz="2000" kern="1200">
                <a:solidFill>
                  <a:schemeClr val="tx1"/>
                </a:solidFill>
                <a:latin typeface="Lato" panose="020F0502020204030203" pitchFamily="34" charset="0"/>
                <a:ea typeface="+mn-ea"/>
                <a:cs typeface="Lato" panose="020F0502020204030203" pitchFamily="34" charset="0"/>
              </a:defRPr>
            </a:lvl2pPr>
            <a:lvl3pPr marL="1200150" indent="-285750" algn="l" defTabSz="914400" rtl="0" eaLnBrk="1" latinLnBrk="0" hangingPunct="1">
              <a:lnSpc>
                <a:spcPct val="100000"/>
              </a:lnSpc>
              <a:spcBef>
                <a:spcPts val="500"/>
              </a:spcBef>
              <a:buClr>
                <a:schemeClr val="accent1"/>
              </a:buClr>
              <a:buFont typeface="Wingdings" pitchFamily="2" charset="2"/>
              <a:buChar char="§"/>
              <a:defRPr sz="1400" kern="1200">
                <a:solidFill>
                  <a:schemeClr val="tx1"/>
                </a:solidFill>
                <a:latin typeface="Lato" panose="020F0502020204030203" pitchFamily="34" charset="0"/>
                <a:ea typeface="+mn-ea"/>
                <a:cs typeface="Lato" panose="020F0502020204030203" pitchFamily="34" charset="0"/>
              </a:defRPr>
            </a:lvl3pPr>
            <a:lvl4pPr marL="1657350" indent="-285750" algn="l" defTabSz="914400" rtl="0" eaLnBrk="1" latinLnBrk="0" hangingPunct="1">
              <a:lnSpc>
                <a:spcPct val="100000"/>
              </a:lnSpc>
              <a:spcBef>
                <a:spcPts val="500"/>
              </a:spcBef>
              <a:buClr>
                <a:schemeClr val="accent1"/>
              </a:buClr>
              <a:buFont typeface="Wingdings" pitchFamily="2" charset="2"/>
              <a:buChar char="§"/>
              <a:defRPr sz="1400" kern="1200">
                <a:solidFill>
                  <a:schemeClr val="tx1"/>
                </a:solidFill>
                <a:latin typeface="Lato" panose="020F0502020204030203" pitchFamily="34" charset="0"/>
                <a:ea typeface="+mn-ea"/>
                <a:cs typeface="Lato" panose="020F0502020204030203" pitchFamily="34" charset="0"/>
              </a:defRPr>
            </a:lvl4pPr>
            <a:lvl5pPr marL="2114550" indent="-285750" algn="l" defTabSz="914400" rtl="0" eaLnBrk="1" latinLnBrk="0" hangingPunct="1">
              <a:lnSpc>
                <a:spcPct val="100000"/>
              </a:lnSpc>
              <a:spcBef>
                <a:spcPts val="500"/>
              </a:spcBef>
              <a:buClr>
                <a:schemeClr val="accent1"/>
              </a:buClr>
              <a:buFont typeface="Wingdings" pitchFamily="2" charset="2"/>
              <a:buChar char="§"/>
              <a:defRPr sz="1400" kern="1200">
                <a:solidFill>
                  <a:schemeClr val="tx1"/>
                </a:solidFill>
                <a:latin typeface="Lato" panose="020F0502020204030203" pitchFamily="34" charset="0"/>
                <a:ea typeface="+mn-ea"/>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_tradnl" sz="1800"/>
              <a:t>Espacio cívico restringido</a:t>
            </a:r>
          </a:p>
          <a:p>
            <a:r>
              <a:rPr lang="es-ES_tradnl" sz="1800"/>
              <a:t>Presiones sociales</a:t>
            </a:r>
          </a:p>
          <a:p>
            <a:r>
              <a:rPr lang="es-ES_tradnl" sz="1800"/>
              <a:t>Desesperación</a:t>
            </a:r>
          </a:p>
          <a:p>
            <a:endParaRPr lang="es-ES_tradnl" sz="1800"/>
          </a:p>
          <a:p>
            <a:endParaRPr lang="es-ES_tradnl" sz="1800"/>
          </a:p>
          <a:p>
            <a:endParaRPr lang="en-US"/>
          </a:p>
        </p:txBody>
      </p:sp>
    </p:spTree>
    <p:extLst>
      <p:ext uri="{BB962C8B-B14F-4D97-AF65-F5344CB8AC3E}">
        <p14:creationId xmlns:p14="http://schemas.microsoft.com/office/powerpoint/2010/main" val="3746484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KU in Latin America | Western Kentucky University">
            <a:extLst>
              <a:ext uri="{FF2B5EF4-FFF2-40B4-BE49-F238E27FC236}">
                <a16:creationId xmlns:a16="http://schemas.microsoft.com/office/drawing/2014/main" id="{E4BD0AAF-D6A8-5F5B-3086-41D9FF50D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5965" y="762001"/>
            <a:ext cx="4760069" cy="5950086"/>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9883E362-85BF-9DA3-35E9-60F9695CADF6}"/>
              </a:ext>
            </a:extLst>
          </p:cNvPr>
          <p:cNvSpPr>
            <a:spLocks noGrp="1"/>
          </p:cNvSpPr>
          <p:nvPr>
            <p:ph type="title"/>
          </p:nvPr>
        </p:nvSpPr>
        <p:spPr>
          <a:xfrm>
            <a:off x="609600" y="762000"/>
            <a:ext cx="10972800" cy="944562"/>
          </a:xfrm>
        </p:spPr>
        <p:txBody>
          <a:bodyPr/>
          <a:lstStyle/>
          <a:p>
            <a:r>
              <a:rPr lang="es-ES_tradnl"/>
              <a:t>Casos</a:t>
            </a:r>
          </a:p>
        </p:txBody>
      </p:sp>
      <p:cxnSp>
        <p:nvCxnSpPr>
          <p:cNvPr id="13" name="Straight Connector 12">
            <a:extLst>
              <a:ext uri="{FF2B5EF4-FFF2-40B4-BE49-F238E27FC236}">
                <a16:creationId xmlns:a16="http://schemas.microsoft.com/office/drawing/2014/main" id="{78E53659-F8EE-5462-E1F8-71823704CCB4}"/>
              </a:ext>
            </a:extLst>
          </p:cNvPr>
          <p:cNvCxnSpPr>
            <a:cxnSpLocks/>
          </p:cNvCxnSpPr>
          <p:nvPr/>
        </p:nvCxnSpPr>
        <p:spPr>
          <a:xfrm flipV="1">
            <a:off x="6809362" y="1964987"/>
            <a:ext cx="807395" cy="6517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72D2EA7-AD9C-05D5-65BD-E1948B5F2B38}"/>
              </a:ext>
            </a:extLst>
          </p:cNvPr>
          <p:cNvCxnSpPr>
            <a:cxnSpLocks/>
          </p:cNvCxnSpPr>
          <p:nvPr/>
        </p:nvCxnSpPr>
        <p:spPr>
          <a:xfrm>
            <a:off x="4461753" y="3737044"/>
            <a:ext cx="12775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0A875B7-36C0-5B14-3BCA-22AA71542466}"/>
              </a:ext>
            </a:extLst>
          </p:cNvPr>
          <p:cNvCxnSpPr>
            <a:cxnSpLocks/>
          </p:cNvCxnSpPr>
          <p:nvPr/>
        </p:nvCxnSpPr>
        <p:spPr>
          <a:xfrm>
            <a:off x="8291208" y="3881338"/>
            <a:ext cx="12775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97FCA01-C7A8-1698-44BA-F7CCA4B133AB}"/>
              </a:ext>
            </a:extLst>
          </p:cNvPr>
          <p:cNvCxnSpPr>
            <a:cxnSpLocks/>
          </p:cNvCxnSpPr>
          <p:nvPr/>
        </p:nvCxnSpPr>
        <p:spPr>
          <a:xfrm>
            <a:off x="4737370" y="4434193"/>
            <a:ext cx="16050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5E6EA8-55C8-526C-3C11-13A19EB038E6}"/>
              </a:ext>
            </a:extLst>
          </p:cNvPr>
          <p:cNvCxnSpPr>
            <a:cxnSpLocks/>
          </p:cNvCxnSpPr>
          <p:nvPr/>
        </p:nvCxnSpPr>
        <p:spPr>
          <a:xfrm>
            <a:off x="4818432" y="5282122"/>
            <a:ext cx="12775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E9F46AD-027C-A7C4-72CD-3983F6C303FD}"/>
              </a:ext>
            </a:extLst>
          </p:cNvPr>
          <p:cNvCxnSpPr>
            <a:cxnSpLocks/>
          </p:cNvCxnSpPr>
          <p:nvPr/>
        </p:nvCxnSpPr>
        <p:spPr>
          <a:xfrm>
            <a:off x="6809362" y="5604754"/>
            <a:ext cx="12775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5ADCB3A-A884-5073-884E-0DEC2E39F91B}"/>
              </a:ext>
            </a:extLst>
          </p:cNvPr>
          <p:cNvCxnSpPr>
            <a:cxnSpLocks/>
            <a:stCxn id="26" idx="3"/>
          </p:cNvCxnSpPr>
          <p:nvPr/>
        </p:nvCxnSpPr>
        <p:spPr>
          <a:xfrm flipV="1">
            <a:off x="4818432" y="3035030"/>
            <a:ext cx="1001951" cy="22470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CA120B0-57AB-7C26-DCB2-B69E22EA504C}"/>
              </a:ext>
            </a:extLst>
          </p:cNvPr>
          <p:cNvCxnSpPr>
            <a:cxnSpLocks/>
          </p:cNvCxnSpPr>
          <p:nvPr/>
        </p:nvCxnSpPr>
        <p:spPr>
          <a:xfrm>
            <a:off x="2911812" y="1872576"/>
            <a:ext cx="1277567" cy="0"/>
          </a:xfrm>
          <a:prstGeom prst="line">
            <a:avLst/>
          </a:prstGeom>
          <a:ln>
            <a:solidFill>
              <a:srgbClr val="0078CF"/>
            </a:solidFill>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A64A0BD6-0DA5-58CD-726B-DC765E371485}"/>
              </a:ext>
            </a:extLst>
          </p:cNvPr>
          <p:cNvSpPr/>
          <p:nvPr/>
        </p:nvSpPr>
        <p:spPr>
          <a:xfrm>
            <a:off x="7616757" y="1536970"/>
            <a:ext cx="3325238" cy="593387"/>
          </a:xfrm>
          <a:prstGeom prst="roundRect">
            <a:avLst/>
          </a:prstGeom>
          <a:solidFill>
            <a:srgbClr val="0078CF"/>
          </a:solidFill>
          <a:ln>
            <a:solidFill>
              <a:srgbClr val="00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100" noProof="0"/>
              <a:t>2.000 personas fueron inoculadas con </a:t>
            </a:r>
            <a:r>
              <a:rPr lang="es-ES_tradnl" sz="1100" b="1" noProof="0"/>
              <a:t>agua hervida, antibióticos y analgésicos,</a:t>
            </a:r>
            <a:r>
              <a:rPr lang="es-ES_tradnl" sz="1100" noProof="0"/>
              <a:t> a un costo de </a:t>
            </a:r>
            <a:r>
              <a:rPr lang="es-ES_tradnl" sz="1100" b="1" noProof="0"/>
              <a:t>US $100-450 </a:t>
            </a:r>
            <a:r>
              <a:rPr lang="es-ES_tradnl" sz="1100" noProof="0"/>
              <a:t>cada vacuna.</a:t>
            </a:r>
          </a:p>
        </p:txBody>
      </p:sp>
      <p:sp>
        <p:nvSpPr>
          <p:cNvPr id="24" name="Rounded Rectangle 23">
            <a:extLst>
              <a:ext uri="{FF2B5EF4-FFF2-40B4-BE49-F238E27FC236}">
                <a16:creationId xmlns:a16="http://schemas.microsoft.com/office/drawing/2014/main" id="{C9D58E07-1BFD-889B-0724-53519A0F78FF}"/>
              </a:ext>
            </a:extLst>
          </p:cNvPr>
          <p:cNvSpPr/>
          <p:nvPr/>
        </p:nvSpPr>
        <p:spPr>
          <a:xfrm>
            <a:off x="8735438" y="3375499"/>
            <a:ext cx="3249038" cy="903052"/>
          </a:xfrm>
          <a:prstGeom prst="roundRect">
            <a:avLst/>
          </a:prstGeom>
          <a:solidFill>
            <a:srgbClr val="0078CF"/>
          </a:solidFill>
          <a:ln>
            <a:solidFill>
              <a:srgbClr val="00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100"/>
              <a:t>F</a:t>
            </a:r>
            <a:r>
              <a:rPr lang="es-ES_tradnl" sz="1100" noProof="0"/>
              <a:t>uncionarios del Ministerio de Salud intentaron </a:t>
            </a:r>
            <a:r>
              <a:rPr lang="es-ES_tradnl" sz="1100" b="1" noProof="0"/>
              <a:t>comprar la vacuna </a:t>
            </a:r>
            <a:r>
              <a:rPr lang="es-ES_tradnl" sz="1100" b="1" noProof="0" err="1"/>
              <a:t>Covaxin</a:t>
            </a:r>
            <a:r>
              <a:rPr lang="es-ES_tradnl" sz="1100" noProof="0"/>
              <a:t>, aún no aprobada, a través de compradores intermediarios, </a:t>
            </a:r>
            <a:r>
              <a:rPr lang="es-ES_tradnl" sz="1100" b="1" noProof="0"/>
              <a:t>a precios superiores a los del mercado</a:t>
            </a:r>
            <a:r>
              <a:rPr lang="es-ES_tradnl" sz="1100" noProof="0"/>
              <a:t>. (08.2021)</a:t>
            </a:r>
            <a:endParaRPr lang="en-NO" sz="1100"/>
          </a:p>
        </p:txBody>
      </p:sp>
      <p:sp>
        <p:nvSpPr>
          <p:cNvPr id="25" name="Rounded Rectangle 24">
            <a:extLst>
              <a:ext uri="{FF2B5EF4-FFF2-40B4-BE49-F238E27FC236}">
                <a16:creationId xmlns:a16="http://schemas.microsoft.com/office/drawing/2014/main" id="{B05E3BC4-F08E-C2ED-4C28-2AEF86ABFEB5}"/>
              </a:ext>
            </a:extLst>
          </p:cNvPr>
          <p:cNvSpPr/>
          <p:nvPr/>
        </p:nvSpPr>
        <p:spPr>
          <a:xfrm>
            <a:off x="8046396" y="5282122"/>
            <a:ext cx="3325238" cy="593387"/>
          </a:xfrm>
          <a:prstGeom prst="roundRect">
            <a:avLst/>
          </a:prstGeom>
          <a:solidFill>
            <a:srgbClr val="0078CF"/>
          </a:solidFill>
          <a:ln>
            <a:solidFill>
              <a:srgbClr val="00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err="1"/>
              <a:t>Ministro</a:t>
            </a:r>
            <a:r>
              <a:rPr lang="en-GB" sz="1100"/>
              <a:t> de salud </a:t>
            </a:r>
            <a:r>
              <a:rPr lang="en-GB" sz="1100" err="1"/>
              <a:t>dimite</a:t>
            </a:r>
            <a:r>
              <a:rPr lang="en-GB" sz="1100"/>
              <a:t> </a:t>
            </a:r>
            <a:r>
              <a:rPr lang="en-GB" sz="1100" err="1"/>
              <a:t>tras</a:t>
            </a:r>
            <a:r>
              <a:rPr lang="en-GB" sz="1100"/>
              <a:t> </a:t>
            </a:r>
            <a:r>
              <a:rPr lang="en-GB" sz="1100" err="1"/>
              <a:t>el</a:t>
            </a:r>
            <a:r>
              <a:rPr lang="en-GB" sz="1100"/>
              <a:t> </a:t>
            </a:r>
            <a:r>
              <a:rPr lang="en-GB" sz="1100" err="1"/>
              <a:t>escándalo</a:t>
            </a:r>
            <a:r>
              <a:rPr lang="en-GB" sz="1100"/>
              <a:t> de la </a:t>
            </a:r>
            <a:r>
              <a:rPr lang="en-GB" sz="1100" b="1" err="1"/>
              <a:t>vacunación</a:t>
            </a:r>
            <a:r>
              <a:rPr lang="en-GB" sz="1100" b="1"/>
              <a:t> VIP </a:t>
            </a:r>
            <a:r>
              <a:rPr lang="en-GB" sz="1100"/>
              <a:t>(02.2021)</a:t>
            </a:r>
            <a:endParaRPr lang="en-NO" sz="1100" b="1"/>
          </a:p>
        </p:txBody>
      </p:sp>
      <p:sp>
        <p:nvSpPr>
          <p:cNvPr id="26" name="Rounded Rectangle 25">
            <a:extLst>
              <a:ext uri="{FF2B5EF4-FFF2-40B4-BE49-F238E27FC236}">
                <a16:creationId xmlns:a16="http://schemas.microsoft.com/office/drawing/2014/main" id="{749FD660-F36D-3ACF-129F-93090EAF4495}"/>
              </a:ext>
            </a:extLst>
          </p:cNvPr>
          <p:cNvSpPr/>
          <p:nvPr/>
        </p:nvSpPr>
        <p:spPr>
          <a:xfrm>
            <a:off x="1157591" y="4985424"/>
            <a:ext cx="3660841" cy="593387"/>
          </a:xfrm>
          <a:prstGeom prst="roundRect">
            <a:avLst/>
          </a:prstGeom>
          <a:solidFill>
            <a:srgbClr val="0078CF"/>
          </a:solidFill>
          <a:ln>
            <a:solidFill>
              <a:srgbClr val="00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err="1"/>
              <a:t>Versiones</a:t>
            </a:r>
            <a:r>
              <a:rPr lang="en-GB" sz="1100" b="1"/>
              <a:t> falsas </a:t>
            </a:r>
            <a:r>
              <a:rPr lang="en-GB" sz="1100"/>
              <a:t>del </a:t>
            </a:r>
            <a:r>
              <a:rPr lang="en-GB" sz="1100" err="1"/>
              <a:t>medicamento</a:t>
            </a:r>
            <a:r>
              <a:rPr lang="en-GB" sz="1100"/>
              <a:t> antiviral oral de Merck,</a:t>
            </a:r>
            <a:r>
              <a:rPr lang="en-GB" sz="1100" b="1"/>
              <a:t> </a:t>
            </a:r>
            <a:r>
              <a:rPr lang="en-GB" sz="1100" b="1" err="1"/>
              <a:t>molunpiravir</a:t>
            </a:r>
            <a:r>
              <a:rPr lang="en-GB" sz="1100"/>
              <a:t>, </a:t>
            </a:r>
            <a:r>
              <a:rPr lang="en-GB" sz="1100" err="1"/>
              <a:t>vendidas</a:t>
            </a:r>
            <a:r>
              <a:rPr lang="en-GB" sz="1100"/>
              <a:t> por internet.</a:t>
            </a:r>
            <a:endParaRPr lang="en-NO" sz="1100"/>
          </a:p>
        </p:txBody>
      </p:sp>
      <p:sp>
        <p:nvSpPr>
          <p:cNvPr id="28" name="Rounded Rectangle 27">
            <a:extLst>
              <a:ext uri="{FF2B5EF4-FFF2-40B4-BE49-F238E27FC236}">
                <a16:creationId xmlns:a16="http://schemas.microsoft.com/office/drawing/2014/main" id="{50D4D455-E842-D6E9-19CB-F65626F6FB4D}"/>
              </a:ext>
            </a:extLst>
          </p:cNvPr>
          <p:cNvSpPr/>
          <p:nvPr/>
        </p:nvSpPr>
        <p:spPr>
          <a:xfrm>
            <a:off x="466928" y="4116422"/>
            <a:ext cx="4289895" cy="593387"/>
          </a:xfrm>
          <a:prstGeom prst="roundRect">
            <a:avLst/>
          </a:prstGeom>
          <a:solidFill>
            <a:srgbClr val="0078CF"/>
          </a:solidFill>
          <a:ln>
            <a:solidFill>
              <a:srgbClr val="00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100" b="1"/>
              <a:t>Arrestado e</a:t>
            </a:r>
            <a:r>
              <a:rPr lang="es-ES_tradnl" sz="1100" b="1" noProof="0"/>
              <a:t>l ministro de salud </a:t>
            </a:r>
            <a:r>
              <a:rPr lang="es-ES_tradnl" sz="1100" noProof="0"/>
              <a:t>por presuntamente comprar a un precio excesivo ventiladores.</a:t>
            </a:r>
            <a:endParaRPr lang="en-NO" sz="1100"/>
          </a:p>
        </p:txBody>
      </p:sp>
      <p:sp>
        <p:nvSpPr>
          <p:cNvPr id="29" name="Rounded Rectangle 28">
            <a:extLst>
              <a:ext uri="{FF2B5EF4-FFF2-40B4-BE49-F238E27FC236}">
                <a16:creationId xmlns:a16="http://schemas.microsoft.com/office/drawing/2014/main" id="{EFC390FD-A29E-BD6C-3979-10CE6A438EC6}"/>
              </a:ext>
            </a:extLst>
          </p:cNvPr>
          <p:cNvSpPr/>
          <p:nvPr/>
        </p:nvSpPr>
        <p:spPr>
          <a:xfrm>
            <a:off x="1070043" y="3307405"/>
            <a:ext cx="3420895" cy="671210"/>
          </a:xfrm>
          <a:prstGeom prst="roundRect">
            <a:avLst/>
          </a:prstGeom>
          <a:solidFill>
            <a:srgbClr val="0078CF"/>
          </a:solidFill>
          <a:ln>
            <a:solidFill>
              <a:srgbClr val="00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t>Trabajadores de la salud arrestados </a:t>
            </a:r>
            <a:r>
              <a:rPr lang="en-GB" sz="1100" b="1"/>
              <a:t>por cobrar hasta US$21000 por cama</a:t>
            </a:r>
            <a:r>
              <a:rPr lang="en-GB" sz="1100"/>
              <a:t> para pacientes críticos de Covid en un hospital estatal (07.2021)</a:t>
            </a:r>
            <a:endParaRPr lang="en-NO" sz="1100"/>
          </a:p>
        </p:txBody>
      </p:sp>
      <p:sp>
        <p:nvSpPr>
          <p:cNvPr id="31" name="Rounded Rectangle 30">
            <a:extLst>
              <a:ext uri="{FF2B5EF4-FFF2-40B4-BE49-F238E27FC236}">
                <a16:creationId xmlns:a16="http://schemas.microsoft.com/office/drawing/2014/main" id="{D4123A3A-1501-B68A-B8DA-D0374035A5EC}"/>
              </a:ext>
            </a:extLst>
          </p:cNvPr>
          <p:cNvSpPr/>
          <p:nvPr/>
        </p:nvSpPr>
        <p:spPr>
          <a:xfrm>
            <a:off x="988978" y="1568753"/>
            <a:ext cx="2042809" cy="593387"/>
          </a:xfrm>
          <a:prstGeom prst="roundRect">
            <a:avLst/>
          </a:prstGeom>
          <a:solidFill>
            <a:srgbClr val="0078CF"/>
          </a:solidFill>
          <a:ln>
            <a:solidFill>
              <a:srgbClr val="00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100"/>
              <a:t>Vacunas Pfizer </a:t>
            </a:r>
            <a:r>
              <a:rPr lang="en-NO" sz="1100" b="1"/>
              <a:t>falsificadas</a:t>
            </a:r>
            <a:r>
              <a:rPr lang="en-NO" sz="1100"/>
              <a:t> y vendidas en el </a:t>
            </a:r>
            <a:r>
              <a:rPr lang="en-NO" sz="1100" b="1"/>
              <a:t>mercado negro</a:t>
            </a:r>
          </a:p>
        </p:txBody>
      </p:sp>
      <p:sp>
        <p:nvSpPr>
          <p:cNvPr id="32" name="TextBox 31">
            <a:extLst>
              <a:ext uri="{FF2B5EF4-FFF2-40B4-BE49-F238E27FC236}">
                <a16:creationId xmlns:a16="http://schemas.microsoft.com/office/drawing/2014/main" id="{924F4A7A-9F32-FE2F-8AA0-BAB9006851DE}"/>
              </a:ext>
            </a:extLst>
          </p:cNvPr>
          <p:cNvSpPr txBox="1"/>
          <p:nvPr/>
        </p:nvSpPr>
        <p:spPr>
          <a:xfrm>
            <a:off x="9187804" y="6404310"/>
            <a:ext cx="3693208" cy="307777"/>
          </a:xfrm>
          <a:prstGeom prst="rect">
            <a:avLst/>
          </a:prstGeom>
          <a:noFill/>
        </p:spPr>
        <p:txBody>
          <a:bodyPr wrap="square" rtlCol="0">
            <a:spAutoFit/>
          </a:bodyPr>
          <a:lstStyle/>
          <a:p>
            <a:r>
              <a:rPr lang="en-GB" sz="1400"/>
              <a:t>(U4, 2022. Corruption during Covid-19)</a:t>
            </a:r>
          </a:p>
        </p:txBody>
      </p:sp>
    </p:spTree>
    <p:extLst>
      <p:ext uri="{BB962C8B-B14F-4D97-AF65-F5344CB8AC3E}">
        <p14:creationId xmlns:p14="http://schemas.microsoft.com/office/powerpoint/2010/main" val="1175983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F5ADE-75D8-254A-94B2-894068DC5FF8}"/>
              </a:ext>
            </a:extLst>
          </p:cNvPr>
          <p:cNvSpPr>
            <a:spLocks noGrp="1"/>
          </p:cNvSpPr>
          <p:nvPr>
            <p:ph type="ctrTitle"/>
          </p:nvPr>
        </p:nvSpPr>
        <p:spPr>
          <a:xfrm>
            <a:off x="1594885" y="2152650"/>
            <a:ext cx="8739962" cy="1752600"/>
          </a:xfrm>
        </p:spPr>
        <p:txBody>
          <a:bodyPr/>
          <a:lstStyle/>
          <a:p>
            <a:r>
              <a:rPr lang="es-ES_tradnl" dirty="0"/>
              <a:t>¿Por qué abarcar estos temas con una perspectiva de género?</a:t>
            </a:r>
            <a:br>
              <a:rPr lang="en-GB" dirty="0"/>
            </a:br>
            <a:endParaRPr lang="en-GB" b="0" dirty="0"/>
          </a:p>
        </p:txBody>
      </p:sp>
    </p:spTree>
    <p:extLst>
      <p:ext uri="{BB962C8B-B14F-4D97-AF65-F5344CB8AC3E}">
        <p14:creationId xmlns:p14="http://schemas.microsoft.com/office/powerpoint/2010/main" val="3828366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8A182-93CC-BA11-DB02-5EB4FAC7EE06}"/>
              </a:ext>
            </a:extLst>
          </p:cNvPr>
          <p:cNvSpPr>
            <a:spLocks noGrp="1"/>
          </p:cNvSpPr>
          <p:nvPr>
            <p:ph type="title"/>
          </p:nvPr>
        </p:nvSpPr>
        <p:spPr>
          <a:xfrm>
            <a:off x="157264" y="1228604"/>
            <a:ext cx="4891088" cy="1771770"/>
          </a:xfrm>
        </p:spPr>
        <p:txBody>
          <a:bodyPr/>
          <a:lstStyle/>
          <a:p>
            <a:r>
              <a:rPr lang="es-ES_tradnl"/>
              <a:t>Mujeres en la salud</a:t>
            </a:r>
          </a:p>
        </p:txBody>
      </p:sp>
      <p:sp>
        <p:nvSpPr>
          <p:cNvPr id="4" name="Text Placeholder 3">
            <a:extLst>
              <a:ext uri="{FF2B5EF4-FFF2-40B4-BE49-F238E27FC236}">
                <a16:creationId xmlns:a16="http://schemas.microsoft.com/office/drawing/2014/main" id="{5362F08E-4450-5F4C-3419-F7116ABE4364}"/>
              </a:ext>
            </a:extLst>
          </p:cNvPr>
          <p:cNvSpPr>
            <a:spLocks noGrp="1"/>
          </p:cNvSpPr>
          <p:nvPr>
            <p:ph type="body" sz="quarter" idx="13"/>
          </p:nvPr>
        </p:nvSpPr>
        <p:spPr>
          <a:xfrm>
            <a:off x="6427323" y="860264"/>
            <a:ext cx="5329136" cy="5137471"/>
          </a:xfrm>
        </p:spPr>
        <p:txBody>
          <a:bodyPr/>
          <a:lstStyle/>
          <a:p>
            <a:pPr marL="342900" indent="-342900">
              <a:buFont typeface="Arial" panose="020B0604020202020204" pitchFamily="34" charset="0"/>
              <a:buChar char="•"/>
            </a:pPr>
            <a:r>
              <a:rPr lang="es-ES_tradnl" dirty="0"/>
              <a:t>70 % de la fuerza laboral de atención médica </a:t>
            </a:r>
          </a:p>
          <a:p>
            <a:pPr marL="342900" indent="-342900">
              <a:buFont typeface="Arial" panose="020B0604020202020204" pitchFamily="34" charset="0"/>
              <a:buChar char="•"/>
            </a:pPr>
            <a:r>
              <a:rPr lang="es-ES_tradnl" dirty="0"/>
              <a:t>Amplia representación en la economía informal y en trabajos esenciales como lo son los servicios de limpieza y cuidado. </a:t>
            </a:r>
          </a:p>
          <a:p>
            <a:pPr marL="342900" indent="-342900">
              <a:buFont typeface="Arial" panose="020B0604020202020204" pitchFamily="34" charset="0"/>
              <a:buChar char="•"/>
            </a:pPr>
            <a:r>
              <a:rPr lang="es-ES_tradnl" dirty="0"/>
              <a:t>Al cuidado de familiares     contacto con prestadores de servicios de salud. </a:t>
            </a:r>
          </a:p>
          <a:p>
            <a:pPr marL="342900" indent="-342900">
              <a:buFont typeface="Arial" panose="020B0604020202020204" pitchFamily="34" charset="0"/>
              <a:buChar char="•"/>
            </a:pPr>
            <a:r>
              <a:rPr lang="es-ES_tradnl" dirty="0"/>
              <a:t>Mínima representación en la toma de decisiones de salud pública</a:t>
            </a:r>
          </a:p>
          <a:p>
            <a:pPr marL="342900" indent="-342900">
              <a:buFont typeface="Arial" panose="020B0604020202020204" pitchFamily="34" charset="0"/>
              <a:buChar char="•"/>
            </a:pPr>
            <a:endParaRPr lang="es-ES_tradnl" dirty="0"/>
          </a:p>
          <a:p>
            <a:pPr marL="342900" indent="-342900">
              <a:buFont typeface="Arial" panose="020B0604020202020204" pitchFamily="34" charset="0"/>
              <a:buChar char="•"/>
            </a:pPr>
            <a:endParaRPr lang="es-ES_tradnl" dirty="0"/>
          </a:p>
          <a:p>
            <a:pPr marL="342900" indent="-342900">
              <a:buFont typeface="Arial" panose="020B0604020202020204" pitchFamily="34" charset="0"/>
              <a:buChar char="•"/>
            </a:pPr>
            <a:endParaRPr lang="es-ES_tradnl" dirty="0"/>
          </a:p>
        </p:txBody>
      </p:sp>
      <p:pic>
        <p:nvPicPr>
          <p:cNvPr id="6" name="Picture 5" descr="A picture containing text&#10;&#10;Description automatically generated">
            <a:extLst>
              <a:ext uri="{FF2B5EF4-FFF2-40B4-BE49-F238E27FC236}">
                <a16:creationId xmlns:a16="http://schemas.microsoft.com/office/drawing/2014/main" id="{DF9927AA-88A8-8AA4-F3BD-62599AB8F08C}"/>
              </a:ext>
            </a:extLst>
          </p:cNvPr>
          <p:cNvPicPr>
            <a:picLocks noChangeAspect="1"/>
          </p:cNvPicPr>
          <p:nvPr/>
        </p:nvPicPr>
        <p:blipFill>
          <a:blip r:embed="rId3"/>
          <a:stretch>
            <a:fillRect/>
          </a:stretch>
        </p:blipFill>
        <p:spPr>
          <a:xfrm>
            <a:off x="256674" y="1951111"/>
            <a:ext cx="5600485" cy="3150273"/>
          </a:xfrm>
          <a:prstGeom prst="rect">
            <a:avLst/>
          </a:prstGeom>
        </p:spPr>
      </p:pic>
      <p:sp>
        <p:nvSpPr>
          <p:cNvPr id="8" name="TextBox 7">
            <a:extLst>
              <a:ext uri="{FF2B5EF4-FFF2-40B4-BE49-F238E27FC236}">
                <a16:creationId xmlns:a16="http://schemas.microsoft.com/office/drawing/2014/main" id="{A959EF13-5D0E-1214-056C-EA0DFECF40BA}"/>
              </a:ext>
            </a:extLst>
          </p:cNvPr>
          <p:cNvSpPr txBox="1"/>
          <p:nvPr/>
        </p:nvSpPr>
        <p:spPr>
          <a:xfrm>
            <a:off x="157264" y="5108134"/>
            <a:ext cx="7772400" cy="307777"/>
          </a:xfrm>
          <a:prstGeom prst="rect">
            <a:avLst/>
          </a:prstGeom>
          <a:noFill/>
        </p:spPr>
        <p:txBody>
          <a:bodyPr wrap="square" rtlCol="0">
            <a:spAutoFit/>
          </a:bodyPr>
          <a:lstStyle/>
          <a:p>
            <a:r>
              <a:rPr lang="en-GB" sz="1400" err="1">
                <a:solidFill>
                  <a:schemeClr val="bg1"/>
                </a:solidFill>
              </a:rPr>
              <a:t>Sheyda</a:t>
            </a:r>
            <a:r>
              <a:rPr lang="en-GB" sz="1400">
                <a:solidFill>
                  <a:schemeClr val="bg1"/>
                </a:solidFill>
              </a:rPr>
              <a:t> </a:t>
            </a:r>
            <a:r>
              <a:rPr lang="en-GB" sz="1400" err="1">
                <a:solidFill>
                  <a:schemeClr val="bg1"/>
                </a:solidFill>
              </a:rPr>
              <a:t>Sabetian</a:t>
            </a:r>
            <a:r>
              <a:rPr lang="en-GB" sz="1400">
                <a:solidFill>
                  <a:schemeClr val="bg1"/>
                </a:solidFill>
              </a:rPr>
              <a:t>/ </a:t>
            </a:r>
            <a:r>
              <a:rPr lang="en-GB" sz="1400" err="1">
                <a:solidFill>
                  <a:schemeClr val="bg1"/>
                </a:solidFill>
              </a:rPr>
              <a:t>Transparencia</a:t>
            </a:r>
            <a:r>
              <a:rPr lang="en-GB" sz="1400">
                <a:solidFill>
                  <a:schemeClr val="bg1"/>
                </a:solidFill>
              </a:rPr>
              <a:t> </a:t>
            </a:r>
            <a:r>
              <a:rPr lang="en-GB" sz="1400" err="1">
                <a:solidFill>
                  <a:schemeClr val="bg1"/>
                </a:solidFill>
              </a:rPr>
              <a:t>Internacional</a:t>
            </a:r>
            <a:endParaRPr lang="en-GB" sz="1400">
              <a:solidFill>
                <a:schemeClr val="bg1"/>
              </a:solidFill>
            </a:endParaRPr>
          </a:p>
        </p:txBody>
      </p:sp>
      <p:sp>
        <p:nvSpPr>
          <p:cNvPr id="11" name="Right Arrow 10">
            <a:extLst>
              <a:ext uri="{FF2B5EF4-FFF2-40B4-BE49-F238E27FC236}">
                <a16:creationId xmlns:a16="http://schemas.microsoft.com/office/drawing/2014/main" id="{6FBBE640-D520-88F8-E6BF-A428B38A4479}"/>
              </a:ext>
            </a:extLst>
          </p:cNvPr>
          <p:cNvSpPr/>
          <p:nvPr/>
        </p:nvSpPr>
        <p:spPr>
          <a:xfrm>
            <a:off x="10097310" y="3429000"/>
            <a:ext cx="301557" cy="972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356163267"/>
      </p:ext>
    </p:extLst>
  </p:cSld>
  <p:clrMapOvr>
    <a:masterClrMapping/>
  </p:clrMapOvr>
</p:sld>
</file>

<file path=ppt/theme/theme1.xml><?xml version="1.0" encoding="utf-8"?>
<a:theme xmlns:a="http://schemas.openxmlformats.org/drawingml/2006/main" name="Office Theme">
  <a:themeElements>
    <a:clrScheme name="U4 2021">
      <a:dk1>
        <a:srgbClr val="162063"/>
      </a:dk1>
      <a:lt1>
        <a:srgbClr val="FFFFFF"/>
      </a:lt1>
      <a:dk2>
        <a:srgbClr val="000000"/>
      </a:dk2>
      <a:lt2>
        <a:srgbClr val="E5F3FC"/>
      </a:lt2>
      <a:accent1>
        <a:srgbClr val="0078CF"/>
      </a:accent1>
      <a:accent2>
        <a:srgbClr val="00C2FF"/>
      </a:accent2>
      <a:accent3>
        <a:srgbClr val="FBC130"/>
      </a:accent3>
      <a:accent4>
        <a:srgbClr val="A8C174"/>
      </a:accent4>
      <a:accent5>
        <a:srgbClr val="6EC1A3"/>
      </a:accent5>
      <a:accent6>
        <a:srgbClr val="36C1D2"/>
      </a:accent6>
      <a:hlink>
        <a:srgbClr val="1DA0F1"/>
      </a:hlink>
      <a:folHlink>
        <a:srgbClr val="1DA0F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4 template 2022" id="{68221B4B-747F-6547-9569-46908E0FBA2E}" vid="{56ABBD51-EE71-FE47-8863-B16C65A9A2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73F9B0AED6CF440835BFEAFC3E9EE21" ma:contentTypeVersion="13" ma:contentTypeDescription="Create a new document." ma:contentTypeScope="" ma:versionID="40e1c89ae4093ab6c4e66b1d9704bf55">
  <xsd:schema xmlns:xsd="http://www.w3.org/2001/XMLSchema" xmlns:xs="http://www.w3.org/2001/XMLSchema" xmlns:p="http://schemas.microsoft.com/office/2006/metadata/properties" xmlns:ns2="cc0aa00b-d7d5-40aa-82be-90a1cbfffe76" xmlns:ns3="451b64c6-39a5-4f9b-ab36-c25bd582cda5" targetNamespace="http://schemas.microsoft.com/office/2006/metadata/properties" ma:root="true" ma:fieldsID="1ddad0fd8f2f7c87eef3eb4d1f46c73f" ns2:_="" ns3:_="">
    <xsd:import namespace="cc0aa00b-d7d5-40aa-82be-90a1cbfffe76"/>
    <xsd:import namespace="451b64c6-39a5-4f9b-ab36-c25bd582cda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0aa00b-d7d5-40aa-82be-90a1cbfffe7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1b64c6-39a5-4f9b-ab36-c25bd582cda5"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5F78F63-297C-4EF8-9F2F-4A06CCE0E5EC}">
  <ds:schemaRefs>
    <ds:schemaRef ds:uri="http://schemas.microsoft.com/sharepoint/v3/contenttype/forms"/>
  </ds:schemaRefs>
</ds:datastoreItem>
</file>

<file path=customXml/itemProps2.xml><?xml version="1.0" encoding="utf-8"?>
<ds:datastoreItem xmlns:ds="http://schemas.openxmlformats.org/officeDocument/2006/customXml" ds:itemID="{072038DB-B7E3-4AC9-A97B-E130B7B9550E}">
  <ds:schemaRefs>
    <ds:schemaRef ds:uri="451b64c6-39a5-4f9b-ab36-c25bd582cda5"/>
    <ds:schemaRef ds:uri="cc0aa00b-d7d5-40aa-82be-90a1cbfffe7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1E54196-054E-451D-A8D8-B28B662CFF87}">
  <ds:schemaRefs>
    <ds:schemaRef ds:uri="http://purl.org/dc/dcmitype/"/>
    <ds:schemaRef ds:uri="http://www.w3.org/XML/1998/namespace"/>
    <ds:schemaRef ds:uri="http://purl.org/dc/elements/1.1/"/>
    <ds:schemaRef ds:uri="http://schemas.microsoft.com/office/2006/metadata/properties"/>
    <ds:schemaRef ds:uri="cc0aa00b-d7d5-40aa-82be-90a1cbfffe76"/>
    <ds:schemaRef ds:uri="http://schemas.microsoft.com/office/2006/documentManagement/types"/>
    <ds:schemaRef ds:uri="http://schemas.openxmlformats.org/package/2006/metadata/core-properties"/>
    <ds:schemaRef ds:uri="http://schemas.microsoft.com/office/infopath/2007/PartnerControls"/>
    <ds:schemaRef ds:uri="451b64c6-39a5-4f9b-ab36-c25bd582cda5"/>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4216</Words>
  <Application>Microsoft Macintosh PowerPoint</Application>
  <PresentationFormat>Panorámica</PresentationFormat>
  <Paragraphs>240</Paragraphs>
  <Slides>19</Slides>
  <Notes>16</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19</vt:i4>
      </vt:variant>
    </vt:vector>
  </HeadingPairs>
  <TitlesOfParts>
    <vt:vector size="33" baseType="lpstr">
      <vt:lpstr>GuardianTextEgyptian</vt:lpstr>
      <vt:lpstr>Roboto</vt:lpstr>
      <vt:lpstr>inherit</vt:lpstr>
      <vt:lpstr>Merriweather</vt:lpstr>
      <vt:lpstr>Open Sans</vt:lpstr>
      <vt:lpstr>Montserrat</vt:lpstr>
      <vt:lpstr>Calibri</vt:lpstr>
      <vt:lpstr>Wingdings</vt:lpstr>
      <vt:lpstr>Georgia</vt:lpstr>
      <vt:lpstr>gt_eesti_pro_text</vt:lpstr>
      <vt:lpstr>Arial</vt:lpstr>
      <vt:lpstr>Lato</vt:lpstr>
      <vt:lpstr>Source Serif Pro</vt:lpstr>
      <vt:lpstr>Office Theme</vt:lpstr>
      <vt:lpstr>La corrupción en el sector salud con una perspectiva de género </vt:lpstr>
      <vt:lpstr>Presentación de PowerPoint</vt:lpstr>
      <vt:lpstr>¿Qué hace que el sector salud sea tan vulnerable a la corrupción?   ¿Qué más influyó durante la pandemia?</vt:lpstr>
      <vt:lpstr>Tres razones principales:</vt:lpstr>
      <vt:lpstr>Tipos de corrupción en los sistemas sanitarios</vt:lpstr>
      <vt:lpstr>Factores influyentes en la corrupción durante emergencias sanitarias Covid-19</vt:lpstr>
      <vt:lpstr>Casos</vt:lpstr>
      <vt:lpstr>¿Por qué abarcar estos temas con una perspectiva de género? </vt:lpstr>
      <vt:lpstr>Mujeres en la salud</vt:lpstr>
      <vt:lpstr>Presentación de PowerPoint</vt:lpstr>
      <vt:lpstr>Contrataciones públicas</vt:lpstr>
      <vt:lpstr>Corrupción en contrataciones públicas</vt:lpstr>
      <vt:lpstr>¿Qué se puede hacer?</vt:lpstr>
      <vt:lpstr>Canales de denuncia</vt:lpstr>
      <vt:lpstr>¿Por qué no se denuncia?</vt:lpstr>
      <vt:lpstr>¿Qué se puede hacer?</vt:lpstr>
      <vt:lpstr>De aquí en adelante: ¿Cómo proceder?</vt:lpstr>
      <vt:lpstr>Presentación de PowerPoint</vt:lpstr>
      <vt:lpstr>¡Gracias!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Mainstreaming  anti-corruption in the health sector</dc:title>
  <dc:creator>Lisa Arnestad</dc:creator>
  <cp:lastModifiedBy>Carolina Esther Ramirez Páez</cp:lastModifiedBy>
  <cp:revision>2</cp:revision>
  <cp:lastPrinted>2018-11-06T12:22:52Z</cp:lastPrinted>
  <dcterms:created xsi:type="dcterms:W3CDTF">2022-03-29T07:20:43Z</dcterms:created>
  <dcterms:modified xsi:type="dcterms:W3CDTF">2023-02-21T09:46:33Z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0x010100C73F9B0AED6CF440835BFEAFC3E9EE21</vt:lpwstr>
  </property>
  <property fmtid="{D5CDD505-2E9C-101B-9397-08002B2CF9AE}" pid="3" name="AuthorIds_UIVersion_1536">
    <vt:lpwstr>6</vt:lpwstr>
  </property>
</Properties>
</file>