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2"/>
  </p:notesMasterIdLst>
  <p:sldIdLst>
    <p:sldId id="257" r:id="rId2"/>
    <p:sldId id="259" r:id="rId3"/>
    <p:sldId id="287" r:id="rId4"/>
    <p:sldId id="286" r:id="rId5"/>
    <p:sldId id="281" r:id="rId6"/>
    <p:sldId id="282" r:id="rId7"/>
    <p:sldId id="260" r:id="rId8"/>
    <p:sldId id="279" r:id="rId9"/>
    <p:sldId id="283" r:id="rId10"/>
    <p:sldId id="284" r:id="rId11"/>
  </p:sldIdLst>
  <p:sldSz cx="12192000" cy="6858000"/>
  <p:notesSz cx="6858000" cy="9144000"/>
  <p:defaultTextStyle>
    <a:defPPr>
      <a:defRPr lang="es-PY"/>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notesView">
  <p:normalViewPr horzBarState="maximized">
    <p:restoredLeft sz="15000" autoAdjust="0"/>
    <p:restoredTop sz="94660"/>
  </p:normalViewPr>
  <p:slideViewPr>
    <p:cSldViewPr snapToGrid="0">
      <p:cViewPr varScale="1">
        <p:scale>
          <a:sx n="69" d="100"/>
          <a:sy n="69" d="100"/>
        </p:scale>
        <p:origin x="780" y="60"/>
      </p:cViewPr>
      <p:guideLst/>
    </p:cSldViewPr>
  </p:slideViewPr>
  <p:notesTextViewPr>
    <p:cViewPr>
      <p:scale>
        <a:sx n="1" d="1"/>
        <a:sy n="1" d="1"/>
      </p:scale>
      <p:origin x="0" y="0"/>
    </p:cViewPr>
  </p:notesTextViewPr>
  <p:notesViewPr>
    <p:cSldViewPr snapToGrid="0">
      <p:cViewPr varScale="1">
        <p:scale>
          <a:sx n="85" d="100"/>
          <a:sy n="85" d="100"/>
        </p:scale>
        <p:origin x="3928" y="16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PY"/>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8EA7599-EA60-41F3-BEA1-BE0D06B128A7}" type="datetimeFigureOut">
              <a:rPr lang="es-PY" smtClean="0"/>
              <a:t>29/6/22</a:t>
            </a:fld>
            <a:endParaRPr lang="es-PY"/>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s-PY"/>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PY"/>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PY"/>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DF02C11-2879-4EA0-883C-630415A17F74}" type="slidenum">
              <a:rPr lang="es-PY" smtClean="0"/>
              <a:t>‹Nº›</a:t>
            </a:fld>
            <a:endParaRPr lang="es-PY"/>
          </a:p>
        </p:txBody>
      </p:sp>
    </p:spTree>
    <p:extLst>
      <p:ext uri="{BB962C8B-B14F-4D97-AF65-F5344CB8AC3E}">
        <p14:creationId xmlns:p14="http://schemas.microsoft.com/office/powerpoint/2010/main" val="100488054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r>
              <a:rPr lang="es-ES" dirty="0"/>
              <a:t>No hay un hecho punible de corrupción como tal, sino varios tipos legales que describen conductas que se adecuan a la descripción que hicimos de corrupción, esto es la por la necesidad de cumplir el principio de legalidad, es decir que la ley penal debe describir una conducta específica… “no solo decir el que comete un acto de corrupción”</a:t>
            </a:r>
            <a:endParaRPr lang="es-PY" dirty="0"/>
          </a:p>
        </p:txBody>
      </p:sp>
      <p:sp>
        <p:nvSpPr>
          <p:cNvPr id="4" name="Marcador de número de diapositiva 3"/>
          <p:cNvSpPr>
            <a:spLocks noGrp="1"/>
          </p:cNvSpPr>
          <p:nvPr>
            <p:ph type="sldNum" sz="quarter" idx="5"/>
          </p:nvPr>
        </p:nvSpPr>
        <p:spPr/>
        <p:txBody>
          <a:bodyPr/>
          <a:lstStyle/>
          <a:p>
            <a:fld id="{A9AC8D64-7D6E-434C-8E18-AFBD5D4EDB1C}" type="slidenum">
              <a:rPr lang="es-PY" smtClean="0"/>
              <a:t>1</a:t>
            </a:fld>
            <a:endParaRPr lang="es-PY"/>
          </a:p>
        </p:txBody>
      </p:sp>
    </p:spTree>
    <p:extLst>
      <p:ext uri="{BB962C8B-B14F-4D97-AF65-F5344CB8AC3E}">
        <p14:creationId xmlns:p14="http://schemas.microsoft.com/office/powerpoint/2010/main" val="338497660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r>
              <a:rPr lang="es-ES" dirty="0"/>
              <a:t>Este es el proveedor que quiere la ventaja competitiva.</a:t>
            </a:r>
            <a:endParaRPr lang="es-PY" dirty="0"/>
          </a:p>
        </p:txBody>
      </p:sp>
      <p:sp>
        <p:nvSpPr>
          <p:cNvPr id="4" name="Marcador de número de diapositiva 3"/>
          <p:cNvSpPr>
            <a:spLocks noGrp="1"/>
          </p:cNvSpPr>
          <p:nvPr>
            <p:ph type="sldNum" sz="quarter" idx="5"/>
          </p:nvPr>
        </p:nvSpPr>
        <p:spPr/>
        <p:txBody>
          <a:bodyPr/>
          <a:lstStyle/>
          <a:p>
            <a:fld id="{A9AC8D64-7D6E-434C-8E18-AFBD5D4EDB1C}" type="slidenum">
              <a:rPr lang="es-PY" smtClean="0"/>
              <a:t>10</a:t>
            </a:fld>
            <a:endParaRPr lang="es-PY"/>
          </a:p>
        </p:txBody>
      </p:sp>
    </p:spTree>
    <p:extLst>
      <p:ext uri="{BB962C8B-B14F-4D97-AF65-F5344CB8AC3E}">
        <p14:creationId xmlns:p14="http://schemas.microsoft.com/office/powerpoint/2010/main" val="147683887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r>
              <a:rPr lang="es-ES" dirty="0"/>
              <a:t>El punto de tratar estos artículos es que si bien puede realizarlo cualquiera el hecho de que lo realice un funcionario público abusando de su autoridad o usando sus calidad de funcionario en beneficio.</a:t>
            </a:r>
          </a:p>
          <a:p>
            <a:endParaRPr lang="es-PY" dirty="0"/>
          </a:p>
        </p:txBody>
      </p:sp>
      <p:sp>
        <p:nvSpPr>
          <p:cNvPr id="4" name="Marcador de número de diapositiva 3"/>
          <p:cNvSpPr>
            <a:spLocks noGrp="1"/>
          </p:cNvSpPr>
          <p:nvPr>
            <p:ph type="sldNum" sz="quarter" idx="5"/>
          </p:nvPr>
        </p:nvSpPr>
        <p:spPr/>
        <p:txBody>
          <a:bodyPr/>
          <a:lstStyle/>
          <a:p>
            <a:fld id="{A9AC8D64-7D6E-434C-8E18-AFBD5D4EDB1C}" type="slidenum">
              <a:rPr lang="es-PY" smtClean="0"/>
              <a:t>2</a:t>
            </a:fld>
            <a:endParaRPr lang="es-PY"/>
          </a:p>
        </p:txBody>
      </p:sp>
    </p:spTree>
    <p:extLst>
      <p:ext uri="{BB962C8B-B14F-4D97-AF65-F5344CB8AC3E}">
        <p14:creationId xmlns:p14="http://schemas.microsoft.com/office/powerpoint/2010/main" val="98860673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r>
              <a:rPr lang="es-ES" dirty="0"/>
              <a:t>Patrimonio, es un concepto mucho más amplio que el de propiedad.</a:t>
            </a:r>
          </a:p>
          <a:p>
            <a:r>
              <a:rPr lang="es-ES" dirty="0"/>
              <a:t>Bienes en general, derechos. Art. 1873 CC</a:t>
            </a:r>
          </a:p>
          <a:p>
            <a:r>
              <a:rPr lang="es-ES" dirty="0"/>
              <a:t>La definición civil establece que patrimonio es un conjunto de bienes y derechos que tiene una relevancia jurídica.</a:t>
            </a:r>
          </a:p>
          <a:p>
            <a:endParaRPr lang="es-ES" dirty="0"/>
          </a:p>
          <a:p>
            <a:r>
              <a:rPr lang="es-ES" dirty="0"/>
              <a:t>FUERZA</a:t>
            </a:r>
          </a:p>
          <a:p>
            <a:r>
              <a:rPr lang="es-ES" dirty="0"/>
              <a:t>AMENAZA CONSIDERABLE</a:t>
            </a:r>
          </a:p>
          <a:p>
            <a:endParaRPr lang="es-ES" dirty="0"/>
          </a:p>
          <a:p>
            <a:r>
              <a:rPr lang="es-PY" dirty="0"/>
              <a:t>Artículo 120.- Coacción. </a:t>
            </a:r>
            <a:r>
              <a:rPr lang="es-ES" dirty="0"/>
              <a:t>El que mediante fuerza o amenaza constriña gravemente a otro a hacer, no </a:t>
            </a:r>
            <a:r>
              <a:rPr lang="es-ES"/>
              <a:t>hacer o tolerar </a:t>
            </a:r>
            <a:r>
              <a:rPr lang="es-ES" dirty="0"/>
              <a:t>lo que no quiera</a:t>
            </a:r>
            <a:endParaRPr lang="es-PY" dirty="0"/>
          </a:p>
        </p:txBody>
      </p:sp>
      <p:sp>
        <p:nvSpPr>
          <p:cNvPr id="4" name="Marcador de número de diapositiva 3"/>
          <p:cNvSpPr>
            <a:spLocks noGrp="1"/>
          </p:cNvSpPr>
          <p:nvPr>
            <p:ph type="sldNum" sz="quarter" idx="5"/>
          </p:nvPr>
        </p:nvSpPr>
        <p:spPr/>
        <p:txBody>
          <a:bodyPr/>
          <a:lstStyle/>
          <a:p>
            <a:fld id="{A9AC8D64-7D6E-434C-8E18-AFBD5D4EDB1C}" type="slidenum">
              <a:rPr lang="es-PY" smtClean="0"/>
              <a:t>3</a:t>
            </a:fld>
            <a:endParaRPr lang="es-PY"/>
          </a:p>
        </p:txBody>
      </p:sp>
    </p:spTree>
    <p:extLst>
      <p:ext uri="{BB962C8B-B14F-4D97-AF65-F5344CB8AC3E}">
        <p14:creationId xmlns:p14="http://schemas.microsoft.com/office/powerpoint/2010/main" val="334085385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r>
              <a:rPr lang="es-ES" dirty="0"/>
              <a:t>Declaración acerca de una hecho que es falso.</a:t>
            </a:r>
          </a:p>
          <a:p>
            <a:r>
              <a:rPr lang="es-ES" dirty="0"/>
              <a:t>Errónea representación.</a:t>
            </a:r>
          </a:p>
          <a:p>
            <a:r>
              <a:rPr lang="es-ES" dirty="0"/>
              <a:t>Disposición, es un concepto fáctico no jurídico, puede ser activa u omisiva, por ser una conducta.</a:t>
            </a:r>
          </a:p>
          <a:p>
            <a:r>
              <a:rPr lang="es-ES" dirty="0"/>
              <a:t>Perjuicio.</a:t>
            </a:r>
            <a:endParaRPr lang="es-PY" dirty="0"/>
          </a:p>
          <a:p>
            <a:pPr marL="171450" indent="-171450">
              <a:buFontTx/>
              <a:buChar char="-"/>
            </a:pPr>
            <a:r>
              <a:rPr lang="es-ES" dirty="0"/>
              <a:t>La estafa y la extorsión es de una autoría mediata el perjuicio lo causa la propia víctima.</a:t>
            </a:r>
            <a:endParaRPr lang="es-PY" dirty="0"/>
          </a:p>
          <a:p>
            <a:pPr marL="171450" indent="-171450">
              <a:buFontTx/>
              <a:buChar char="-"/>
            </a:pPr>
            <a:r>
              <a:rPr lang="es-PY" dirty="0"/>
              <a:t>Teoría de saldos.</a:t>
            </a:r>
          </a:p>
          <a:p>
            <a:r>
              <a:rPr lang="es-PY" dirty="0"/>
              <a:t>Compensación entre lo que sale y lo que entra, aquí entra a tallar de manera muy relevante la teoría personal económica.</a:t>
            </a:r>
          </a:p>
          <a:p>
            <a:endParaRPr lang="es-PY" dirty="0"/>
          </a:p>
          <a:p>
            <a:r>
              <a:rPr lang="es-PY" dirty="0"/>
              <a:t>Beneficio patrimonial </a:t>
            </a:r>
            <a:r>
              <a:rPr lang="es-PY" b="1" i="1" dirty="0"/>
              <a:t>indebido.</a:t>
            </a:r>
          </a:p>
          <a:p>
            <a:endParaRPr lang="es-PY" b="1" i="1" dirty="0"/>
          </a:p>
          <a:p>
            <a:r>
              <a:rPr lang="es-PY" dirty="0"/>
              <a:t>Ejemplo: El funcionario público que no tiene posibilidad de nombrar a alguien, pero le cobra dinero para eso, de lo contrario COHECHO.</a:t>
            </a:r>
          </a:p>
          <a:p>
            <a:endParaRPr lang="es-PY" dirty="0"/>
          </a:p>
          <a:p>
            <a:endParaRPr lang="es-PY" dirty="0"/>
          </a:p>
        </p:txBody>
      </p:sp>
      <p:sp>
        <p:nvSpPr>
          <p:cNvPr id="4" name="Marcador de número de diapositiva 3"/>
          <p:cNvSpPr>
            <a:spLocks noGrp="1"/>
          </p:cNvSpPr>
          <p:nvPr>
            <p:ph type="sldNum" sz="quarter" idx="5"/>
          </p:nvPr>
        </p:nvSpPr>
        <p:spPr/>
        <p:txBody>
          <a:bodyPr/>
          <a:lstStyle/>
          <a:p>
            <a:fld id="{A9AC8D64-7D6E-434C-8E18-AFBD5D4EDB1C}" type="slidenum">
              <a:rPr lang="es-PY" smtClean="0"/>
              <a:t>4</a:t>
            </a:fld>
            <a:endParaRPr lang="es-PY"/>
          </a:p>
        </p:txBody>
      </p:sp>
    </p:spTree>
    <p:extLst>
      <p:ext uri="{BB962C8B-B14F-4D97-AF65-F5344CB8AC3E}">
        <p14:creationId xmlns:p14="http://schemas.microsoft.com/office/powerpoint/2010/main" val="18012590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r>
              <a:rPr lang="es-ES" dirty="0"/>
              <a:t>Responsabilidad de proteger – POSICIÓN DE GARANTE.</a:t>
            </a:r>
          </a:p>
          <a:p>
            <a:r>
              <a:rPr lang="es-ES" dirty="0"/>
              <a:t>Causara: ACTIVA</a:t>
            </a:r>
          </a:p>
          <a:p>
            <a:r>
              <a:rPr lang="es-ES" dirty="0"/>
              <a:t>No evitará: OMISIVA</a:t>
            </a:r>
          </a:p>
          <a:p>
            <a:endParaRPr lang="es-ES" dirty="0"/>
          </a:p>
          <a:p>
            <a:r>
              <a:rPr lang="es-ES" dirty="0"/>
              <a:t>No puede ser culposa la causación del perjuicio.</a:t>
            </a:r>
          </a:p>
          <a:p>
            <a:endParaRPr lang="es-ES" dirty="0"/>
          </a:p>
          <a:p>
            <a:r>
              <a:rPr lang="es-ES" dirty="0"/>
              <a:t>Dentro del ámbito: CONGRUENCIA. Conforme a normas administrativas, reglamentos vigentes, manuales, etc.</a:t>
            </a:r>
          </a:p>
          <a:p>
            <a:endParaRPr lang="es-ES" dirty="0"/>
          </a:p>
          <a:p>
            <a:r>
              <a:rPr lang="es-ES" dirty="0"/>
              <a:t>Ej.: </a:t>
            </a:r>
            <a:r>
              <a:rPr lang="es-ES" dirty="0" err="1"/>
              <a:t>Quesnel</a:t>
            </a:r>
            <a:r>
              <a:rPr lang="es-ES" dirty="0"/>
              <a:t>.</a:t>
            </a:r>
          </a:p>
          <a:p>
            <a:r>
              <a:rPr lang="es-ES" dirty="0"/>
              <a:t>SAS. Compra de tres inmuebles no aptos para asentamiento, y para comprarlos dijeron que estaban ocupados por indígenas</a:t>
            </a:r>
          </a:p>
          <a:p>
            <a:endParaRPr lang="es-ES" dirty="0"/>
          </a:p>
          <a:p>
            <a:r>
              <a:rPr lang="es-ES" dirty="0"/>
              <a:t>El perjuicio se da en el momento en que acontece, toda reparación implica reparación del daño... Seguro. Se consuma cuando sale la plata</a:t>
            </a:r>
            <a:endParaRPr lang="es-PY" dirty="0"/>
          </a:p>
        </p:txBody>
      </p:sp>
      <p:sp>
        <p:nvSpPr>
          <p:cNvPr id="4" name="Marcador de número de diapositiva 3"/>
          <p:cNvSpPr>
            <a:spLocks noGrp="1"/>
          </p:cNvSpPr>
          <p:nvPr>
            <p:ph type="sldNum" sz="quarter" idx="5"/>
          </p:nvPr>
        </p:nvSpPr>
        <p:spPr/>
        <p:txBody>
          <a:bodyPr/>
          <a:lstStyle/>
          <a:p>
            <a:fld id="{A9AC8D64-7D6E-434C-8E18-AFBD5D4EDB1C}" type="slidenum">
              <a:rPr lang="es-PY" smtClean="0"/>
              <a:t>5</a:t>
            </a:fld>
            <a:endParaRPr lang="es-PY"/>
          </a:p>
        </p:txBody>
      </p:sp>
    </p:spTree>
    <p:extLst>
      <p:ext uri="{BB962C8B-B14F-4D97-AF65-F5344CB8AC3E}">
        <p14:creationId xmlns:p14="http://schemas.microsoft.com/office/powerpoint/2010/main" val="194046418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r>
              <a:rPr lang="es-ES" dirty="0"/>
              <a:t>Multiplicidad de resultados.</a:t>
            </a:r>
          </a:p>
          <a:p>
            <a:endParaRPr lang="es-ES" dirty="0"/>
          </a:p>
          <a:p>
            <a:r>
              <a:rPr lang="es-ES" dirty="0"/>
              <a:t>Hecho antecedente: son varios y están descritos en la ley penal.</a:t>
            </a:r>
          </a:p>
          <a:p>
            <a:r>
              <a:rPr lang="es-ES" dirty="0"/>
              <a:t>129a, 139, 184a, 184b, 184c, 185, 186, 187, 188, 191a, </a:t>
            </a:r>
          </a:p>
          <a:p>
            <a:r>
              <a:rPr lang="es-ES" dirty="0"/>
              <a:t>191 b, 192, 193, 200, 201 , 246, 261, 262, 263, 268b, 268c, </a:t>
            </a:r>
            <a:r>
              <a:rPr lang="es-ES" dirty="0">
                <a:highlight>
                  <a:srgbClr val="FFFF00"/>
                </a:highlight>
              </a:rPr>
              <a:t>300, 301 , 302, 303</a:t>
            </a:r>
            <a:r>
              <a:rPr lang="es-ES" dirty="0"/>
              <a:t>, y </a:t>
            </a:r>
            <a:r>
              <a:rPr lang="es-ES" dirty="0">
                <a:highlight>
                  <a:srgbClr val="FFFF00"/>
                </a:highlight>
              </a:rPr>
              <a:t>305</a:t>
            </a:r>
          </a:p>
          <a:p>
            <a:r>
              <a:rPr lang="es-ES" dirty="0"/>
              <a:t>CRÍMENES</a:t>
            </a:r>
          </a:p>
          <a:p>
            <a:r>
              <a:rPr lang="es-ES" dirty="0"/>
              <a:t>TRÁFICO Y DEMÁS, </a:t>
            </a:r>
          </a:p>
          <a:p>
            <a:r>
              <a:rPr lang="es-ES" dirty="0"/>
              <a:t>DROGAS</a:t>
            </a:r>
          </a:p>
        </p:txBody>
      </p:sp>
      <p:sp>
        <p:nvSpPr>
          <p:cNvPr id="4" name="Marcador de número de diapositiva 3"/>
          <p:cNvSpPr>
            <a:spLocks noGrp="1"/>
          </p:cNvSpPr>
          <p:nvPr>
            <p:ph type="sldNum" sz="quarter" idx="5"/>
          </p:nvPr>
        </p:nvSpPr>
        <p:spPr/>
        <p:txBody>
          <a:bodyPr/>
          <a:lstStyle/>
          <a:p>
            <a:fld id="{A9AC8D64-7D6E-434C-8E18-AFBD5D4EDB1C}" type="slidenum">
              <a:rPr lang="es-PY" smtClean="0"/>
              <a:t>6</a:t>
            </a:fld>
            <a:endParaRPr lang="es-PY"/>
          </a:p>
        </p:txBody>
      </p:sp>
    </p:spTree>
    <p:extLst>
      <p:ext uri="{BB962C8B-B14F-4D97-AF65-F5344CB8AC3E}">
        <p14:creationId xmlns:p14="http://schemas.microsoft.com/office/powerpoint/2010/main" val="6530034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r>
              <a:rPr lang="es-ES" dirty="0"/>
              <a:t>¿Qué es un documento? Es la declaración de una idea formulada por una persona de forma tal que al ser materializada en un soporte puede conocerse su contenido y su autor.</a:t>
            </a:r>
          </a:p>
          <a:p>
            <a:r>
              <a:rPr lang="es-ES" dirty="0"/>
              <a:t>El documento público es aquel que tiene efectos para todos porque tiene una presunción de veracidad y autenticidad.</a:t>
            </a:r>
          </a:p>
          <a:p>
            <a:r>
              <a:rPr lang="es-ES" dirty="0"/>
              <a:t>Para que sea público debe haber una ley que así lo establezca, porque este documento como tal hace prueba y plena fe.</a:t>
            </a:r>
          </a:p>
          <a:p>
            <a:r>
              <a:rPr lang="es-ES" dirty="0"/>
              <a:t>1º Hace plena fe. Su pretensión de validez ya no es inter partes sino es contra todos, erga omnes.</a:t>
            </a:r>
          </a:p>
          <a:p>
            <a:r>
              <a:rPr lang="es-ES" dirty="0"/>
              <a:t>2º debe certificar hechos de relevancia jurídica.</a:t>
            </a:r>
          </a:p>
          <a:p>
            <a:endParaRPr lang="es-PY" dirty="0"/>
          </a:p>
          <a:p>
            <a:r>
              <a:rPr lang="es-PY" dirty="0"/>
              <a:t>Que pasa, que establece un hecho falso.</a:t>
            </a:r>
          </a:p>
          <a:p>
            <a:endParaRPr lang="es-PY" dirty="0"/>
          </a:p>
          <a:p>
            <a:r>
              <a:rPr lang="es-PY" dirty="0"/>
              <a:t>Funcionario que actúa dentro de sus atribuciones, es decir, es él el que expide ese documento. </a:t>
            </a:r>
            <a:r>
              <a:rPr lang="es-PY" dirty="0" err="1"/>
              <a:t>Actuatio</a:t>
            </a:r>
            <a:r>
              <a:rPr lang="es-PY" dirty="0"/>
              <a:t> – Escribana – Oficial del registro…</a:t>
            </a:r>
          </a:p>
        </p:txBody>
      </p:sp>
      <p:sp>
        <p:nvSpPr>
          <p:cNvPr id="4" name="Marcador de número de diapositiva 3"/>
          <p:cNvSpPr>
            <a:spLocks noGrp="1"/>
          </p:cNvSpPr>
          <p:nvPr>
            <p:ph type="sldNum" sz="quarter" idx="5"/>
          </p:nvPr>
        </p:nvSpPr>
        <p:spPr/>
        <p:txBody>
          <a:bodyPr/>
          <a:lstStyle/>
          <a:p>
            <a:fld id="{A9AC8D64-7D6E-434C-8E18-AFBD5D4EDB1C}" type="slidenum">
              <a:rPr lang="es-PY" smtClean="0"/>
              <a:t>7</a:t>
            </a:fld>
            <a:endParaRPr lang="es-PY"/>
          </a:p>
        </p:txBody>
      </p:sp>
    </p:spTree>
    <p:extLst>
      <p:ext uri="{BB962C8B-B14F-4D97-AF65-F5344CB8AC3E}">
        <p14:creationId xmlns:p14="http://schemas.microsoft.com/office/powerpoint/2010/main" val="261087837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r>
              <a:rPr lang="es-ES" dirty="0"/>
              <a:t>Con esta norma se busca castigar al particular que actúa.</a:t>
            </a:r>
          </a:p>
          <a:p>
            <a:r>
              <a:rPr lang="es-ES" dirty="0"/>
              <a:t>Si soy un particular y le digo al funcionario que este es mi hijo, y en realidad le encontré o me lo entregaron. El particular no sería autor porque no tiene condición objetiva de autor.</a:t>
            </a:r>
          </a:p>
          <a:p>
            <a:endParaRPr lang="es-ES" dirty="0"/>
          </a:p>
          <a:p>
            <a:r>
              <a:rPr lang="es-ES" dirty="0"/>
              <a:t>Si hay acuerdo previo entre el funcionario y el particular. Art. 250 con Art. 32 inc. 2º, puede ser instigación. Si es a cambio de dinero hay cohecho.</a:t>
            </a:r>
          </a:p>
          <a:p>
            <a:r>
              <a:rPr lang="es-ES" dirty="0"/>
              <a:t>El bien jurídico protegido es la prueba documental.</a:t>
            </a:r>
          </a:p>
          <a:p>
            <a:endParaRPr lang="es-PY" dirty="0"/>
          </a:p>
          <a:p>
            <a:endParaRPr lang="es-PY" dirty="0"/>
          </a:p>
        </p:txBody>
      </p:sp>
      <p:sp>
        <p:nvSpPr>
          <p:cNvPr id="4" name="Marcador de número de diapositiva 3"/>
          <p:cNvSpPr>
            <a:spLocks noGrp="1"/>
          </p:cNvSpPr>
          <p:nvPr>
            <p:ph type="sldNum" sz="quarter" idx="5"/>
          </p:nvPr>
        </p:nvSpPr>
        <p:spPr/>
        <p:txBody>
          <a:bodyPr/>
          <a:lstStyle/>
          <a:p>
            <a:fld id="{A9AC8D64-7D6E-434C-8E18-AFBD5D4EDB1C}" type="slidenum">
              <a:rPr lang="es-PY" smtClean="0"/>
              <a:t>8</a:t>
            </a:fld>
            <a:endParaRPr lang="es-PY"/>
          </a:p>
        </p:txBody>
      </p:sp>
    </p:spTree>
    <p:extLst>
      <p:ext uri="{BB962C8B-B14F-4D97-AF65-F5344CB8AC3E}">
        <p14:creationId xmlns:p14="http://schemas.microsoft.com/office/powerpoint/2010/main" val="380119319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r>
              <a:rPr lang="es-ES" dirty="0"/>
              <a:t>Debe tener la potestad de actuar en nombre de…</a:t>
            </a:r>
          </a:p>
          <a:p>
            <a:r>
              <a:rPr lang="es-ES" dirty="0"/>
              <a:t>SOLICITARA</a:t>
            </a:r>
          </a:p>
          <a:p>
            <a:r>
              <a:rPr lang="es-ES" dirty="0"/>
              <a:t>SE DEJARA PROMETER </a:t>
            </a:r>
          </a:p>
          <a:p>
            <a:r>
              <a:rPr lang="es-ES" dirty="0"/>
              <a:t>ACEPTARA</a:t>
            </a:r>
          </a:p>
          <a:p>
            <a:endParaRPr lang="es-ES" dirty="0"/>
          </a:p>
          <a:p>
            <a:r>
              <a:rPr lang="es-ES" dirty="0"/>
              <a:t>Beneficio</a:t>
            </a:r>
          </a:p>
          <a:p>
            <a:endParaRPr lang="es-ES" dirty="0"/>
          </a:p>
          <a:p>
            <a:r>
              <a:rPr lang="es-ES" b="1" dirty="0"/>
              <a:t>PARA</a:t>
            </a:r>
            <a:r>
              <a:rPr lang="es-ES" dirty="0"/>
              <a:t>: ACEPTAR LA OFERTA</a:t>
            </a:r>
          </a:p>
          <a:p>
            <a:endParaRPr lang="es-ES" dirty="0"/>
          </a:p>
          <a:p>
            <a:r>
              <a:rPr lang="es-ES" dirty="0"/>
              <a:t>DESVENTAJA PARA OTROS COMPETIDORES.</a:t>
            </a:r>
          </a:p>
          <a:p>
            <a:endParaRPr lang="es-ES" dirty="0"/>
          </a:p>
          <a:p>
            <a:r>
              <a:rPr lang="es-ES" dirty="0"/>
              <a:t>Aquí no hay reglas de contrataciones públicas y tampoco se tiene en cuenta la afectación negativa al patrimonio de la empresa, pues eso sería lesión de confianza. Aquí solo importa que se interfiera en el desenvolvimiento normal del mercado</a:t>
            </a:r>
            <a:endParaRPr lang="es-PY" dirty="0"/>
          </a:p>
        </p:txBody>
      </p:sp>
      <p:sp>
        <p:nvSpPr>
          <p:cNvPr id="4" name="Marcador de número de diapositiva 3"/>
          <p:cNvSpPr>
            <a:spLocks noGrp="1"/>
          </p:cNvSpPr>
          <p:nvPr>
            <p:ph type="sldNum" sz="quarter" idx="5"/>
          </p:nvPr>
        </p:nvSpPr>
        <p:spPr/>
        <p:txBody>
          <a:bodyPr/>
          <a:lstStyle/>
          <a:p>
            <a:fld id="{A9AC8D64-7D6E-434C-8E18-AFBD5D4EDB1C}" type="slidenum">
              <a:rPr lang="es-PY" smtClean="0"/>
              <a:t>9</a:t>
            </a:fld>
            <a:endParaRPr lang="es-PY"/>
          </a:p>
        </p:txBody>
      </p:sp>
    </p:spTree>
    <p:extLst>
      <p:ext uri="{BB962C8B-B14F-4D97-AF65-F5344CB8AC3E}">
        <p14:creationId xmlns:p14="http://schemas.microsoft.com/office/powerpoint/2010/main" val="898741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smtClean="0"/>
              <a:t>6/29/22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smtClean="0"/>
              <a:t>‹Nº›</a:t>
            </a:fld>
            <a:endParaRPr lang="en-US" dirty="0"/>
          </a:p>
        </p:txBody>
      </p:sp>
    </p:spTree>
    <p:extLst>
      <p:ext uri="{BB962C8B-B14F-4D97-AF65-F5344CB8AC3E}">
        <p14:creationId xmlns:p14="http://schemas.microsoft.com/office/powerpoint/2010/main" val="25156623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87DE6118-2437-4B30-8E3C-4D2BE6020583}" type="datetimeFigureOut">
              <a:rPr lang="en-US" smtClean="0"/>
              <a:pPr/>
              <a:t>6/29/22</a:t>
            </a:fld>
            <a:endParaRPr lang="en-US" dirty="0"/>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69E57DC2-970A-4B3E-BB1C-7A09969E49DF}" type="slidenum">
              <a:rPr lang="en-US" smtClean="0"/>
              <a:pPr/>
              <a:t>‹Nº›</a:t>
            </a:fld>
            <a:endParaRPr lang="en-US" dirty="0"/>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extLst>
      <p:ext uri="{BB962C8B-B14F-4D97-AF65-F5344CB8AC3E}">
        <p14:creationId xmlns:p14="http://schemas.microsoft.com/office/powerpoint/2010/main" val="2731818621"/>
      </p:ext>
    </p:extLst>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87DE6118-2437-4B30-8E3C-4D2BE6020583}" type="datetimeFigureOut">
              <a:rPr lang="en-US" smtClean="0"/>
              <a:pPr/>
              <a:t>6/29/22</a:t>
            </a:fld>
            <a:endParaRPr lang="en-US" dirty="0"/>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en-US" dirty="0"/>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69E57DC2-970A-4B3E-BB1C-7A09969E49DF}" type="slidenum">
              <a:rPr lang="en-US" smtClean="0"/>
              <a:pPr/>
              <a:t>‹Nº›</a:t>
            </a:fld>
            <a:endParaRPr lang="en-US" dirty="0"/>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207983838"/>
      </p:ext>
    </p:extLst>
  </p:cSld>
  <p:clrMap bg1="lt1" tx1="dk1" bg2="lt2" tx2="dk2" accent1="accent1" accent2="accent2" accent3="accent3" accent4="accent4" accent5="accent5" accent6="accent6" hlink="hlink" folHlink="folHlink"/>
  <p:sldLayoutIdLst>
    <p:sldLayoutId id="2147483662" r:id="rId1"/>
    <p:sldLayoutId id="2147483663" r:id="rId2"/>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5">
            <a:lumMod val="75000"/>
          </a:schemeClr>
        </a:soli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1EA991D-7ED5-4075-921D-90360C2A1E1E}"/>
              </a:ext>
            </a:extLst>
          </p:cNvPr>
          <p:cNvSpPr>
            <a:spLocks noGrp="1"/>
          </p:cNvSpPr>
          <p:nvPr>
            <p:ph type="title"/>
          </p:nvPr>
        </p:nvSpPr>
        <p:spPr>
          <a:xfrm>
            <a:off x="765025" y="1301360"/>
            <a:ext cx="9612971" cy="3615197"/>
          </a:xfrm>
        </p:spPr>
        <p:txBody>
          <a:bodyPr>
            <a:normAutofit fontScale="90000"/>
          </a:bodyPr>
          <a:lstStyle/>
          <a:p>
            <a:pPr algn="ctr"/>
            <a:br>
              <a:rPr lang="es-ES" sz="4400" dirty="0"/>
            </a:br>
            <a:br>
              <a:rPr lang="es-ES" sz="4400" dirty="0"/>
            </a:br>
            <a:br>
              <a:rPr lang="es-ES" sz="4400" dirty="0"/>
            </a:br>
            <a:br>
              <a:rPr lang="es-ES" sz="4400" dirty="0"/>
            </a:br>
            <a:br>
              <a:rPr lang="es-ES" sz="4400" dirty="0"/>
            </a:br>
            <a:br>
              <a:rPr lang="es-ES" sz="4400" dirty="0"/>
            </a:br>
            <a:br>
              <a:rPr lang="es-ES" sz="4400" dirty="0"/>
            </a:br>
            <a:br>
              <a:rPr lang="es-ES" sz="4400" dirty="0"/>
            </a:br>
            <a:br>
              <a:rPr lang="es-ES" sz="4400" dirty="0"/>
            </a:br>
            <a:br>
              <a:rPr lang="es-ES" sz="4400" dirty="0"/>
            </a:br>
            <a:br>
              <a:rPr lang="es-ES" sz="4400" dirty="0"/>
            </a:br>
            <a:br>
              <a:rPr lang="es-ES" sz="4400" dirty="0"/>
            </a:br>
            <a:br>
              <a:rPr lang="es-ES" sz="4400" dirty="0"/>
            </a:br>
            <a:br>
              <a:rPr lang="es-ES" sz="4400" dirty="0"/>
            </a:br>
            <a:br>
              <a:rPr lang="es-ES" sz="4400" dirty="0"/>
            </a:br>
            <a:br>
              <a:rPr lang="es-ES" sz="4400" dirty="0"/>
            </a:br>
            <a:r>
              <a:rPr lang="es-ES" sz="4400" b="1" dirty="0"/>
              <a:t>Hechos punibles VINCULADOS CON LA corrupción</a:t>
            </a:r>
            <a:r>
              <a:rPr lang="es-ES" sz="4400" dirty="0"/>
              <a:t>.</a:t>
            </a:r>
            <a:br>
              <a:rPr lang="es-ES" sz="4400" dirty="0"/>
            </a:br>
            <a:br>
              <a:rPr lang="es-ES" sz="4400" dirty="0"/>
            </a:br>
            <a:r>
              <a:rPr lang="es-ES" sz="3100" dirty="0">
                <a:solidFill>
                  <a:schemeClr val="bg1"/>
                </a:solidFill>
              </a:rPr>
              <a:t>Código PENAL PARAGUAYO</a:t>
            </a:r>
            <a:br>
              <a:rPr lang="es-ES" sz="4400" dirty="0"/>
            </a:br>
            <a:endParaRPr lang="es-PY" sz="4400" dirty="0"/>
          </a:p>
        </p:txBody>
      </p:sp>
      <p:pic>
        <p:nvPicPr>
          <p:cNvPr id="3" name="Imagen 2">
            <a:extLst>
              <a:ext uri="{FF2B5EF4-FFF2-40B4-BE49-F238E27FC236}">
                <a16:creationId xmlns:a16="http://schemas.microsoft.com/office/drawing/2014/main" id="{50C754AD-B91E-4943-BEC1-108A6656BEE6}"/>
              </a:ext>
            </a:extLst>
          </p:cNvPr>
          <p:cNvPicPr>
            <a:picLocks noChangeAspect="1"/>
          </p:cNvPicPr>
          <p:nvPr/>
        </p:nvPicPr>
        <p:blipFill>
          <a:blip r:embed="rId3"/>
          <a:stretch>
            <a:fillRect/>
          </a:stretch>
        </p:blipFill>
        <p:spPr>
          <a:xfrm>
            <a:off x="765025" y="295433"/>
            <a:ext cx="7029297" cy="1005927"/>
          </a:xfrm>
          <a:prstGeom prst="rect">
            <a:avLst/>
          </a:prstGeom>
        </p:spPr>
      </p:pic>
    </p:spTree>
    <p:extLst>
      <p:ext uri="{BB962C8B-B14F-4D97-AF65-F5344CB8AC3E}">
        <p14:creationId xmlns:p14="http://schemas.microsoft.com/office/powerpoint/2010/main" val="23214766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BAD0A69-9A92-49B7-ACB2-1B2FB74B8159}"/>
              </a:ext>
            </a:extLst>
          </p:cNvPr>
          <p:cNvSpPr>
            <a:spLocks noGrp="1"/>
          </p:cNvSpPr>
          <p:nvPr>
            <p:ph type="title"/>
          </p:nvPr>
        </p:nvSpPr>
        <p:spPr>
          <a:xfrm>
            <a:off x="1371600" y="685800"/>
            <a:ext cx="9601200" cy="1010478"/>
          </a:xfrm>
        </p:spPr>
        <p:txBody>
          <a:bodyPr>
            <a:normAutofit fontScale="90000"/>
          </a:bodyPr>
          <a:lstStyle/>
          <a:p>
            <a:r>
              <a:rPr kumimoji="0" lang="es-ES" sz="3200" b="1" i="0" u="none" strike="noStrike" kern="1200" cap="none" spc="0" normalizeH="0" baseline="0" noProof="0" dirty="0">
                <a:ln>
                  <a:noFill/>
                </a:ln>
                <a:solidFill>
                  <a:srgbClr val="191B0E"/>
                </a:solidFill>
                <a:effectLst/>
                <a:uLnTx/>
                <a:uFillTx/>
                <a:latin typeface="Franklin Gothic Book" panose="020B0503020102020204"/>
                <a:ea typeface="+mj-ea"/>
                <a:cs typeface="+mj-cs"/>
              </a:rPr>
              <a:t>Ley N. ° 6452 “Código Penal Paraguayo</a:t>
            </a:r>
            <a:r>
              <a:rPr kumimoji="0" lang="es-ES" sz="4000" b="0" i="0" u="none" strike="noStrike" kern="1200" cap="none" spc="0" normalizeH="0" baseline="0" noProof="0" dirty="0">
                <a:ln>
                  <a:noFill/>
                </a:ln>
                <a:solidFill>
                  <a:srgbClr val="191B0E"/>
                </a:solidFill>
                <a:effectLst/>
                <a:uLnTx/>
                <a:uFillTx/>
                <a:latin typeface="Franklin Gothic Book" panose="020B0503020102020204"/>
                <a:ea typeface="+mj-ea"/>
                <a:cs typeface="+mj-cs"/>
              </a:rPr>
              <a:t>”. </a:t>
            </a:r>
            <a:br>
              <a:rPr kumimoji="0" lang="es-ES" sz="4000" b="0" i="0" u="none" strike="noStrike" kern="1200" cap="none" spc="0" normalizeH="0" baseline="0" noProof="0" dirty="0">
                <a:ln>
                  <a:noFill/>
                </a:ln>
                <a:solidFill>
                  <a:srgbClr val="191B0E"/>
                </a:solidFill>
                <a:effectLst/>
                <a:uLnTx/>
                <a:uFillTx/>
                <a:latin typeface="Franklin Gothic Book" panose="020B0503020102020204"/>
                <a:ea typeface="+mj-ea"/>
                <a:cs typeface="+mj-cs"/>
              </a:rPr>
            </a:br>
            <a:r>
              <a:rPr kumimoji="0" lang="es-ES" sz="2000" b="1" i="0" u="none" strike="noStrike" kern="1200" cap="none" spc="0" normalizeH="0" baseline="0" noProof="0" dirty="0">
                <a:ln>
                  <a:noFill/>
                </a:ln>
                <a:solidFill>
                  <a:srgbClr val="191B0E"/>
                </a:solidFill>
                <a:effectLst/>
                <a:uLnTx/>
                <a:uFillTx/>
                <a:latin typeface="Franklin Gothic Book" panose="020B0503020102020204"/>
                <a:ea typeface="+mj-ea"/>
                <a:cs typeface="+mj-cs"/>
              </a:rPr>
              <a:t>CAPITULO III</a:t>
            </a:r>
            <a:br>
              <a:rPr kumimoji="0" lang="es-ES" sz="2000" b="1" i="0" u="none" strike="noStrike" kern="1200" cap="none" spc="0" normalizeH="0" baseline="0" noProof="0" dirty="0">
                <a:ln>
                  <a:noFill/>
                </a:ln>
                <a:solidFill>
                  <a:srgbClr val="191B0E"/>
                </a:solidFill>
                <a:effectLst/>
                <a:uLnTx/>
                <a:uFillTx/>
                <a:latin typeface="Franklin Gothic Book" panose="020B0503020102020204"/>
                <a:ea typeface="+mj-ea"/>
                <a:cs typeface="+mj-cs"/>
              </a:rPr>
            </a:br>
            <a:r>
              <a:rPr kumimoji="0" lang="es-ES" sz="2000" b="1" i="0" u="none" strike="noStrike" kern="1200" cap="none" spc="0" normalizeH="0" baseline="0" noProof="0" dirty="0">
                <a:ln>
                  <a:noFill/>
                </a:ln>
                <a:solidFill>
                  <a:srgbClr val="191B0E"/>
                </a:solidFill>
                <a:effectLst/>
                <a:uLnTx/>
                <a:uFillTx/>
                <a:latin typeface="Franklin Gothic Book" panose="020B0503020102020204"/>
                <a:ea typeface="+mj-ea"/>
                <a:cs typeface="+mj-cs"/>
              </a:rPr>
              <a:t>HECHOS PUNIBLES CONTRA LA COMPETENCIA</a:t>
            </a:r>
            <a:endParaRPr lang="es-PY" dirty="0"/>
          </a:p>
        </p:txBody>
      </p:sp>
      <p:sp>
        <p:nvSpPr>
          <p:cNvPr id="3" name="Marcador de contenido 2">
            <a:extLst>
              <a:ext uri="{FF2B5EF4-FFF2-40B4-BE49-F238E27FC236}">
                <a16:creationId xmlns:a16="http://schemas.microsoft.com/office/drawing/2014/main" id="{CFA89AF2-95B5-40D3-8295-31B691087528}"/>
              </a:ext>
            </a:extLst>
          </p:cNvPr>
          <p:cNvSpPr>
            <a:spLocks noGrp="1"/>
          </p:cNvSpPr>
          <p:nvPr>
            <p:ph idx="1"/>
          </p:nvPr>
        </p:nvSpPr>
        <p:spPr>
          <a:xfrm>
            <a:off x="1371600" y="1696278"/>
            <a:ext cx="9601200" cy="5019720"/>
          </a:xfrm>
        </p:spPr>
        <p:txBody>
          <a:bodyPr>
            <a:normAutofit/>
          </a:bodyPr>
          <a:lstStyle/>
          <a:p>
            <a:pPr algn="just"/>
            <a:endParaRPr lang="es-ES" sz="2400" u="sng" dirty="0"/>
          </a:p>
          <a:p>
            <a:pPr algn="just"/>
            <a:r>
              <a:rPr lang="es-ES" sz="2400" dirty="0">
                <a:cs typeface="Times New Roman" panose="02020603050405020304" pitchFamily="18" charset="0"/>
              </a:rPr>
              <a:t>Artículo 268c. </a:t>
            </a:r>
            <a:r>
              <a:rPr lang="es-ES" sz="2400" b="1" dirty="0">
                <a:cs typeface="Times New Roman" panose="02020603050405020304" pitchFamily="18" charset="0"/>
              </a:rPr>
              <a:t>Soborno privado</a:t>
            </a:r>
            <a:r>
              <a:rPr lang="es-ES" sz="2400" dirty="0">
                <a:cs typeface="Times New Roman" panose="02020603050405020304" pitchFamily="18" charset="0"/>
              </a:rPr>
              <a:t>: </a:t>
            </a:r>
            <a:r>
              <a:rPr lang="es-ES" sz="2400" dirty="0"/>
              <a:t>El que, con el fin de obtener una ventaja competitiva frente a otros competidores del mercado, ofreciera, prometiera o garantizara a un encargado o representante de una empresa, asociación u organización, un beneficio a cambio de favorecerle en la adquisición de sus productos, mercaderías o servicios, en condiciones desventajosas para otros competidores del mercado.</a:t>
            </a:r>
          </a:p>
          <a:p>
            <a:pPr marL="0" indent="0" algn="just">
              <a:buNone/>
            </a:pPr>
            <a:r>
              <a:rPr lang="es-ES" sz="2400" b="1" dirty="0"/>
              <a:t>Marco penal</a:t>
            </a:r>
            <a:r>
              <a:rPr lang="es-ES" sz="2400" dirty="0"/>
              <a:t>: Hasta 2 años de PPL o multa. La pena podrá ser aumentada hasta 3 años </a:t>
            </a:r>
          </a:p>
          <a:p>
            <a:pPr marL="0" indent="0" algn="just">
              <a:buNone/>
            </a:pPr>
            <a:endParaRPr lang="es-PY" sz="2400" dirty="0"/>
          </a:p>
        </p:txBody>
      </p:sp>
      <p:pic>
        <p:nvPicPr>
          <p:cNvPr id="4" name="Imagen 3">
            <a:extLst>
              <a:ext uri="{FF2B5EF4-FFF2-40B4-BE49-F238E27FC236}">
                <a16:creationId xmlns:a16="http://schemas.microsoft.com/office/drawing/2014/main" id="{50BA0947-0E43-485D-9171-6635B2332F66}"/>
              </a:ext>
            </a:extLst>
          </p:cNvPr>
          <p:cNvPicPr>
            <a:picLocks noChangeAspect="1"/>
          </p:cNvPicPr>
          <p:nvPr/>
        </p:nvPicPr>
        <p:blipFill>
          <a:blip r:embed="rId3"/>
          <a:stretch>
            <a:fillRect/>
          </a:stretch>
        </p:blipFill>
        <p:spPr>
          <a:xfrm>
            <a:off x="3943503" y="5669236"/>
            <a:ext cx="7029297" cy="1005927"/>
          </a:xfrm>
          <a:prstGeom prst="rect">
            <a:avLst/>
          </a:prstGeom>
        </p:spPr>
      </p:pic>
    </p:spTree>
    <p:extLst>
      <p:ext uri="{BB962C8B-B14F-4D97-AF65-F5344CB8AC3E}">
        <p14:creationId xmlns:p14="http://schemas.microsoft.com/office/powerpoint/2010/main" val="8456159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BAD0A69-9A92-49B7-ACB2-1B2FB74B8159}"/>
              </a:ext>
            </a:extLst>
          </p:cNvPr>
          <p:cNvSpPr>
            <a:spLocks noGrp="1"/>
          </p:cNvSpPr>
          <p:nvPr>
            <p:ph type="title"/>
          </p:nvPr>
        </p:nvSpPr>
        <p:spPr>
          <a:xfrm>
            <a:off x="1371600" y="685800"/>
            <a:ext cx="9601200" cy="1010478"/>
          </a:xfrm>
        </p:spPr>
        <p:txBody>
          <a:bodyPr>
            <a:normAutofit/>
          </a:bodyPr>
          <a:lstStyle/>
          <a:p>
            <a:r>
              <a:rPr kumimoji="0" lang="es-ES" sz="3200" b="1" i="0" u="none" strike="noStrike" kern="1200" cap="none" spc="0" normalizeH="0" baseline="0" noProof="0" dirty="0">
                <a:ln>
                  <a:noFill/>
                </a:ln>
                <a:solidFill>
                  <a:srgbClr val="191B0E"/>
                </a:solidFill>
                <a:effectLst/>
                <a:uLnTx/>
                <a:uFillTx/>
                <a:latin typeface="Franklin Gothic Book" panose="020B0503020102020204"/>
                <a:ea typeface="+mj-ea"/>
                <a:cs typeface="+mj-cs"/>
              </a:rPr>
              <a:t>Ley N. ° 1160/97 “Código Penal Paraguayo</a:t>
            </a:r>
            <a:r>
              <a:rPr kumimoji="0" lang="es-ES" sz="4000" b="0" i="0" u="none" strike="noStrike" kern="1200" cap="none" spc="0" normalizeH="0" baseline="0" noProof="0" dirty="0">
                <a:ln>
                  <a:noFill/>
                </a:ln>
                <a:solidFill>
                  <a:srgbClr val="191B0E"/>
                </a:solidFill>
                <a:effectLst/>
                <a:uLnTx/>
                <a:uFillTx/>
                <a:latin typeface="Franklin Gothic Book" panose="020B0503020102020204"/>
                <a:ea typeface="+mj-ea"/>
                <a:cs typeface="+mj-cs"/>
              </a:rPr>
              <a:t>”. </a:t>
            </a:r>
            <a:endParaRPr lang="es-PY" dirty="0"/>
          </a:p>
        </p:txBody>
      </p:sp>
      <p:sp>
        <p:nvSpPr>
          <p:cNvPr id="3" name="Marcador de contenido 2">
            <a:extLst>
              <a:ext uri="{FF2B5EF4-FFF2-40B4-BE49-F238E27FC236}">
                <a16:creationId xmlns:a16="http://schemas.microsoft.com/office/drawing/2014/main" id="{CFA89AF2-95B5-40D3-8295-31B691087528}"/>
              </a:ext>
            </a:extLst>
          </p:cNvPr>
          <p:cNvSpPr>
            <a:spLocks noGrp="1"/>
          </p:cNvSpPr>
          <p:nvPr>
            <p:ph idx="1"/>
          </p:nvPr>
        </p:nvSpPr>
        <p:spPr>
          <a:xfrm>
            <a:off x="1371600" y="1696278"/>
            <a:ext cx="9601200" cy="5019720"/>
          </a:xfrm>
        </p:spPr>
        <p:txBody>
          <a:bodyPr>
            <a:normAutofit/>
          </a:bodyPr>
          <a:lstStyle/>
          <a:p>
            <a:pPr algn="just"/>
            <a:endParaRPr lang="es-ES" sz="2400" u="sng" dirty="0"/>
          </a:p>
          <a:p>
            <a:pPr algn="just"/>
            <a:endParaRPr lang="es-ES" sz="2400" u="sng" dirty="0"/>
          </a:p>
          <a:p>
            <a:pPr marL="0" indent="0" algn="just">
              <a:buNone/>
            </a:pPr>
            <a:r>
              <a:rPr lang="es-ES" sz="2400" dirty="0"/>
              <a:t>Los siguientes artículos, si bien no hacen referencia específica a funcionarios públicos; y, por ende, pueden ser cometidos por cualquier persona sin que tenga relevancia el ámbito en que lleve adelante la conducta, son relevantes en el marco de la presente capacitación a razón de su íntima relación con hechos punibles cometidos por funcionarios públicos por facilitar, anteceder o proseguir a aquellos.</a:t>
            </a:r>
            <a:br>
              <a:rPr lang="es-ES" sz="2400" dirty="0"/>
            </a:br>
            <a:endParaRPr lang="es-PY" sz="2400" dirty="0"/>
          </a:p>
        </p:txBody>
      </p:sp>
      <p:pic>
        <p:nvPicPr>
          <p:cNvPr id="4" name="Imagen 3">
            <a:extLst>
              <a:ext uri="{FF2B5EF4-FFF2-40B4-BE49-F238E27FC236}">
                <a16:creationId xmlns:a16="http://schemas.microsoft.com/office/drawing/2014/main" id="{C86A32BD-2D0C-43EC-BB6B-B6BC6BBB5FF0}"/>
              </a:ext>
            </a:extLst>
          </p:cNvPr>
          <p:cNvPicPr>
            <a:picLocks noChangeAspect="1"/>
          </p:cNvPicPr>
          <p:nvPr/>
        </p:nvPicPr>
        <p:blipFill>
          <a:blip r:embed="rId3"/>
          <a:stretch>
            <a:fillRect/>
          </a:stretch>
        </p:blipFill>
        <p:spPr>
          <a:xfrm>
            <a:off x="3943503" y="5669236"/>
            <a:ext cx="7029297" cy="1005927"/>
          </a:xfrm>
          <a:prstGeom prst="rect">
            <a:avLst/>
          </a:prstGeom>
        </p:spPr>
      </p:pic>
    </p:spTree>
    <p:extLst>
      <p:ext uri="{BB962C8B-B14F-4D97-AF65-F5344CB8AC3E}">
        <p14:creationId xmlns:p14="http://schemas.microsoft.com/office/powerpoint/2010/main" val="12988349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BAD0A69-9A92-49B7-ACB2-1B2FB74B8159}"/>
              </a:ext>
            </a:extLst>
          </p:cNvPr>
          <p:cNvSpPr>
            <a:spLocks noGrp="1"/>
          </p:cNvSpPr>
          <p:nvPr>
            <p:ph type="title"/>
          </p:nvPr>
        </p:nvSpPr>
        <p:spPr>
          <a:xfrm>
            <a:off x="1371600" y="685800"/>
            <a:ext cx="9601200" cy="1010478"/>
          </a:xfrm>
        </p:spPr>
        <p:txBody>
          <a:bodyPr>
            <a:normAutofit fontScale="90000"/>
          </a:bodyPr>
          <a:lstStyle/>
          <a:p>
            <a:r>
              <a:rPr kumimoji="0" lang="es-ES" sz="3200" b="1" i="0" u="none" strike="noStrike" kern="1200" cap="none" spc="0" normalizeH="0" baseline="0" noProof="0" dirty="0">
                <a:ln>
                  <a:noFill/>
                </a:ln>
                <a:solidFill>
                  <a:srgbClr val="191B0E"/>
                </a:solidFill>
                <a:effectLst/>
                <a:uLnTx/>
                <a:uFillTx/>
                <a:latin typeface="Franklin Gothic Book" panose="020B0503020102020204"/>
                <a:ea typeface="+mj-ea"/>
                <a:cs typeface="+mj-cs"/>
              </a:rPr>
              <a:t>Ley N. ° 1160/97 “Código Penal Paraguayo</a:t>
            </a:r>
            <a:r>
              <a:rPr kumimoji="0" lang="es-ES" sz="4000" b="0" i="0" u="none" strike="noStrike" kern="1200" cap="none" spc="0" normalizeH="0" baseline="0" noProof="0" dirty="0">
                <a:ln>
                  <a:noFill/>
                </a:ln>
                <a:solidFill>
                  <a:srgbClr val="191B0E"/>
                </a:solidFill>
                <a:effectLst/>
                <a:uLnTx/>
                <a:uFillTx/>
                <a:latin typeface="Franklin Gothic Book" panose="020B0503020102020204"/>
                <a:ea typeface="+mj-ea"/>
                <a:cs typeface="+mj-cs"/>
              </a:rPr>
              <a:t>”.</a:t>
            </a:r>
            <a:br>
              <a:rPr kumimoji="0" lang="es-ES" sz="4000" b="0" i="0" u="none" strike="noStrike" kern="1200" cap="none" spc="0" normalizeH="0" baseline="0" noProof="0" dirty="0">
                <a:ln>
                  <a:noFill/>
                </a:ln>
                <a:solidFill>
                  <a:srgbClr val="191B0E"/>
                </a:solidFill>
                <a:effectLst/>
                <a:uLnTx/>
                <a:uFillTx/>
                <a:latin typeface="Franklin Gothic Book" panose="020B0503020102020204"/>
                <a:ea typeface="+mj-ea"/>
                <a:cs typeface="+mj-cs"/>
              </a:rPr>
            </a:br>
            <a:r>
              <a:rPr kumimoji="0" lang="es-ES" sz="4000" b="0" i="0" u="none" strike="noStrike" kern="1200" cap="none" spc="0" normalizeH="0" baseline="0" noProof="0" dirty="0">
                <a:ln>
                  <a:noFill/>
                </a:ln>
                <a:solidFill>
                  <a:srgbClr val="191B0E"/>
                </a:solidFill>
                <a:effectLst/>
                <a:uLnTx/>
                <a:uFillTx/>
                <a:latin typeface="Franklin Gothic Book" panose="020B0503020102020204"/>
                <a:ea typeface="+mj-ea"/>
                <a:cs typeface="+mj-cs"/>
              </a:rPr>
              <a:t> CAPÍTULO III</a:t>
            </a:r>
            <a:br>
              <a:rPr kumimoji="0" lang="es-ES" sz="4000" b="0" i="0" u="none" strike="noStrike" kern="1200" cap="none" spc="0" normalizeH="0" baseline="0" noProof="0" dirty="0">
                <a:ln>
                  <a:noFill/>
                </a:ln>
                <a:solidFill>
                  <a:srgbClr val="191B0E"/>
                </a:solidFill>
                <a:effectLst/>
                <a:uLnTx/>
                <a:uFillTx/>
                <a:latin typeface="Franklin Gothic Book" panose="020B0503020102020204"/>
                <a:ea typeface="+mj-ea"/>
                <a:cs typeface="+mj-cs"/>
              </a:rPr>
            </a:br>
            <a:r>
              <a:rPr kumimoji="0" lang="es-ES" sz="4000" b="0" i="0" u="none" strike="noStrike" kern="1200" cap="none" spc="0" normalizeH="0" baseline="0" noProof="0" dirty="0">
                <a:ln>
                  <a:noFill/>
                </a:ln>
                <a:solidFill>
                  <a:srgbClr val="191B0E"/>
                </a:solidFill>
                <a:effectLst/>
                <a:uLnTx/>
                <a:uFillTx/>
                <a:latin typeface="Franklin Gothic Book" panose="020B0503020102020204"/>
                <a:ea typeface="+mj-ea"/>
                <a:cs typeface="+mj-cs"/>
              </a:rPr>
              <a:t>HECHOS PUNIBLES CONTRA EL PATRIMONIO</a:t>
            </a:r>
            <a:endParaRPr lang="es-PY" dirty="0"/>
          </a:p>
        </p:txBody>
      </p:sp>
      <p:sp>
        <p:nvSpPr>
          <p:cNvPr id="3" name="Marcador de contenido 2">
            <a:extLst>
              <a:ext uri="{FF2B5EF4-FFF2-40B4-BE49-F238E27FC236}">
                <a16:creationId xmlns:a16="http://schemas.microsoft.com/office/drawing/2014/main" id="{CFA89AF2-95B5-40D3-8295-31B691087528}"/>
              </a:ext>
            </a:extLst>
          </p:cNvPr>
          <p:cNvSpPr>
            <a:spLocks noGrp="1"/>
          </p:cNvSpPr>
          <p:nvPr>
            <p:ph idx="1"/>
          </p:nvPr>
        </p:nvSpPr>
        <p:spPr>
          <a:xfrm>
            <a:off x="1371600" y="1696278"/>
            <a:ext cx="9601200" cy="5019720"/>
          </a:xfrm>
        </p:spPr>
        <p:txBody>
          <a:bodyPr>
            <a:normAutofit/>
          </a:bodyPr>
          <a:lstStyle/>
          <a:p>
            <a:pPr algn="just"/>
            <a:endParaRPr lang="es-ES" sz="2400" u="sng" dirty="0"/>
          </a:p>
          <a:p>
            <a:pPr algn="just"/>
            <a:endParaRPr lang="es-ES" sz="2400" u="sng" dirty="0"/>
          </a:p>
          <a:p>
            <a:pPr marL="0" indent="0" algn="just">
              <a:buNone/>
            </a:pPr>
            <a:r>
              <a:rPr lang="es-ES" sz="2400" dirty="0"/>
              <a:t>Artículo 185.- Extorsión: El que con la intención de obtener para sí o para un tercero un </a:t>
            </a:r>
            <a:r>
              <a:rPr lang="es-ES" sz="2400" u="sng" dirty="0"/>
              <a:t>beneficio patrimonial indebido </a:t>
            </a:r>
            <a:r>
              <a:rPr lang="es-ES" sz="2400" b="1" dirty="0"/>
              <a:t>mediante fuerza o amenaza considerable</a:t>
            </a:r>
            <a:r>
              <a:rPr lang="es-ES" sz="2400" dirty="0"/>
              <a:t>, pusiera a otro en una situación de serio constreñimiento que le indujera a disponer de todo o parte de su patrimonio o el de un tercero, causándose con ello un perjuicio patrimonial a sí mismo o al tercero.</a:t>
            </a:r>
          </a:p>
          <a:p>
            <a:pPr marL="0" indent="0" algn="just">
              <a:buNone/>
            </a:pPr>
            <a:r>
              <a:rPr lang="es-PY" sz="2400" dirty="0"/>
              <a:t>Marco penal: PPL </a:t>
            </a:r>
            <a:r>
              <a:rPr lang="es-ES" sz="2400" dirty="0"/>
              <a:t>hasta cinco años o con multa.</a:t>
            </a:r>
            <a:endParaRPr lang="es-PY" sz="2400" dirty="0"/>
          </a:p>
        </p:txBody>
      </p:sp>
      <p:pic>
        <p:nvPicPr>
          <p:cNvPr id="4" name="Imagen 3">
            <a:extLst>
              <a:ext uri="{FF2B5EF4-FFF2-40B4-BE49-F238E27FC236}">
                <a16:creationId xmlns:a16="http://schemas.microsoft.com/office/drawing/2014/main" id="{C86A32BD-2D0C-43EC-BB6B-B6BC6BBB5FF0}"/>
              </a:ext>
            </a:extLst>
          </p:cNvPr>
          <p:cNvPicPr>
            <a:picLocks noChangeAspect="1"/>
          </p:cNvPicPr>
          <p:nvPr/>
        </p:nvPicPr>
        <p:blipFill>
          <a:blip r:embed="rId3"/>
          <a:stretch>
            <a:fillRect/>
          </a:stretch>
        </p:blipFill>
        <p:spPr>
          <a:xfrm>
            <a:off x="3943503" y="5669236"/>
            <a:ext cx="7029297" cy="1005927"/>
          </a:xfrm>
          <a:prstGeom prst="rect">
            <a:avLst/>
          </a:prstGeom>
        </p:spPr>
      </p:pic>
    </p:spTree>
    <p:extLst>
      <p:ext uri="{BB962C8B-B14F-4D97-AF65-F5344CB8AC3E}">
        <p14:creationId xmlns:p14="http://schemas.microsoft.com/office/powerpoint/2010/main" val="14310729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BAD0A69-9A92-49B7-ACB2-1B2FB74B8159}"/>
              </a:ext>
            </a:extLst>
          </p:cNvPr>
          <p:cNvSpPr>
            <a:spLocks noGrp="1"/>
          </p:cNvSpPr>
          <p:nvPr>
            <p:ph type="title"/>
          </p:nvPr>
        </p:nvSpPr>
        <p:spPr>
          <a:xfrm>
            <a:off x="1371600" y="685800"/>
            <a:ext cx="9601200" cy="1010478"/>
          </a:xfrm>
        </p:spPr>
        <p:txBody>
          <a:bodyPr>
            <a:normAutofit fontScale="90000"/>
          </a:bodyPr>
          <a:lstStyle/>
          <a:p>
            <a:r>
              <a:rPr kumimoji="0" lang="es-ES" sz="3200" b="1" i="0" u="none" strike="noStrike" kern="1200" cap="none" spc="0" normalizeH="0" baseline="0" noProof="0" dirty="0">
                <a:ln>
                  <a:noFill/>
                </a:ln>
                <a:solidFill>
                  <a:srgbClr val="191B0E"/>
                </a:solidFill>
                <a:effectLst/>
                <a:uLnTx/>
                <a:uFillTx/>
                <a:latin typeface="Franklin Gothic Book" panose="020B0503020102020204"/>
                <a:ea typeface="+mj-ea"/>
                <a:cs typeface="+mj-cs"/>
              </a:rPr>
              <a:t>Ley N. ° 1160/97 “Código Penal Paraguayo</a:t>
            </a:r>
            <a:r>
              <a:rPr kumimoji="0" lang="es-ES" sz="4000" b="0" i="0" u="none" strike="noStrike" kern="1200" cap="none" spc="0" normalizeH="0" baseline="0" noProof="0" dirty="0">
                <a:ln>
                  <a:noFill/>
                </a:ln>
                <a:solidFill>
                  <a:srgbClr val="191B0E"/>
                </a:solidFill>
                <a:effectLst/>
                <a:uLnTx/>
                <a:uFillTx/>
                <a:latin typeface="Franklin Gothic Book" panose="020B0503020102020204"/>
                <a:ea typeface="+mj-ea"/>
                <a:cs typeface="+mj-cs"/>
              </a:rPr>
              <a:t>”. </a:t>
            </a:r>
            <a:br>
              <a:rPr kumimoji="0" lang="es-ES" sz="4000" b="0" i="0" u="none" strike="noStrike" kern="1200" cap="none" spc="0" normalizeH="0" baseline="0" noProof="0" dirty="0">
                <a:ln>
                  <a:noFill/>
                </a:ln>
                <a:solidFill>
                  <a:srgbClr val="191B0E"/>
                </a:solidFill>
                <a:effectLst/>
                <a:uLnTx/>
                <a:uFillTx/>
                <a:latin typeface="Franklin Gothic Book" panose="020B0503020102020204"/>
                <a:ea typeface="+mj-ea"/>
                <a:cs typeface="+mj-cs"/>
              </a:rPr>
            </a:br>
            <a:r>
              <a:rPr lang="es-ES" sz="2000" b="1" dirty="0">
                <a:solidFill>
                  <a:srgbClr val="191B0E"/>
                </a:solidFill>
                <a:latin typeface="Franklin Gothic Book" panose="020B0503020102020204"/>
              </a:rPr>
              <a:t>CAPÍTULO III</a:t>
            </a:r>
            <a:br>
              <a:rPr kumimoji="0" lang="es-ES" sz="2000" b="1" i="0" u="none" strike="noStrike" kern="1200" cap="none" spc="0" normalizeH="0" baseline="0" noProof="0" dirty="0">
                <a:ln>
                  <a:noFill/>
                </a:ln>
                <a:solidFill>
                  <a:srgbClr val="191B0E"/>
                </a:solidFill>
                <a:effectLst/>
                <a:uLnTx/>
                <a:uFillTx/>
                <a:latin typeface="Franklin Gothic Book" panose="020B0503020102020204"/>
                <a:ea typeface="+mj-ea"/>
                <a:cs typeface="+mj-cs"/>
              </a:rPr>
            </a:br>
            <a:r>
              <a:rPr kumimoji="0" lang="es-ES" sz="2000" b="1" i="0" u="none" strike="noStrike" kern="1200" cap="none" spc="0" normalizeH="0" baseline="0" noProof="0" dirty="0">
                <a:ln>
                  <a:noFill/>
                </a:ln>
                <a:solidFill>
                  <a:srgbClr val="191B0E"/>
                </a:solidFill>
                <a:effectLst/>
                <a:uLnTx/>
                <a:uFillTx/>
                <a:latin typeface="Franklin Gothic Book" panose="020B0503020102020204"/>
                <a:ea typeface="+mj-ea"/>
                <a:cs typeface="+mj-cs"/>
              </a:rPr>
              <a:t>HECHOS PUNIBLES CONTRA EL PATRIMONIO</a:t>
            </a:r>
            <a:endParaRPr lang="es-PY" sz="2000" b="1" dirty="0"/>
          </a:p>
        </p:txBody>
      </p:sp>
      <p:sp>
        <p:nvSpPr>
          <p:cNvPr id="3" name="Marcador de contenido 2">
            <a:extLst>
              <a:ext uri="{FF2B5EF4-FFF2-40B4-BE49-F238E27FC236}">
                <a16:creationId xmlns:a16="http://schemas.microsoft.com/office/drawing/2014/main" id="{CFA89AF2-95B5-40D3-8295-31B691087528}"/>
              </a:ext>
            </a:extLst>
          </p:cNvPr>
          <p:cNvSpPr>
            <a:spLocks noGrp="1"/>
          </p:cNvSpPr>
          <p:nvPr>
            <p:ph idx="1"/>
          </p:nvPr>
        </p:nvSpPr>
        <p:spPr>
          <a:xfrm>
            <a:off x="1371600" y="1696278"/>
            <a:ext cx="9601200" cy="5019720"/>
          </a:xfrm>
        </p:spPr>
        <p:txBody>
          <a:bodyPr>
            <a:normAutofit/>
          </a:bodyPr>
          <a:lstStyle/>
          <a:p>
            <a:pPr algn="just"/>
            <a:endParaRPr lang="es-ES" sz="2400" u="sng" dirty="0"/>
          </a:p>
          <a:p>
            <a:pPr algn="just"/>
            <a:r>
              <a:rPr lang="es-ES" sz="2400" dirty="0">
                <a:effectLst/>
                <a:ea typeface="Calibri" panose="020F0502020204030204" pitchFamily="34" charset="0"/>
                <a:cs typeface="Times New Roman" panose="02020603050405020304" pitchFamily="18" charset="0"/>
              </a:rPr>
              <a:t>Artículo 187. </a:t>
            </a:r>
            <a:r>
              <a:rPr lang="es-ES" sz="2400" b="1" dirty="0">
                <a:effectLst/>
                <a:ea typeface="Calibri" panose="020F0502020204030204" pitchFamily="34" charset="0"/>
                <a:cs typeface="Times New Roman" panose="02020603050405020304" pitchFamily="18" charset="0"/>
              </a:rPr>
              <a:t>Estafa</a:t>
            </a:r>
            <a:r>
              <a:rPr lang="es-ES" sz="2400" dirty="0">
                <a:effectLst/>
                <a:ea typeface="Calibri" panose="020F0502020204030204" pitchFamily="34" charset="0"/>
                <a:cs typeface="Times New Roman" panose="02020603050405020304" pitchFamily="18" charset="0"/>
              </a:rPr>
              <a:t>: El que con la intención de obtener para sí o para un tercero un beneficio patrimonial indebido, y  mediante declaración falsa sobre un hecho, produjera en otro un error que le indujera a disponer de todo o parte de su patrimonio o el de un tercero a quien represente, y con ello causara un perjuicio patrimonial para sí mismo o para éste.</a:t>
            </a:r>
          </a:p>
          <a:p>
            <a:pPr algn="just"/>
            <a:endParaRPr lang="es-ES" sz="2400" dirty="0">
              <a:effectLst/>
              <a:ea typeface="Calibri" panose="020F0502020204030204" pitchFamily="34" charset="0"/>
              <a:cs typeface="Times New Roman" panose="02020603050405020304" pitchFamily="18" charset="0"/>
            </a:endParaRPr>
          </a:p>
          <a:p>
            <a:pPr marL="0" indent="0" algn="just">
              <a:buNone/>
            </a:pPr>
            <a:r>
              <a:rPr lang="es-ES" sz="2400" b="1" dirty="0">
                <a:ea typeface="Calibri" panose="020F0502020204030204" pitchFamily="34" charset="0"/>
                <a:cs typeface="Times New Roman" panose="02020603050405020304" pitchFamily="18" charset="0"/>
              </a:rPr>
              <a:t>Marco penal</a:t>
            </a:r>
            <a:r>
              <a:rPr lang="es-ES" sz="2400" dirty="0">
                <a:ea typeface="Calibri" panose="020F0502020204030204" pitchFamily="34" charset="0"/>
                <a:cs typeface="Times New Roman" panose="02020603050405020304" pitchFamily="18" charset="0"/>
              </a:rPr>
              <a:t>: Hasta 5 años de PPL o multa. Casos graves puede ir hasta a 8 años. Se castiga la tentativa</a:t>
            </a:r>
          </a:p>
          <a:p>
            <a:pPr algn="just"/>
            <a:endParaRPr lang="es-ES" sz="2400" dirty="0">
              <a:effectLst/>
              <a:ea typeface="Calibri" panose="020F0502020204030204" pitchFamily="34" charset="0"/>
              <a:cs typeface="Times New Roman" panose="02020603050405020304" pitchFamily="18" charset="0"/>
            </a:endParaRPr>
          </a:p>
          <a:p>
            <a:pPr marL="0" indent="0" algn="just">
              <a:buNone/>
            </a:pPr>
            <a:endParaRPr lang="es-PY" sz="2400" dirty="0"/>
          </a:p>
        </p:txBody>
      </p:sp>
      <p:pic>
        <p:nvPicPr>
          <p:cNvPr id="4" name="Imagen 3">
            <a:extLst>
              <a:ext uri="{FF2B5EF4-FFF2-40B4-BE49-F238E27FC236}">
                <a16:creationId xmlns:a16="http://schemas.microsoft.com/office/drawing/2014/main" id="{50BA0947-0E43-485D-9171-6635B2332F66}"/>
              </a:ext>
            </a:extLst>
          </p:cNvPr>
          <p:cNvPicPr>
            <a:picLocks noChangeAspect="1"/>
          </p:cNvPicPr>
          <p:nvPr/>
        </p:nvPicPr>
        <p:blipFill>
          <a:blip r:embed="rId3"/>
          <a:stretch>
            <a:fillRect/>
          </a:stretch>
        </p:blipFill>
        <p:spPr>
          <a:xfrm>
            <a:off x="3943503" y="5669236"/>
            <a:ext cx="7029297" cy="1005927"/>
          </a:xfrm>
          <a:prstGeom prst="rect">
            <a:avLst/>
          </a:prstGeom>
        </p:spPr>
      </p:pic>
    </p:spTree>
    <p:extLst>
      <p:ext uri="{BB962C8B-B14F-4D97-AF65-F5344CB8AC3E}">
        <p14:creationId xmlns:p14="http://schemas.microsoft.com/office/powerpoint/2010/main" val="39935585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BAD0A69-9A92-49B7-ACB2-1B2FB74B8159}"/>
              </a:ext>
            </a:extLst>
          </p:cNvPr>
          <p:cNvSpPr>
            <a:spLocks noGrp="1"/>
          </p:cNvSpPr>
          <p:nvPr>
            <p:ph type="title"/>
          </p:nvPr>
        </p:nvSpPr>
        <p:spPr>
          <a:xfrm>
            <a:off x="1371600" y="685800"/>
            <a:ext cx="9601200" cy="1010478"/>
          </a:xfrm>
        </p:spPr>
        <p:txBody>
          <a:bodyPr>
            <a:normAutofit fontScale="90000"/>
          </a:bodyPr>
          <a:lstStyle/>
          <a:p>
            <a:r>
              <a:rPr kumimoji="0" lang="es-ES" sz="3200" b="1" i="0" u="none" strike="noStrike" kern="1200" cap="none" spc="0" normalizeH="0" baseline="0" noProof="0" dirty="0">
                <a:ln>
                  <a:noFill/>
                </a:ln>
                <a:solidFill>
                  <a:srgbClr val="191B0E"/>
                </a:solidFill>
                <a:effectLst/>
                <a:uLnTx/>
                <a:uFillTx/>
                <a:latin typeface="Franklin Gothic Book" panose="020B0503020102020204"/>
                <a:ea typeface="+mj-ea"/>
                <a:cs typeface="+mj-cs"/>
              </a:rPr>
              <a:t>Ley N. ° 1160/97 “Código Penal Paraguayo</a:t>
            </a:r>
            <a:r>
              <a:rPr kumimoji="0" lang="es-ES" sz="4000" b="0" i="0" u="none" strike="noStrike" kern="1200" cap="none" spc="0" normalizeH="0" baseline="0" noProof="0" dirty="0">
                <a:ln>
                  <a:noFill/>
                </a:ln>
                <a:solidFill>
                  <a:srgbClr val="191B0E"/>
                </a:solidFill>
                <a:effectLst/>
                <a:uLnTx/>
                <a:uFillTx/>
                <a:latin typeface="Franklin Gothic Book" panose="020B0503020102020204"/>
                <a:ea typeface="+mj-ea"/>
                <a:cs typeface="+mj-cs"/>
              </a:rPr>
              <a:t>”. </a:t>
            </a:r>
            <a:br>
              <a:rPr kumimoji="0" lang="es-ES" sz="4000" b="0" i="0" u="none" strike="noStrike" kern="1200" cap="none" spc="0" normalizeH="0" baseline="0" noProof="0" dirty="0">
                <a:ln>
                  <a:noFill/>
                </a:ln>
                <a:solidFill>
                  <a:srgbClr val="191B0E"/>
                </a:solidFill>
                <a:effectLst/>
                <a:uLnTx/>
                <a:uFillTx/>
                <a:latin typeface="Franklin Gothic Book" panose="020B0503020102020204"/>
                <a:ea typeface="+mj-ea"/>
                <a:cs typeface="+mj-cs"/>
              </a:rPr>
            </a:br>
            <a:r>
              <a:rPr kumimoji="0" lang="es-ES" sz="2000" b="1" i="0" u="none" strike="noStrike" kern="1200" cap="none" spc="0" normalizeH="0" baseline="0" noProof="0" dirty="0">
                <a:ln>
                  <a:noFill/>
                </a:ln>
                <a:solidFill>
                  <a:srgbClr val="191B0E"/>
                </a:solidFill>
                <a:effectLst/>
                <a:uLnTx/>
                <a:uFillTx/>
                <a:latin typeface="Franklin Gothic Book" panose="020B0503020102020204"/>
                <a:ea typeface="+mj-ea"/>
                <a:cs typeface="+mj-cs"/>
              </a:rPr>
              <a:t>CAPÍTULO III</a:t>
            </a:r>
            <a:br>
              <a:rPr kumimoji="0" lang="es-ES" sz="2000" b="1" i="0" u="none" strike="noStrike" kern="1200" cap="none" spc="0" normalizeH="0" baseline="0" noProof="0" dirty="0">
                <a:ln>
                  <a:noFill/>
                </a:ln>
                <a:solidFill>
                  <a:srgbClr val="191B0E"/>
                </a:solidFill>
                <a:effectLst/>
                <a:uLnTx/>
                <a:uFillTx/>
                <a:latin typeface="Franklin Gothic Book" panose="020B0503020102020204"/>
                <a:ea typeface="+mj-ea"/>
                <a:cs typeface="+mj-cs"/>
              </a:rPr>
            </a:br>
            <a:r>
              <a:rPr kumimoji="0" lang="es-ES" sz="2000" b="1" i="0" u="none" strike="noStrike" kern="1200" cap="none" spc="0" normalizeH="0" baseline="0" noProof="0" dirty="0">
                <a:ln>
                  <a:noFill/>
                </a:ln>
                <a:solidFill>
                  <a:srgbClr val="191B0E"/>
                </a:solidFill>
                <a:effectLst/>
                <a:uLnTx/>
                <a:uFillTx/>
                <a:latin typeface="Franklin Gothic Book" panose="020B0503020102020204"/>
                <a:ea typeface="+mj-ea"/>
                <a:cs typeface="+mj-cs"/>
              </a:rPr>
              <a:t>HECHOS PUNIBLES CONTRA EL PATRIMONIO</a:t>
            </a:r>
            <a:endParaRPr lang="es-PY" dirty="0"/>
          </a:p>
        </p:txBody>
      </p:sp>
      <p:sp>
        <p:nvSpPr>
          <p:cNvPr id="3" name="Marcador de contenido 2">
            <a:extLst>
              <a:ext uri="{FF2B5EF4-FFF2-40B4-BE49-F238E27FC236}">
                <a16:creationId xmlns:a16="http://schemas.microsoft.com/office/drawing/2014/main" id="{CFA89AF2-95B5-40D3-8295-31B691087528}"/>
              </a:ext>
            </a:extLst>
          </p:cNvPr>
          <p:cNvSpPr>
            <a:spLocks noGrp="1"/>
          </p:cNvSpPr>
          <p:nvPr>
            <p:ph idx="1"/>
          </p:nvPr>
        </p:nvSpPr>
        <p:spPr>
          <a:xfrm>
            <a:off x="1371600" y="1696278"/>
            <a:ext cx="9601200" cy="5019720"/>
          </a:xfrm>
        </p:spPr>
        <p:txBody>
          <a:bodyPr>
            <a:normAutofit/>
          </a:bodyPr>
          <a:lstStyle/>
          <a:p>
            <a:pPr algn="just"/>
            <a:endParaRPr lang="es-ES" sz="2400" u="sng" dirty="0"/>
          </a:p>
          <a:p>
            <a:pPr algn="just"/>
            <a:r>
              <a:rPr lang="es-ES" sz="2400" dirty="0">
                <a:cs typeface="Times New Roman" panose="02020603050405020304" pitchFamily="18" charset="0"/>
              </a:rPr>
              <a:t>Artículo 192. </a:t>
            </a:r>
            <a:r>
              <a:rPr lang="es-ES" sz="2400" b="1" dirty="0">
                <a:cs typeface="Times New Roman" panose="02020603050405020304" pitchFamily="18" charset="0"/>
              </a:rPr>
              <a:t>Lesión de confianza</a:t>
            </a:r>
            <a:r>
              <a:rPr lang="es-ES" sz="2400" dirty="0">
                <a:cs typeface="Times New Roman" panose="02020603050405020304" pitchFamily="18" charset="0"/>
              </a:rPr>
              <a:t>: El que en base a una ley, a una resolución administrativa o a un contrato, haya asumido la responsabilidad de proteger un interés patrimonial relevante para un tercero y causara o no  evitara, dentro del ámbito de protección que le fue confiado, un perjuicio patrimonial.</a:t>
            </a:r>
          </a:p>
          <a:p>
            <a:pPr marL="0" indent="0" algn="just">
              <a:buNone/>
            </a:pPr>
            <a:endParaRPr lang="es-ES" sz="2400" dirty="0"/>
          </a:p>
          <a:p>
            <a:pPr marL="0" indent="0" algn="just">
              <a:buNone/>
            </a:pPr>
            <a:r>
              <a:rPr lang="es-ES" sz="2400" b="1" dirty="0"/>
              <a:t>Marco penal</a:t>
            </a:r>
            <a:r>
              <a:rPr lang="es-ES" sz="2400" dirty="0"/>
              <a:t>: Hasta 5 años de PPL o multa. Casos graves puede ir hasta a 10 años. </a:t>
            </a:r>
          </a:p>
          <a:p>
            <a:pPr marL="0" indent="0" algn="just">
              <a:buNone/>
            </a:pPr>
            <a:endParaRPr lang="es-PY" sz="2400" dirty="0"/>
          </a:p>
        </p:txBody>
      </p:sp>
      <p:pic>
        <p:nvPicPr>
          <p:cNvPr id="4" name="Imagen 3">
            <a:extLst>
              <a:ext uri="{FF2B5EF4-FFF2-40B4-BE49-F238E27FC236}">
                <a16:creationId xmlns:a16="http://schemas.microsoft.com/office/drawing/2014/main" id="{50BA0947-0E43-485D-9171-6635B2332F66}"/>
              </a:ext>
            </a:extLst>
          </p:cNvPr>
          <p:cNvPicPr>
            <a:picLocks noChangeAspect="1"/>
          </p:cNvPicPr>
          <p:nvPr/>
        </p:nvPicPr>
        <p:blipFill>
          <a:blip r:embed="rId3"/>
          <a:stretch>
            <a:fillRect/>
          </a:stretch>
        </p:blipFill>
        <p:spPr>
          <a:xfrm>
            <a:off x="3943503" y="5669236"/>
            <a:ext cx="7029297" cy="1005927"/>
          </a:xfrm>
          <a:prstGeom prst="rect">
            <a:avLst/>
          </a:prstGeom>
        </p:spPr>
      </p:pic>
    </p:spTree>
    <p:extLst>
      <p:ext uri="{BB962C8B-B14F-4D97-AF65-F5344CB8AC3E}">
        <p14:creationId xmlns:p14="http://schemas.microsoft.com/office/powerpoint/2010/main" val="15062999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BAD0A69-9A92-49B7-ACB2-1B2FB74B8159}"/>
              </a:ext>
            </a:extLst>
          </p:cNvPr>
          <p:cNvSpPr>
            <a:spLocks noGrp="1"/>
          </p:cNvSpPr>
          <p:nvPr>
            <p:ph type="title"/>
          </p:nvPr>
        </p:nvSpPr>
        <p:spPr>
          <a:xfrm>
            <a:off x="1371600" y="685800"/>
            <a:ext cx="9601200" cy="1010478"/>
          </a:xfrm>
        </p:spPr>
        <p:txBody>
          <a:bodyPr>
            <a:normAutofit fontScale="90000"/>
          </a:bodyPr>
          <a:lstStyle/>
          <a:p>
            <a:r>
              <a:rPr kumimoji="0" lang="es-ES" sz="3200" b="1" i="0" u="none" strike="noStrike" kern="1200" cap="none" spc="0" normalizeH="0" baseline="0" noProof="0" dirty="0">
                <a:ln>
                  <a:noFill/>
                </a:ln>
                <a:solidFill>
                  <a:srgbClr val="191B0E"/>
                </a:solidFill>
                <a:effectLst/>
                <a:uLnTx/>
                <a:uFillTx/>
                <a:latin typeface="Franklin Gothic Book" panose="020B0503020102020204"/>
                <a:ea typeface="+mj-ea"/>
                <a:cs typeface="+mj-cs"/>
              </a:rPr>
              <a:t>Ley N. ° 1160/97 “Código Penal Paraguayo</a:t>
            </a:r>
            <a:r>
              <a:rPr kumimoji="0" lang="es-ES" sz="4000" b="0" i="0" u="none" strike="noStrike" kern="1200" cap="none" spc="0" normalizeH="0" baseline="0" noProof="0" dirty="0">
                <a:ln>
                  <a:noFill/>
                </a:ln>
                <a:solidFill>
                  <a:srgbClr val="191B0E"/>
                </a:solidFill>
                <a:effectLst/>
                <a:uLnTx/>
                <a:uFillTx/>
                <a:latin typeface="Franklin Gothic Book" panose="020B0503020102020204"/>
                <a:ea typeface="+mj-ea"/>
                <a:cs typeface="+mj-cs"/>
              </a:rPr>
              <a:t>”. </a:t>
            </a:r>
            <a:br>
              <a:rPr kumimoji="0" lang="es-ES" sz="4000" b="0" i="0" u="none" strike="noStrike" kern="1200" cap="none" spc="0" normalizeH="0" baseline="0" noProof="0" dirty="0">
                <a:ln>
                  <a:noFill/>
                </a:ln>
                <a:solidFill>
                  <a:srgbClr val="191B0E"/>
                </a:solidFill>
                <a:effectLst/>
                <a:uLnTx/>
                <a:uFillTx/>
                <a:latin typeface="Franklin Gothic Book" panose="020B0503020102020204"/>
                <a:ea typeface="+mj-ea"/>
                <a:cs typeface="+mj-cs"/>
              </a:rPr>
            </a:br>
            <a:r>
              <a:rPr kumimoji="0" lang="es-ES" sz="2000" b="1" i="0" u="none" strike="noStrike" kern="1200" cap="none" spc="0" normalizeH="0" baseline="0" noProof="0" dirty="0">
                <a:ln>
                  <a:noFill/>
                </a:ln>
                <a:solidFill>
                  <a:srgbClr val="191B0E"/>
                </a:solidFill>
                <a:effectLst/>
                <a:uLnTx/>
                <a:uFillTx/>
                <a:latin typeface="Franklin Gothic Book" panose="020B0503020102020204"/>
                <a:ea typeface="+mj-ea"/>
                <a:cs typeface="+mj-cs"/>
              </a:rPr>
              <a:t>CAPITULO IV</a:t>
            </a:r>
            <a:br>
              <a:rPr kumimoji="0" lang="es-ES" sz="2000" b="1" i="0" u="none" strike="noStrike" kern="1200" cap="none" spc="0" normalizeH="0" baseline="0" noProof="0" dirty="0">
                <a:ln>
                  <a:noFill/>
                </a:ln>
                <a:solidFill>
                  <a:srgbClr val="191B0E"/>
                </a:solidFill>
                <a:effectLst/>
                <a:uLnTx/>
                <a:uFillTx/>
                <a:latin typeface="Franklin Gothic Book" panose="020B0503020102020204"/>
                <a:ea typeface="+mj-ea"/>
                <a:cs typeface="+mj-cs"/>
              </a:rPr>
            </a:br>
            <a:r>
              <a:rPr kumimoji="0" lang="es-ES" sz="2000" b="1" i="0" u="none" strike="noStrike" kern="1200" cap="none" spc="0" normalizeH="0" baseline="0" noProof="0" dirty="0">
                <a:ln>
                  <a:noFill/>
                </a:ln>
                <a:solidFill>
                  <a:srgbClr val="191B0E"/>
                </a:solidFill>
                <a:effectLst/>
                <a:uLnTx/>
                <a:uFillTx/>
                <a:latin typeface="Franklin Gothic Book" panose="020B0503020102020204"/>
                <a:ea typeface="+mj-ea"/>
                <a:cs typeface="+mj-cs"/>
              </a:rPr>
              <a:t>HECHOS PUNIBLES CONTRA LA RESTITUCION DE BIENES</a:t>
            </a:r>
            <a:endParaRPr lang="es-PY" dirty="0"/>
          </a:p>
        </p:txBody>
      </p:sp>
      <p:sp>
        <p:nvSpPr>
          <p:cNvPr id="3" name="Marcador de contenido 2">
            <a:extLst>
              <a:ext uri="{FF2B5EF4-FFF2-40B4-BE49-F238E27FC236}">
                <a16:creationId xmlns:a16="http://schemas.microsoft.com/office/drawing/2014/main" id="{CFA89AF2-95B5-40D3-8295-31B691087528}"/>
              </a:ext>
            </a:extLst>
          </p:cNvPr>
          <p:cNvSpPr>
            <a:spLocks noGrp="1"/>
          </p:cNvSpPr>
          <p:nvPr>
            <p:ph idx="1"/>
          </p:nvPr>
        </p:nvSpPr>
        <p:spPr>
          <a:xfrm>
            <a:off x="1371600" y="1696278"/>
            <a:ext cx="9601200" cy="5019720"/>
          </a:xfrm>
        </p:spPr>
        <p:txBody>
          <a:bodyPr>
            <a:normAutofit/>
          </a:bodyPr>
          <a:lstStyle/>
          <a:p>
            <a:pPr algn="just"/>
            <a:endParaRPr lang="es-ES" sz="2400" u="sng" dirty="0"/>
          </a:p>
          <a:p>
            <a:pPr algn="just"/>
            <a:r>
              <a:rPr lang="es-ES" sz="2400" dirty="0">
                <a:cs typeface="Times New Roman" panose="02020603050405020304" pitchFamily="18" charset="0"/>
              </a:rPr>
              <a:t>Artículo 196. </a:t>
            </a:r>
            <a:r>
              <a:rPr lang="es-ES" sz="2400" b="1" dirty="0">
                <a:cs typeface="Times New Roman" panose="02020603050405020304" pitchFamily="18" charset="0"/>
              </a:rPr>
              <a:t>Lavado de dinero</a:t>
            </a:r>
            <a:r>
              <a:rPr lang="es-ES" sz="2400" dirty="0">
                <a:cs typeface="Times New Roman" panose="02020603050405020304" pitchFamily="18" charset="0"/>
              </a:rPr>
              <a:t>: </a:t>
            </a:r>
            <a:r>
              <a:rPr lang="es-ES" sz="2400" dirty="0"/>
              <a:t>El que convirtiera u ocultara un objeto proveniente de un hecho antijurídico, o respecto de tal objeto disimulara su procedencia, frustrara o peligrara el conocimiento de su procedencia o ubicación, su hallazgo, su comiso, su comiso especial o su secuestro, será castigado con pena privativa de libertad de hasta cinco años o con multa</a:t>
            </a:r>
            <a:r>
              <a:rPr lang="es-ES" sz="2000" dirty="0"/>
              <a:t>.</a:t>
            </a:r>
            <a:endParaRPr lang="es-ES" sz="2400" dirty="0"/>
          </a:p>
          <a:p>
            <a:pPr marL="0" indent="0" algn="just">
              <a:buNone/>
            </a:pPr>
            <a:r>
              <a:rPr lang="es-ES" sz="2400" b="1" dirty="0"/>
              <a:t>Marco penal</a:t>
            </a:r>
            <a:r>
              <a:rPr lang="es-ES" sz="2400" dirty="0"/>
              <a:t>: Hasta 5 años de PPL o multa. </a:t>
            </a:r>
          </a:p>
          <a:p>
            <a:pPr marL="0" indent="0" algn="just">
              <a:buNone/>
            </a:pPr>
            <a:endParaRPr lang="es-PY" sz="2400" dirty="0"/>
          </a:p>
        </p:txBody>
      </p:sp>
      <p:pic>
        <p:nvPicPr>
          <p:cNvPr id="4" name="Imagen 3">
            <a:extLst>
              <a:ext uri="{FF2B5EF4-FFF2-40B4-BE49-F238E27FC236}">
                <a16:creationId xmlns:a16="http://schemas.microsoft.com/office/drawing/2014/main" id="{50BA0947-0E43-485D-9171-6635B2332F66}"/>
              </a:ext>
            </a:extLst>
          </p:cNvPr>
          <p:cNvPicPr>
            <a:picLocks noChangeAspect="1"/>
          </p:cNvPicPr>
          <p:nvPr/>
        </p:nvPicPr>
        <p:blipFill>
          <a:blip r:embed="rId3"/>
          <a:stretch>
            <a:fillRect/>
          </a:stretch>
        </p:blipFill>
        <p:spPr>
          <a:xfrm>
            <a:off x="3943503" y="5669236"/>
            <a:ext cx="7029297" cy="1005927"/>
          </a:xfrm>
          <a:prstGeom prst="rect">
            <a:avLst/>
          </a:prstGeom>
        </p:spPr>
      </p:pic>
    </p:spTree>
    <p:extLst>
      <p:ext uri="{BB962C8B-B14F-4D97-AF65-F5344CB8AC3E}">
        <p14:creationId xmlns:p14="http://schemas.microsoft.com/office/powerpoint/2010/main" val="30353546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BAD0A69-9A92-49B7-ACB2-1B2FB74B8159}"/>
              </a:ext>
            </a:extLst>
          </p:cNvPr>
          <p:cNvSpPr>
            <a:spLocks noGrp="1"/>
          </p:cNvSpPr>
          <p:nvPr>
            <p:ph type="title"/>
          </p:nvPr>
        </p:nvSpPr>
        <p:spPr>
          <a:xfrm>
            <a:off x="1371600" y="685800"/>
            <a:ext cx="9601200" cy="1010478"/>
          </a:xfrm>
        </p:spPr>
        <p:txBody>
          <a:bodyPr>
            <a:normAutofit fontScale="90000"/>
          </a:bodyPr>
          <a:lstStyle/>
          <a:p>
            <a:r>
              <a:rPr kumimoji="0" lang="es-ES" sz="3200" b="1" i="0" u="none" strike="noStrike" kern="1200" cap="none" spc="0" normalizeH="0" baseline="0" noProof="0" dirty="0">
                <a:ln>
                  <a:noFill/>
                </a:ln>
                <a:solidFill>
                  <a:srgbClr val="191B0E"/>
                </a:solidFill>
                <a:effectLst/>
                <a:uLnTx/>
                <a:uFillTx/>
                <a:latin typeface="Franklin Gothic Book" panose="020B0503020102020204"/>
                <a:ea typeface="+mj-ea"/>
                <a:cs typeface="+mj-cs"/>
              </a:rPr>
              <a:t>Ley N. ° 1160/97 “Código Penal Paraguayo</a:t>
            </a:r>
            <a:r>
              <a:rPr kumimoji="0" lang="es-ES" sz="4000" b="0" i="0" u="none" strike="noStrike" kern="1200" cap="none" spc="0" normalizeH="0" baseline="0" noProof="0" dirty="0">
                <a:ln>
                  <a:noFill/>
                </a:ln>
                <a:solidFill>
                  <a:srgbClr val="191B0E"/>
                </a:solidFill>
                <a:effectLst/>
                <a:uLnTx/>
                <a:uFillTx/>
                <a:latin typeface="Franklin Gothic Book" panose="020B0503020102020204"/>
                <a:ea typeface="+mj-ea"/>
                <a:cs typeface="+mj-cs"/>
              </a:rPr>
              <a:t>”. </a:t>
            </a:r>
            <a:br>
              <a:rPr kumimoji="0" lang="es-ES" sz="4000" b="0" i="0" u="none" strike="noStrike" kern="1200" cap="none" spc="0" normalizeH="0" baseline="0" noProof="0" dirty="0">
                <a:ln>
                  <a:noFill/>
                </a:ln>
                <a:solidFill>
                  <a:srgbClr val="191B0E"/>
                </a:solidFill>
                <a:effectLst/>
                <a:uLnTx/>
                <a:uFillTx/>
                <a:latin typeface="Franklin Gothic Book" panose="020B0503020102020204"/>
                <a:ea typeface="+mj-ea"/>
                <a:cs typeface="+mj-cs"/>
              </a:rPr>
            </a:br>
            <a:r>
              <a:rPr kumimoji="0" lang="es-ES" sz="2000" b="1" i="0" u="none" strike="noStrike" kern="1200" cap="none" spc="0" normalizeH="0" baseline="0" noProof="0" dirty="0">
                <a:ln>
                  <a:noFill/>
                </a:ln>
                <a:solidFill>
                  <a:srgbClr val="191B0E"/>
                </a:solidFill>
                <a:effectLst/>
                <a:uLnTx/>
                <a:uFillTx/>
                <a:latin typeface="Franklin Gothic Book" panose="020B0503020102020204"/>
                <a:ea typeface="+mj-ea"/>
                <a:cs typeface="+mj-cs"/>
              </a:rPr>
              <a:t>CAPÍTULO II</a:t>
            </a:r>
            <a:br>
              <a:rPr kumimoji="0" lang="es-ES" sz="2000" b="1" i="0" u="none" strike="noStrike" kern="1200" cap="none" spc="0" normalizeH="0" baseline="0" noProof="0" dirty="0">
                <a:ln>
                  <a:noFill/>
                </a:ln>
                <a:solidFill>
                  <a:srgbClr val="191B0E"/>
                </a:solidFill>
                <a:effectLst/>
                <a:uLnTx/>
                <a:uFillTx/>
                <a:latin typeface="Franklin Gothic Book" panose="020B0503020102020204"/>
                <a:ea typeface="+mj-ea"/>
                <a:cs typeface="+mj-cs"/>
              </a:rPr>
            </a:br>
            <a:r>
              <a:rPr kumimoji="0" lang="es-ES" sz="2000" b="1" i="0" u="none" strike="noStrike" kern="1200" cap="none" spc="0" normalizeH="0" baseline="0" noProof="0" dirty="0">
                <a:ln>
                  <a:noFill/>
                </a:ln>
                <a:solidFill>
                  <a:srgbClr val="191B0E"/>
                </a:solidFill>
                <a:effectLst/>
                <a:uLnTx/>
                <a:uFillTx/>
                <a:latin typeface="Franklin Gothic Book" panose="020B0503020102020204"/>
                <a:ea typeface="+mj-ea"/>
                <a:cs typeface="+mj-cs"/>
              </a:rPr>
              <a:t>HECHOS PUNIBLES CONTRA LA PRUEBA DOCUMENTAL</a:t>
            </a:r>
            <a:endParaRPr lang="es-PY" dirty="0"/>
          </a:p>
        </p:txBody>
      </p:sp>
      <p:sp>
        <p:nvSpPr>
          <p:cNvPr id="3" name="Marcador de contenido 2">
            <a:extLst>
              <a:ext uri="{FF2B5EF4-FFF2-40B4-BE49-F238E27FC236}">
                <a16:creationId xmlns:a16="http://schemas.microsoft.com/office/drawing/2014/main" id="{CFA89AF2-95B5-40D3-8295-31B691087528}"/>
              </a:ext>
            </a:extLst>
          </p:cNvPr>
          <p:cNvSpPr>
            <a:spLocks noGrp="1"/>
          </p:cNvSpPr>
          <p:nvPr>
            <p:ph idx="1"/>
          </p:nvPr>
        </p:nvSpPr>
        <p:spPr>
          <a:xfrm>
            <a:off x="1371600" y="1696278"/>
            <a:ext cx="9601200" cy="5019720"/>
          </a:xfrm>
        </p:spPr>
        <p:txBody>
          <a:bodyPr>
            <a:normAutofit/>
          </a:bodyPr>
          <a:lstStyle/>
          <a:p>
            <a:pPr algn="just"/>
            <a:endParaRPr lang="es-ES" sz="2400" u="sng" dirty="0"/>
          </a:p>
          <a:p>
            <a:pPr algn="just"/>
            <a:r>
              <a:rPr lang="es-ES" sz="2400" dirty="0">
                <a:effectLst/>
                <a:ea typeface="Calibri" panose="020F0502020204030204" pitchFamily="34" charset="0"/>
                <a:cs typeface="Times New Roman" panose="02020603050405020304" pitchFamily="18" charset="0"/>
              </a:rPr>
              <a:t>Artículo 250. </a:t>
            </a:r>
            <a:r>
              <a:rPr lang="es-ES" sz="2400" b="1" dirty="0">
                <a:effectLst/>
                <a:ea typeface="Calibri" panose="020F0502020204030204" pitchFamily="34" charset="0"/>
                <a:cs typeface="Times New Roman" panose="02020603050405020304" pitchFamily="18" charset="0"/>
              </a:rPr>
              <a:t>Producción inmediata de documentos públicos de contenido falso</a:t>
            </a:r>
          </a:p>
          <a:p>
            <a:pPr marL="0" indent="0" algn="just">
              <a:buNone/>
            </a:pPr>
            <a:r>
              <a:rPr lang="es-ES" sz="2400" dirty="0"/>
              <a:t>El funcionario </a:t>
            </a:r>
            <a:r>
              <a:rPr lang="es-ES" sz="2400" b="1" dirty="0"/>
              <a:t>facultado para elaborar un documento público </a:t>
            </a:r>
            <a:r>
              <a:rPr lang="es-ES" sz="2400" dirty="0"/>
              <a:t>que, obrando </a:t>
            </a:r>
            <a:r>
              <a:rPr lang="es-ES" sz="2400" b="1" u="sng" dirty="0"/>
              <a:t>dentro</a:t>
            </a:r>
            <a:r>
              <a:rPr lang="es-ES" sz="2400" b="1" dirty="0"/>
              <a:t> de los límites de sus atribuciones</a:t>
            </a:r>
            <a:r>
              <a:rPr lang="es-ES" sz="2400" dirty="0"/>
              <a:t>, </a:t>
            </a:r>
            <a:r>
              <a:rPr lang="es-ES" sz="2400" b="1" i="1" u="sng" dirty="0"/>
              <a:t>certificara falsamente </a:t>
            </a:r>
            <a:r>
              <a:rPr lang="es-ES" sz="2400" dirty="0"/>
              <a:t>un hecho de relevancia jurídica o lo asentara en libros, registros o archivos de datos públicos.</a:t>
            </a:r>
          </a:p>
          <a:p>
            <a:pPr marL="0" indent="0" algn="just">
              <a:buNone/>
            </a:pPr>
            <a:endParaRPr lang="es-ES" sz="2400" dirty="0"/>
          </a:p>
          <a:p>
            <a:pPr marL="0" indent="0" algn="just">
              <a:buNone/>
            </a:pPr>
            <a:r>
              <a:rPr lang="es-ES" sz="2400" b="1" dirty="0"/>
              <a:t>Marco penal</a:t>
            </a:r>
            <a:r>
              <a:rPr lang="es-ES" sz="2400" dirty="0"/>
              <a:t>: Hasta 5 años de PPL o multa. Casos especialmente graves puede ir hasta a 10 años. Se castiga la tentativa.</a:t>
            </a:r>
          </a:p>
          <a:p>
            <a:pPr marL="0" indent="0" algn="just">
              <a:buNone/>
            </a:pPr>
            <a:br>
              <a:rPr lang="es-ES" sz="2400" dirty="0"/>
            </a:br>
            <a:endParaRPr lang="es-PY" sz="2400" dirty="0"/>
          </a:p>
        </p:txBody>
      </p:sp>
      <p:pic>
        <p:nvPicPr>
          <p:cNvPr id="4" name="Imagen 3">
            <a:extLst>
              <a:ext uri="{FF2B5EF4-FFF2-40B4-BE49-F238E27FC236}">
                <a16:creationId xmlns:a16="http://schemas.microsoft.com/office/drawing/2014/main" id="{E87A3D0D-10A2-47DB-BE35-337E3B298C7D}"/>
              </a:ext>
            </a:extLst>
          </p:cNvPr>
          <p:cNvPicPr>
            <a:picLocks noChangeAspect="1"/>
          </p:cNvPicPr>
          <p:nvPr/>
        </p:nvPicPr>
        <p:blipFill>
          <a:blip r:embed="rId3"/>
          <a:stretch>
            <a:fillRect/>
          </a:stretch>
        </p:blipFill>
        <p:spPr>
          <a:xfrm>
            <a:off x="3943503" y="5669236"/>
            <a:ext cx="7029297" cy="1005927"/>
          </a:xfrm>
          <a:prstGeom prst="rect">
            <a:avLst/>
          </a:prstGeom>
        </p:spPr>
      </p:pic>
    </p:spTree>
    <p:extLst>
      <p:ext uri="{BB962C8B-B14F-4D97-AF65-F5344CB8AC3E}">
        <p14:creationId xmlns:p14="http://schemas.microsoft.com/office/powerpoint/2010/main" val="14730814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BAD0A69-9A92-49B7-ACB2-1B2FB74B8159}"/>
              </a:ext>
            </a:extLst>
          </p:cNvPr>
          <p:cNvSpPr>
            <a:spLocks noGrp="1"/>
          </p:cNvSpPr>
          <p:nvPr>
            <p:ph type="title"/>
          </p:nvPr>
        </p:nvSpPr>
        <p:spPr>
          <a:xfrm>
            <a:off x="1371600" y="685800"/>
            <a:ext cx="9601200" cy="1010478"/>
          </a:xfrm>
        </p:spPr>
        <p:txBody>
          <a:bodyPr>
            <a:normAutofit fontScale="90000"/>
          </a:bodyPr>
          <a:lstStyle/>
          <a:p>
            <a:r>
              <a:rPr kumimoji="0" lang="es-ES" sz="3200" b="1" i="0" u="none" strike="noStrike" kern="1200" cap="none" spc="0" normalizeH="0" baseline="0" noProof="0" dirty="0">
                <a:ln>
                  <a:noFill/>
                </a:ln>
                <a:solidFill>
                  <a:srgbClr val="191B0E"/>
                </a:solidFill>
                <a:effectLst/>
                <a:uLnTx/>
                <a:uFillTx/>
                <a:latin typeface="Franklin Gothic Book" panose="020B0503020102020204"/>
                <a:ea typeface="+mj-ea"/>
                <a:cs typeface="+mj-cs"/>
              </a:rPr>
              <a:t>Ley N. ° 1160/97 “Código Penal Paraguayo</a:t>
            </a:r>
            <a:r>
              <a:rPr kumimoji="0" lang="es-ES" sz="4000" b="0" i="0" u="none" strike="noStrike" kern="1200" cap="none" spc="0" normalizeH="0" baseline="0" noProof="0" dirty="0">
                <a:ln>
                  <a:noFill/>
                </a:ln>
                <a:solidFill>
                  <a:srgbClr val="191B0E"/>
                </a:solidFill>
                <a:effectLst/>
                <a:uLnTx/>
                <a:uFillTx/>
                <a:latin typeface="Franklin Gothic Book" panose="020B0503020102020204"/>
                <a:ea typeface="+mj-ea"/>
                <a:cs typeface="+mj-cs"/>
              </a:rPr>
              <a:t>”. </a:t>
            </a:r>
            <a:br>
              <a:rPr kumimoji="0" lang="es-ES" sz="4000" b="0" i="0" u="none" strike="noStrike" kern="1200" cap="none" spc="0" normalizeH="0" baseline="0" noProof="0" dirty="0">
                <a:ln>
                  <a:noFill/>
                </a:ln>
                <a:solidFill>
                  <a:srgbClr val="191B0E"/>
                </a:solidFill>
                <a:effectLst/>
                <a:uLnTx/>
                <a:uFillTx/>
                <a:latin typeface="Franklin Gothic Book" panose="020B0503020102020204"/>
                <a:ea typeface="+mj-ea"/>
                <a:cs typeface="+mj-cs"/>
              </a:rPr>
            </a:br>
            <a:r>
              <a:rPr kumimoji="0" lang="es-ES" sz="2000" b="1" i="0" u="none" strike="noStrike" kern="1200" cap="none" spc="0" normalizeH="0" baseline="0" noProof="0" dirty="0">
                <a:ln>
                  <a:noFill/>
                </a:ln>
                <a:solidFill>
                  <a:srgbClr val="191B0E"/>
                </a:solidFill>
                <a:effectLst/>
                <a:uLnTx/>
                <a:uFillTx/>
                <a:latin typeface="Franklin Gothic Book" panose="020B0503020102020204"/>
                <a:ea typeface="+mj-ea"/>
                <a:cs typeface="+mj-cs"/>
              </a:rPr>
              <a:t>CAPÍTULO II</a:t>
            </a:r>
            <a:br>
              <a:rPr kumimoji="0" lang="es-ES" sz="2000" b="1" i="0" u="none" strike="noStrike" kern="1200" cap="none" spc="0" normalizeH="0" baseline="0" noProof="0" dirty="0">
                <a:ln>
                  <a:noFill/>
                </a:ln>
                <a:solidFill>
                  <a:srgbClr val="191B0E"/>
                </a:solidFill>
                <a:effectLst/>
                <a:uLnTx/>
                <a:uFillTx/>
                <a:latin typeface="Franklin Gothic Book" panose="020B0503020102020204"/>
                <a:ea typeface="+mj-ea"/>
                <a:cs typeface="+mj-cs"/>
              </a:rPr>
            </a:br>
            <a:r>
              <a:rPr kumimoji="0" lang="es-ES" sz="2000" b="1" i="0" u="none" strike="noStrike" kern="1200" cap="none" spc="0" normalizeH="0" baseline="0" noProof="0" dirty="0">
                <a:ln>
                  <a:noFill/>
                </a:ln>
                <a:solidFill>
                  <a:srgbClr val="191B0E"/>
                </a:solidFill>
                <a:effectLst/>
                <a:uLnTx/>
                <a:uFillTx/>
                <a:latin typeface="Franklin Gothic Book" panose="020B0503020102020204"/>
                <a:ea typeface="+mj-ea"/>
                <a:cs typeface="+mj-cs"/>
              </a:rPr>
              <a:t>HECHOS PUNIBLES CONTRA LA PRUEBA DOCUMENTAL</a:t>
            </a:r>
            <a:endParaRPr lang="es-PY" dirty="0"/>
          </a:p>
        </p:txBody>
      </p:sp>
      <p:sp>
        <p:nvSpPr>
          <p:cNvPr id="3" name="Marcador de contenido 2">
            <a:extLst>
              <a:ext uri="{FF2B5EF4-FFF2-40B4-BE49-F238E27FC236}">
                <a16:creationId xmlns:a16="http://schemas.microsoft.com/office/drawing/2014/main" id="{CFA89AF2-95B5-40D3-8295-31B691087528}"/>
              </a:ext>
            </a:extLst>
          </p:cNvPr>
          <p:cNvSpPr>
            <a:spLocks noGrp="1"/>
          </p:cNvSpPr>
          <p:nvPr>
            <p:ph idx="1"/>
          </p:nvPr>
        </p:nvSpPr>
        <p:spPr>
          <a:xfrm>
            <a:off x="1371600" y="1655443"/>
            <a:ext cx="9601200" cy="5019720"/>
          </a:xfrm>
        </p:spPr>
        <p:txBody>
          <a:bodyPr>
            <a:normAutofit/>
          </a:bodyPr>
          <a:lstStyle/>
          <a:p>
            <a:pPr algn="just"/>
            <a:endParaRPr lang="es-ES" sz="2400" u="sng" dirty="0"/>
          </a:p>
          <a:p>
            <a:pPr algn="just"/>
            <a:r>
              <a:rPr lang="es-ES" sz="2400" dirty="0">
                <a:effectLst/>
                <a:ea typeface="Calibri" panose="020F0502020204030204" pitchFamily="34" charset="0"/>
                <a:cs typeface="Times New Roman" panose="02020603050405020304" pitchFamily="18" charset="0"/>
              </a:rPr>
              <a:t>Artículo 251. </a:t>
            </a:r>
            <a:r>
              <a:rPr lang="es-ES" sz="2400" b="1" dirty="0">
                <a:effectLst/>
                <a:ea typeface="Calibri" panose="020F0502020204030204" pitchFamily="34" charset="0"/>
                <a:cs typeface="Times New Roman" panose="02020603050405020304" pitchFamily="18" charset="0"/>
              </a:rPr>
              <a:t>Producción mediata de documentos públicos de contenido falso</a:t>
            </a:r>
          </a:p>
          <a:p>
            <a:pPr marL="0" indent="0" algn="just">
              <a:buNone/>
            </a:pPr>
            <a:r>
              <a:rPr lang="es-ES" sz="2400" dirty="0"/>
              <a:t>El que hiciera dejar constancia falsa de declaraciones, actos o hechos con relevancia para derechos o relaciones jurídicas en documentos, libros, archivos o registros públicos.</a:t>
            </a:r>
          </a:p>
          <a:p>
            <a:pPr marL="0" indent="0" algn="just">
              <a:buNone/>
            </a:pPr>
            <a:endParaRPr lang="es-ES" sz="2400" dirty="0"/>
          </a:p>
          <a:p>
            <a:pPr marL="0" indent="0" algn="just">
              <a:buNone/>
            </a:pPr>
            <a:r>
              <a:rPr lang="es-ES" sz="2400" b="1" dirty="0"/>
              <a:t>Marco penal</a:t>
            </a:r>
            <a:r>
              <a:rPr lang="es-ES" sz="2400" dirty="0"/>
              <a:t>: Hasta 3 años de PPL o multa. Casos graves (beneficio o daño a terceros) puede ir hasta a 5 años. Se castiga la tentativa.</a:t>
            </a:r>
          </a:p>
          <a:p>
            <a:pPr marL="0" indent="0" algn="just">
              <a:buNone/>
            </a:pPr>
            <a:endParaRPr lang="es-ES" sz="2400" dirty="0"/>
          </a:p>
          <a:p>
            <a:pPr marL="0" indent="0" algn="just">
              <a:buNone/>
            </a:pPr>
            <a:endParaRPr lang="es-PY" sz="2400" dirty="0"/>
          </a:p>
        </p:txBody>
      </p:sp>
      <p:pic>
        <p:nvPicPr>
          <p:cNvPr id="4" name="Imagen 3">
            <a:extLst>
              <a:ext uri="{FF2B5EF4-FFF2-40B4-BE49-F238E27FC236}">
                <a16:creationId xmlns:a16="http://schemas.microsoft.com/office/drawing/2014/main" id="{50BA0947-0E43-485D-9171-6635B2332F66}"/>
              </a:ext>
            </a:extLst>
          </p:cNvPr>
          <p:cNvPicPr>
            <a:picLocks noChangeAspect="1"/>
          </p:cNvPicPr>
          <p:nvPr/>
        </p:nvPicPr>
        <p:blipFill>
          <a:blip r:embed="rId3"/>
          <a:stretch>
            <a:fillRect/>
          </a:stretch>
        </p:blipFill>
        <p:spPr>
          <a:xfrm>
            <a:off x="3943503" y="5669236"/>
            <a:ext cx="7029297" cy="1005927"/>
          </a:xfrm>
          <a:prstGeom prst="rect">
            <a:avLst/>
          </a:prstGeom>
        </p:spPr>
      </p:pic>
    </p:spTree>
    <p:extLst>
      <p:ext uri="{BB962C8B-B14F-4D97-AF65-F5344CB8AC3E}">
        <p14:creationId xmlns:p14="http://schemas.microsoft.com/office/powerpoint/2010/main" val="32530719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BAD0A69-9A92-49B7-ACB2-1B2FB74B8159}"/>
              </a:ext>
            </a:extLst>
          </p:cNvPr>
          <p:cNvSpPr>
            <a:spLocks noGrp="1"/>
          </p:cNvSpPr>
          <p:nvPr>
            <p:ph type="title"/>
          </p:nvPr>
        </p:nvSpPr>
        <p:spPr>
          <a:xfrm>
            <a:off x="1371600" y="685800"/>
            <a:ext cx="9601200" cy="1010478"/>
          </a:xfrm>
        </p:spPr>
        <p:txBody>
          <a:bodyPr>
            <a:normAutofit fontScale="90000"/>
          </a:bodyPr>
          <a:lstStyle/>
          <a:p>
            <a:r>
              <a:rPr kumimoji="0" lang="es-ES" sz="3200" b="1" i="0" u="none" strike="noStrike" kern="1200" cap="none" spc="0" normalizeH="0" baseline="0" noProof="0" dirty="0">
                <a:ln>
                  <a:noFill/>
                </a:ln>
                <a:solidFill>
                  <a:srgbClr val="191B0E"/>
                </a:solidFill>
                <a:effectLst/>
                <a:uLnTx/>
                <a:uFillTx/>
                <a:latin typeface="Franklin Gothic Book" panose="020B0503020102020204"/>
                <a:ea typeface="+mj-ea"/>
                <a:cs typeface="+mj-cs"/>
              </a:rPr>
              <a:t>Ley N. ° 6452 “Código Penal Paraguayo</a:t>
            </a:r>
            <a:r>
              <a:rPr kumimoji="0" lang="es-ES" sz="4000" b="0" i="0" u="none" strike="noStrike" kern="1200" cap="none" spc="0" normalizeH="0" baseline="0" noProof="0" dirty="0">
                <a:ln>
                  <a:noFill/>
                </a:ln>
                <a:solidFill>
                  <a:srgbClr val="191B0E"/>
                </a:solidFill>
                <a:effectLst/>
                <a:uLnTx/>
                <a:uFillTx/>
                <a:latin typeface="Franklin Gothic Book" panose="020B0503020102020204"/>
                <a:ea typeface="+mj-ea"/>
                <a:cs typeface="+mj-cs"/>
              </a:rPr>
              <a:t>”. </a:t>
            </a:r>
            <a:br>
              <a:rPr kumimoji="0" lang="es-ES" sz="4000" b="0" i="0" u="none" strike="noStrike" kern="1200" cap="none" spc="0" normalizeH="0" baseline="0" noProof="0" dirty="0">
                <a:ln>
                  <a:noFill/>
                </a:ln>
                <a:solidFill>
                  <a:srgbClr val="191B0E"/>
                </a:solidFill>
                <a:effectLst/>
                <a:uLnTx/>
                <a:uFillTx/>
                <a:latin typeface="Franklin Gothic Book" panose="020B0503020102020204"/>
                <a:ea typeface="+mj-ea"/>
                <a:cs typeface="+mj-cs"/>
              </a:rPr>
            </a:br>
            <a:r>
              <a:rPr kumimoji="0" lang="es-ES" sz="2000" b="1" i="0" u="none" strike="noStrike" kern="1200" cap="none" spc="0" normalizeH="0" baseline="0" noProof="0" dirty="0">
                <a:ln>
                  <a:noFill/>
                </a:ln>
                <a:solidFill>
                  <a:srgbClr val="191B0E"/>
                </a:solidFill>
                <a:effectLst/>
                <a:uLnTx/>
                <a:uFillTx/>
                <a:latin typeface="Franklin Gothic Book" panose="020B0503020102020204"/>
                <a:ea typeface="+mj-ea"/>
                <a:cs typeface="+mj-cs"/>
              </a:rPr>
              <a:t>CAPITULO III</a:t>
            </a:r>
            <a:br>
              <a:rPr kumimoji="0" lang="es-ES" sz="2000" b="1" i="0" u="none" strike="noStrike" kern="1200" cap="none" spc="0" normalizeH="0" baseline="0" noProof="0" dirty="0">
                <a:ln>
                  <a:noFill/>
                </a:ln>
                <a:solidFill>
                  <a:srgbClr val="191B0E"/>
                </a:solidFill>
                <a:effectLst/>
                <a:uLnTx/>
                <a:uFillTx/>
                <a:latin typeface="Franklin Gothic Book" panose="020B0503020102020204"/>
                <a:ea typeface="+mj-ea"/>
                <a:cs typeface="+mj-cs"/>
              </a:rPr>
            </a:br>
            <a:r>
              <a:rPr kumimoji="0" lang="es-ES" sz="2000" b="1" i="0" u="none" strike="noStrike" kern="1200" cap="none" spc="0" normalizeH="0" baseline="0" noProof="0" dirty="0">
                <a:ln>
                  <a:noFill/>
                </a:ln>
                <a:solidFill>
                  <a:srgbClr val="191B0E"/>
                </a:solidFill>
                <a:effectLst/>
                <a:uLnTx/>
                <a:uFillTx/>
                <a:latin typeface="Franklin Gothic Book" panose="020B0503020102020204"/>
                <a:ea typeface="+mj-ea"/>
                <a:cs typeface="+mj-cs"/>
              </a:rPr>
              <a:t>HECHOS PUNIBLES CONTRA LA COMPETENCIA</a:t>
            </a:r>
            <a:endParaRPr lang="es-PY" dirty="0"/>
          </a:p>
        </p:txBody>
      </p:sp>
      <p:sp>
        <p:nvSpPr>
          <p:cNvPr id="3" name="Marcador de contenido 2">
            <a:extLst>
              <a:ext uri="{FF2B5EF4-FFF2-40B4-BE49-F238E27FC236}">
                <a16:creationId xmlns:a16="http://schemas.microsoft.com/office/drawing/2014/main" id="{CFA89AF2-95B5-40D3-8295-31B691087528}"/>
              </a:ext>
            </a:extLst>
          </p:cNvPr>
          <p:cNvSpPr>
            <a:spLocks noGrp="1"/>
          </p:cNvSpPr>
          <p:nvPr>
            <p:ph idx="1"/>
          </p:nvPr>
        </p:nvSpPr>
        <p:spPr>
          <a:xfrm>
            <a:off x="1371600" y="1696278"/>
            <a:ext cx="9601200" cy="5019720"/>
          </a:xfrm>
        </p:spPr>
        <p:txBody>
          <a:bodyPr>
            <a:normAutofit/>
          </a:bodyPr>
          <a:lstStyle/>
          <a:p>
            <a:pPr algn="just"/>
            <a:endParaRPr lang="es-ES" sz="2400" u="sng" dirty="0"/>
          </a:p>
          <a:p>
            <a:pPr algn="just"/>
            <a:r>
              <a:rPr lang="es-ES" sz="2400" dirty="0">
                <a:cs typeface="Times New Roman" panose="02020603050405020304" pitchFamily="18" charset="0"/>
              </a:rPr>
              <a:t>Artículo 268b. </a:t>
            </a:r>
            <a:r>
              <a:rPr lang="es-ES" sz="2400" b="1" dirty="0">
                <a:cs typeface="Times New Roman" panose="02020603050405020304" pitchFamily="18" charset="0"/>
              </a:rPr>
              <a:t>Cohecho privado</a:t>
            </a:r>
            <a:r>
              <a:rPr lang="es-ES" sz="2400" dirty="0">
                <a:cs typeface="Times New Roman" panose="02020603050405020304" pitchFamily="18" charset="0"/>
              </a:rPr>
              <a:t>: </a:t>
            </a:r>
            <a:r>
              <a:rPr lang="es-ES" sz="2400" dirty="0"/>
              <a:t>El que como encargado o representante de una sociedad, asociación, entidad u organización de cualquier índole, solicitara, se dejara prometer o aceptara en el tráfico comercial un beneficio para sí o para un tercero a cambio de aceptar la oferta de productos, mercaderías o servicios de otro, en condiciones desventajosas para otros competidores del mercado.</a:t>
            </a:r>
          </a:p>
          <a:p>
            <a:pPr marL="0" indent="0" algn="just">
              <a:buNone/>
            </a:pPr>
            <a:endParaRPr lang="es-ES" sz="2400" dirty="0"/>
          </a:p>
          <a:p>
            <a:pPr marL="0" indent="0" algn="just">
              <a:buNone/>
            </a:pPr>
            <a:r>
              <a:rPr lang="es-ES" sz="2400" b="1" dirty="0"/>
              <a:t>Marco penal</a:t>
            </a:r>
            <a:r>
              <a:rPr lang="es-ES" sz="2400" dirty="0"/>
              <a:t>: Hasta 2 años de PPL o multa. La pena podrá ser aumentada hasta 3 años </a:t>
            </a:r>
          </a:p>
          <a:p>
            <a:pPr marL="0" indent="0" algn="just">
              <a:buNone/>
            </a:pPr>
            <a:endParaRPr lang="es-PY" sz="2400" dirty="0"/>
          </a:p>
        </p:txBody>
      </p:sp>
      <p:pic>
        <p:nvPicPr>
          <p:cNvPr id="4" name="Imagen 3">
            <a:extLst>
              <a:ext uri="{FF2B5EF4-FFF2-40B4-BE49-F238E27FC236}">
                <a16:creationId xmlns:a16="http://schemas.microsoft.com/office/drawing/2014/main" id="{50BA0947-0E43-485D-9171-6635B2332F66}"/>
              </a:ext>
            </a:extLst>
          </p:cNvPr>
          <p:cNvPicPr>
            <a:picLocks noChangeAspect="1"/>
          </p:cNvPicPr>
          <p:nvPr/>
        </p:nvPicPr>
        <p:blipFill>
          <a:blip r:embed="rId3"/>
          <a:stretch>
            <a:fillRect/>
          </a:stretch>
        </p:blipFill>
        <p:spPr>
          <a:xfrm>
            <a:off x="3943503" y="5669236"/>
            <a:ext cx="7029297" cy="1005927"/>
          </a:xfrm>
          <a:prstGeom prst="rect">
            <a:avLst/>
          </a:prstGeom>
        </p:spPr>
      </p:pic>
    </p:spTree>
    <p:extLst>
      <p:ext uri="{BB962C8B-B14F-4D97-AF65-F5344CB8AC3E}">
        <p14:creationId xmlns:p14="http://schemas.microsoft.com/office/powerpoint/2010/main" val="2632000893"/>
      </p:ext>
    </p:extLst>
  </p:cSld>
  <p:clrMapOvr>
    <a:masterClrMapping/>
  </p:clrMapOvr>
</p:sld>
</file>

<file path=ppt/theme/theme1.xml><?xml version="1.0" encoding="utf-8"?>
<a:theme xmlns:a="http://schemas.openxmlformats.org/drawingml/2006/main" name="Recorte">
  <a:themeElements>
    <a:clrScheme name="Recorte">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Recorte">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Recort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316</TotalTime>
  <Words>1690</Words>
  <Application>Microsoft Macintosh PowerPoint</Application>
  <PresentationFormat>Panorámica</PresentationFormat>
  <Paragraphs>124</Paragraphs>
  <Slides>10</Slides>
  <Notes>10</Notes>
  <HiddenSlides>0</HiddenSlides>
  <MMClips>0</MMClips>
  <ScaleCrop>false</ScaleCrop>
  <HeadingPairs>
    <vt:vector size="6" baseType="variant">
      <vt:variant>
        <vt:lpstr>Fuentes usadas</vt:lpstr>
      </vt:variant>
      <vt:variant>
        <vt:i4>2</vt:i4>
      </vt:variant>
      <vt:variant>
        <vt:lpstr>Tema</vt:lpstr>
      </vt:variant>
      <vt:variant>
        <vt:i4>1</vt:i4>
      </vt:variant>
      <vt:variant>
        <vt:lpstr>Títulos de diapositiva</vt:lpstr>
      </vt:variant>
      <vt:variant>
        <vt:i4>10</vt:i4>
      </vt:variant>
    </vt:vector>
  </HeadingPairs>
  <TitlesOfParts>
    <vt:vector size="13" baseType="lpstr">
      <vt:lpstr>Calibri</vt:lpstr>
      <vt:lpstr>Franklin Gothic Book</vt:lpstr>
      <vt:lpstr>Recorte</vt:lpstr>
      <vt:lpstr>                Hechos punibles VINCULADOS CON LA corrupción.  Código PENAL PARAGUAYO </vt:lpstr>
      <vt:lpstr>Ley N. ° 1160/97 “Código Penal Paraguayo”. </vt:lpstr>
      <vt:lpstr>Ley N. ° 1160/97 “Código Penal Paraguayo”.  CAPÍTULO III HECHOS PUNIBLES CONTRA EL PATRIMONIO</vt:lpstr>
      <vt:lpstr>Ley N. ° 1160/97 “Código Penal Paraguayo”.  CAPÍTULO III HECHOS PUNIBLES CONTRA EL PATRIMONIO</vt:lpstr>
      <vt:lpstr>Ley N. ° 1160/97 “Código Penal Paraguayo”.  CAPÍTULO III HECHOS PUNIBLES CONTRA EL PATRIMONIO</vt:lpstr>
      <vt:lpstr>Ley N. ° 1160/97 “Código Penal Paraguayo”.  CAPITULO IV HECHOS PUNIBLES CONTRA LA RESTITUCION DE BIENES</vt:lpstr>
      <vt:lpstr>Ley N. ° 1160/97 “Código Penal Paraguayo”.  CAPÍTULO II HECHOS PUNIBLES CONTRA LA PRUEBA DOCUMENTAL</vt:lpstr>
      <vt:lpstr>Ley N. ° 1160/97 “Código Penal Paraguayo”.  CAPÍTULO II HECHOS PUNIBLES CONTRA LA PRUEBA DOCUMENTAL</vt:lpstr>
      <vt:lpstr>Ley N. ° 6452 “Código Penal Paraguayo”.  CAPITULO III HECHOS PUNIBLES CONTRA LA COMPETENCIA</vt:lpstr>
      <vt:lpstr>Ley N. ° 6452 “Código Penal Paraguayo”.  CAPITULO III HECHOS PUNIBLES CONTRA LA COMPETENCIA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Hechos punibles VINCULADOS CON LA corrupción.  Código PENAL PARAGUAYO </dc:title>
  <dc:creator>Clara Susana Aquino</dc:creator>
  <cp:lastModifiedBy>Carolina Esther Ramirez Páez</cp:lastModifiedBy>
  <cp:revision>7</cp:revision>
  <dcterms:created xsi:type="dcterms:W3CDTF">2021-11-19T12:43:21Z</dcterms:created>
  <dcterms:modified xsi:type="dcterms:W3CDTF">2022-06-29T12:40:23Z</dcterms:modified>
</cp:coreProperties>
</file>