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2" d="100"/>
          <a:sy n="112" d="100"/>
        </p:scale>
        <p:origin x="6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DC8BF-F11B-4471-9306-9E3771482BB0}" type="datetimeFigureOut">
              <a:rPr lang="es-PY" smtClean="0"/>
              <a:t>29/6/22</a:t>
            </a:fld>
            <a:endParaRPr lang="es-PY"/>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2DA84-A056-4869-AF52-00505B74B70E}" type="slidenum">
              <a:rPr lang="es-PY" smtClean="0"/>
              <a:t>‹Nº›</a:t>
            </a:fld>
            <a:endParaRPr lang="es-PY"/>
          </a:p>
        </p:txBody>
      </p:sp>
    </p:spTree>
    <p:extLst>
      <p:ext uri="{BB962C8B-B14F-4D97-AF65-F5344CB8AC3E}">
        <p14:creationId xmlns:p14="http://schemas.microsoft.com/office/powerpoint/2010/main" val="3869943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No hay un hecho punible de corrupción como tal, sino varios tipos legales que describen conductas que se adecuan a la descripción que hicimos de corrupción, esto es la por la necesidad de cumplir el principio de legalidad, es decir que la ley penal debe describir una conducta específica… “no solo decir el que comete un acto de corrupción”</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a:t>
            </a:fld>
            <a:endParaRPr lang="es-PY"/>
          </a:p>
        </p:txBody>
      </p:sp>
    </p:spTree>
    <p:extLst>
      <p:ext uri="{BB962C8B-B14F-4D97-AF65-F5344CB8AC3E}">
        <p14:creationId xmlns:p14="http://schemas.microsoft.com/office/powerpoint/2010/main" val="3384976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Ley especial referida exclusivamente a los funcionarios públicos.</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2</a:t>
            </a:fld>
            <a:endParaRPr lang="es-PY"/>
          </a:p>
        </p:txBody>
      </p:sp>
    </p:spTree>
    <p:extLst>
      <p:ext uri="{BB962C8B-B14F-4D97-AF65-F5344CB8AC3E}">
        <p14:creationId xmlns:p14="http://schemas.microsoft.com/office/powerpoint/2010/main" val="974415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Y" dirty="0"/>
              <a:t>No requiere hecho antecedente.</a:t>
            </a:r>
          </a:p>
          <a:p>
            <a:r>
              <a:rPr lang="es-ES" dirty="0"/>
              <a:t>Se castigaba un auto encubrimiento.</a:t>
            </a:r>
          </a:p>
          <a:p>
            <a:endParaRPr lang="es-ES" dirty="0"/>
          </a:p>
          <a:p>
            <a:r>
              <a:rPr lang="es-ES" dirty="0"/>
              <a:t>Análisis de correspondencia de la CGR – lo que se hace es contar, verificar los saldos.</a:t>
            </a:r>
          </a:p>
          <a:p>
            <a:endParaRPr lang="es-ES" dirty="0"/>
          </a:p>
          <a:p>
            <a:r>
              <a:rPr lang="es-ES" dirty="0"/>
              <a:t>Debe solo referirse a los estados patrimoniales.</a:t>
            </a:r>
          </a:p>
          <a:p>
            <a:endParaRPr lang="es-ES" dirty="0"/>
          </a:p>
          <a:p>
            <a:r>
              <a:rPr lang="es-ES" dirty="0"/>
              <a:t>Aquí aumenta sus activos.</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3</a:t>
            </a:fld>
            <a:endParaRPr lang="es-PY"/>
          </a:p>
        </p:txBody>
      </p:sp>
    </p:spTree>
    <p:extLst>
      <p:ext uri="{BB962C8B-B14F-4D97-AF65-F5344CB8AC3E}">
        <p14:creationId xmlns:p14="http://schemas.microsoft.com/office/powerpoint/2010/main" val="2781589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Aquí disminuyen sus pasivos.</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4</a:t>
            </a:fld>
            <a:endParaRPr lang="es-PY"/>
          </a:p>
        </p:txBody>
      </p:sp>
    </p:spTree>
    <p:extLst>
      <p:ext uri="{BB962C8B-B14F-4D97-AF65-F5344CB8AC3E}">
        <p14:creationId xmlns:p14="http://schemas.microsoft.com/office/powerpoint/2010/main" val="2770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5</a:t>
            </a:fld>
            <a:endParaRPr lang="es-PY"/>
          </a:p>
        </p:txBody>
      </p:sp>
    </p:spTree>
    <p:extLst>
      <p:ext uri="{BB962C8B-B14F-4D97-AF65-F5344CB8AC3E}">
        <p14:creationId xmlns:p14="http://schemas.microsoft.com/office/powerpoint/2010/main" val="2619427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6</a:t>
            </a:fld>
            <a:endParaRPr lang="es-PY"/>
          </a:p>
        </p:txBody>
      </p:sp>
    </p:spTree>
    <p:extLst>
      <p:ext uri="{BB962C8B-B14F-4D97-AF65-F5344CB8AC3E}">
        <p14:creationId xmlns:p14="http://schemas.microsoft.com/office/powerpoint/2010/main" val="4142656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7</a:t>
            </a:fld>
            <a:endParaRPr lang="es-PY"/>
          </a:p>
        </p:txBody>
      </p:sp>
    </p:spTree>
    <p:extLst>
      <p:ext uri="{BB962C8B-B14F-4D97-AF65-F5344CB8AC3E}">
        <p14:creationId xmlns:p14="http://schemas.microsoft.com/office/powerpoint/2010/main" val="2781016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Vinculado a lo que conocemos como malversación de bienes.</a:t>
            </a:r>
          </a:p>
          <a:p>
            <a:r>
              <a:rPr lang="es-ES" dirty="0"/>
              <a:t>Acá se castiga sin que haya perjuicio patrimonial.</a:t>
            </a:r>
          </a:p>
          <a:p>
            <a:r>
              <a:rPr lang="es-PY" dirty="0"/>
              <a:t>superpuesto con el cohecho</a:t>
            </a:r>
          </a:p>
        </p:txBody>
      </p:sp>
      <p:sp>
        <p:nvSpPr>
          <p:cNvPr id="4" name="Marcador de número de diapositiva 3"/>
          <p:cNvSpPr>
            <a:spLocks noGrp="1"/>
          </p:cNvSpPr>
          <p:nvPr>
            <p:ph type="sldNum" sz="quarter" idx="5"/>
          </p:nvPr>
        </p:nvSpPr>
        <p:spPr/>
        <p:txBody>
          <a:bodyPr/>
          <a:lstStyle/>
          <a:p>
            <a:fld id="{A9AC8D64-7D6E-434C-8E18-AFBD5D4EDB1C}" type="slidenum">
              <a:rPr lang="es-PY" smtClean="0"/>
              <a:t>8</a:t>
            </a:fld>
            <a:endParaRPr lang="es-PY"/>
          </a:p>
        </p:txBody>
      </p:sp>
    </p:spTree>
    <p:extLst>
      <p:ext uri="{BB962C8B-B14F-4D97-AF65-F5344CB8AC3E}">
        <p14:creationId xmlns:p14="http://schemas.microsoft.com/office/powerpoint/2010/main" val="3956869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73181862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515662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7983838"/>
      </p:ext>
    </p:extLst>
  </p:cSld>
  <p:clrMap bg1="lt1" tx1="dk1" bg2="lt2" tx2="dk2" accent1="accent1" accent2="accent2" accent3="accent3" accent4="accent4" accent5="accent5" accent6="accent6" hlink="hlink" folHlink="folHlink"/>
  <p:sldLayoutIdLst>
    <p:sldLayoutId id="2147483663" r:id="rId1"/>
    <p:sldLayoutId id="2147483662" r:id="rId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EA991D-7ED5-4075-921D-90360C2A1E1E}"/>
              </a:ext>
            </a:extLst>
          </p:cNvPr>
          <p:cNvSpPr>
            <a:spLocks noGrp="1"/>
          </p:cNvSpPr>
          <p:nvPr>
            <p:ph type="title"/>
          </p:nvPr>
        </p:nvSpPr>
        <p:spPr>
          <a:xfrm>
            <a:off x="765025" y="1301360"/>
            <a:ext cx="9612971" cy="3615197"/>
          </a:xfrm>
        </p:spPr>
        <p:txBody>
          <a:bodyPr>
            <a:normAutofit fontScale="90000"/>
          </a:bodyPr>
          <a:lstStyle/>
          <a:p>
            <a:pPr algn="ct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r>
              <a:rPr lang="es-ES" sz="4400" b="1" dirty="0"/>
              <a:t>Hechos punibles VINCULADOS CON LA corrupción</a:t>
            </a:r>
            <a:r>
              <a:rPr lang="es-ES" sz="4400" dirty="0"/>
              <a:t>.</a:t>
            </a:r>
            <a:br>
              <a:rPr lang="es-ES" sz="4400" dirty="0"/>
            </a:br>
            <a:br>
              <a:rPr lang="es-ES" sz="4400" dirty="0"/>
            </a:br>
            <a:r>
              <a:rPr kumimoji="0" lang="es-ES" sz="2200" b="1" i="0" u="none" strike="noStrike" kern="1200" cap="none" spc="0" normalizeH="0" baseline="0" noProof="0" dirty="0">
                <a:ln>
                  <a:noFill/>
                </a:ln>
                <a:solidFill>
                  <a:prstClr val="black"/>
                </a:solidFill>
                <a:effectLst/>
                <a:uLnTx/>
                <a:uFillTx/>
                <a:latin typeface="Franklin Gothic Book" panose="020B0503020102020204"/>
                <a:ea typeface="+mj-ea"/>
                <a:cs typeface="+mj-cs"/>
              </a:rPr>
              <a:t>LEY N. ° 2523/04</a:t>
            </a:r>
            <a:br>
              <a:rPr kumimoji="0" lang="es-ES" sz="2200" b="0" i="0" u="none" strike="noStrike" kern="1200" cap="none" spc="0" normalizeH="0" baseline="0" noProof="0" dirty="0">
                <a:ln>
                  <a:noFill/>
                </a:ln>
                <a:solidFill>
                  <a:prstClr val="black"/>
                </a:solidFill>
                <a:effectLst/>
                <a:uLnTx/>
                <a:uFillTx/>
                <a:latin typeface="Franklin Gothic Book" panose="020B0503020102020204"/>
                <a:ea typeface="+mj-ea"/>
                <a:cs typeface="+mj-cs"/>
              </a:rPr>
            </a:br>
            <a:r>
              <a:rPr kumimoji="0" lang="es-ES" sz="2200" b="1" i="0" u="none" strike="noStrike" kern="1200" cap="none" spc="0" normalizeH="0" baseline="0" noProof="0" dirty="0">
                <a:ln>
                  <a:noFill/>
                </a:ln>
                <a:solidFill>
                  <a:prstClr val="black"/>
                </a:solidFill>
                <a:effectLst/>
                <a:uLnTx/>
                <a:uFillTx/>
                <a:latin typeface="Franklin Gothic Book" panose="020B0503020102020204"/>
                <a:ea typeface="+mj-ea"/>
                <a:cs typeface="+mj-cs"/>
              </a:rPr>
              <a:t>QUE PREVIENE, TIPIFICA Y SANCIONA EL ENRIQUECIMIENTO ILICITO EN LA FUNCION PUBLICA Y EL TRAFICO DE INFLUENCIAS</a:t>
            </a:r>
            <a:br>
              <a:rPr lang="es-ES" sz="4400" dirty="0"/>
            </a:br>
            <a:endParaRPr lang="es-PY" sz="4400" dirty="0"/>
          </a:p>
        </p:txBody>
      </p:sp>
      <p:pic>
        <p:nvPicPr>
          <p:cNvPr id="3" name="Imagen 2">
            <a:extLst>
              <a:ext uri="{FF2B5EF4-FFF2-40B4-BE49-F238E27FC236}">
                <a16:creationId xmlns:a16="http://schemas.microsoft.com/office/drawing/2014/main" id="{50C754AD-B91E-4943-BEC1-108A6656BEE6}"/>
              </a:ext>
            </a:extLst>
          </p:cNvPr>
          <p:cNvPicPr>
            <a:picLocks noChangeAspect="1"/>
          </p:cNvPicPr>
          <p:nvPr/>
        </p:nvPicPr>
        <p:blipFill>
          <a:blip r:embed="rId3"/>
          <a:stretch>
            <a:fillRect/>
          </a:stretch>
        </p:blipFill>
        <p:spPr>
          <a:xfrm>
            <a:off x="765025" y="295433"/>
            <a:ext cx="7029297" cy="1005927"/>
          </a:xfrm>
          <a:prstGeom prst="rect">
            <a:avLst/>
          </a:prstGeom>
        </p:spPr>
      </p:pic>
    </p:spTree>
    <p:extLst>
      <p:ext uri="{BB962C8B-B14F-4D97-AF65-F5344CB8AC3E}">
        <p14:creationId xmlns:p14="http://schemas.microsoft.com/office/powerpoint/2010/main" val="2321476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ea typeface="+mj-ea"/>
                <a:cs typeface="+mj-cs"/>
              </a:rPr>
              <a:t>LEY N. ° 2523/04</a:t>
            </a:r>
            <a:br>
              <a:rPr kumimoji="0" lang="es-ES" sz="2400" b="0" i="0" u="none" strike="noStrike" kern="1200" cap="none" spc="0" normalizeH="0" baseline="0" noProof="0" dirty="0">
                <a:ln>
                  <a:noFill/>
                </a:ln>
                <a:solidFill>
                  <a:prstClr val="black"/>
                </a:solidFill>
                <a:effectLst/>
                <a:uLnTx/>
                <a:uFillTx/>
                <a:ea typeface="+mj-ea"/>
                <a:cs typeface="+mj-cs"/>
              </a:rPr>
            </a:br>
            <a:r>
              <a:rPr kumimoji="0" lang="es-ES" sz="2000" b="1" i="0" u="none" strike="noStrike" kern="1200" cap="none" spc="0" normalizeH="0" baseline="0" noProof="0" dirty="0">
                <a:ln>
                  <a:noFill/>
                </a:ln>
                <a:solidFill>
                  <a:prstClr val="black"/>
                </a:solidFill>
                <a:effectLst/>
                <a:uLnTx/>
                <a:uFillTx/>
                <a:ea typeface="+mj-ea"/>
                <a:cs typeface="+mj-cs"/>
              </a:rPr>
              <a:t>QUE PREVIENE, TIPIFICA Y SANCIONA EL ENRIQUECIMIENTO ILICITO EN LA FUNCION PUBLICA Y EL TRAFICO DE INFLUENCIAS</a:t>
            </a:r>
            <a:endParaRPr lang="es-PY" sz="2000"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 Ámbito de aplicación.</a:t>
            </a:r>
          </a:p>
          <a:p>
            <a:pPr marL="0" indent="0" algn="just">
              <a:buNone/>
            </a:pPr>
            <a:endParaRPr lang="es-ES" sz="2400" dirty="0"/>
          </a:p>
          <a:p>
            <a:pPr marL="0" indent="0" algn="just">
              <a:buNone/>
            </a:pPr>
            <a:r>
              <a:rPr lang="es-ES" sz="2400" dirty="0"/>
              <a:t>Esta Ley será aplicable a </a:t>
            </a:r>
            <a:r>
              <a:rPr lang="es-ES" sz="2400" b="1" dirty="0"/>
              <a:t>toda persona que cumpla una función pública</a:t>
            </a:r>
            <a:r>
              <a:rPr lang="es-ES" sz="2400" dirty="0"/>
              <a:t>, o tenga facultades de uso, custodia, administración o explotación de fondos, servicios o bienes públicos, cualquiera sea la denominación del cargo, o su forma de elección, nombramiento o contratación, que incurra en los hechos punibles tipificados en la presente Ley.</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2E770DC0-3BEA-4E77-8904-1D4D5F45342C}"/>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44435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ea typeface="+mj-ea"/>
                <a:cs typeface="+mj-cs"/>
              </a:rPr>
              <a:t>LEY N. ° 2523/04</a:t>
            </a:r>
            <a:br>
              <a:rPr kumimoji="0" lang="es-ES" sz="2400" b="0" i="0" u="none" strike="noStrike" kern="1200" cap="none" spc="0" normalizeH="0" baseline="0" noProof="0" dirty="0">
                <a:ln>
                  <a:noFill/>
                </a:ln>
                <a:solidFill>
                  <a:prstClr val="black"/>
                </a:solidFill>
                <a:effectLst/>
                <a:uLnTx/>
                <a:uFillTx/>
                <a:ea typeface="+mj-ea"/>
                <a:cs typeface="+mj-cs"/>
              </a:rPr>
            </a:br>
            <a:r>
              <a:rPr kumimoji="0" lang="es-ES" sz="2000" b="1" i="0" u="none" strike="noStrike" kern="1200" cap="none" spc="0" normalizeH="0" baseline="0" noProof="0" dirty="0">
                <a:ln>
                  <a:noFill/>
                </a:ln>
                <a:solidFill>
                  <a:prstClr val="black"/>
                </a:solidFill>
                <a:effectLst/>
                <a:uLnTx/>
                <a:uFillTx/>
                <a:ea typeface="+mj-ea"/>
                <a:cs typeface="+mj-cs"/>
              </a:rPr>
              <a:t>QUE PREVIENE, TIPIFICA Y SANCIONA EL ENRIQUECIMIENTO ILICITO EN LA FUNCION PUBLICA Y EL TRAFICO DE INFLUENCIAS</a:t>
            </a:r>
            <a:endParaRPr lang="es-PY" sz="2000"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 Enriquecimiento ilícito.</a:t>
            </a:r>
          </a:p>
          <a:p>
            <a:pPr marL="0" indent="0" algn="just">
              <a:buNone/>
            </a:pPr>
            <a:endParaRPr lang="es-ES" sz="2400" dirty="0"/>
          </a:p>
          <a:p>
            <a:pPr marL="0" indent="0" algn="just">
              <a:buNone/>
            </a:pPr>
            <a:r>
              <a:rPr lang="es-ES" sz="2400" dirty="0"/>
              <a:t>Comete hecho punible el funcionario público […] quien con posterioridad al inicio de su función, incurra en cualquiera de las siguientes situaciones:</a:t>
            </a:r>
          </a:p>
          <a:p>
            <a:pPr marL="457200" indent="-457200" algn="just">
              <a:buAutoNum type="alphaLcParenR"/>
            </a:pPr>
            <a:r>
              <a:rPr lang="es-ES" sz="2400" dirty="0"/>
              <a:t>Haya obtenido la </a:t>
            </a:r>
            <a:r>
              <a:rPr lang="es-ES" sz="2400" b="1" dirty="0"/>
              <a:t>propiedad</a:t>
            </a:r>
            <a:r>
              <a:rPr lang="es-ES" sz="2400" dirty="0"/>
              <a:t>, la </a:t>
            </a:r>
            <a:r>
              <a:rPr lang="es-ES" sz="2400" b="1" dirty="0"/>
              <a:t>posesión</a:t>
            </a:r>
            <a:r>
              <a:rPr lang="es-ES" sz="2400" dirty="0"/>
              <a:t>, o el </a:t>
            </a:r>
            <a:r>
              <a:rPr lang="es-ES" sz="2400" b="1" dirty="0"/>
              <a:t>usufructo</a:t>
            </a:r>
            <a:r>
              <a:rPr lang="es-ES" sz="2400" dirty="0"/>
              <a:t> de bienes, derechos o servicios, </a:t>
            </a:r>
            <a:r>
              <a:rPr lang="es-ES" sz="2400" b="1" u="sng" dirty="0"/>
              <a:t>cuyo valor </a:t>
            </a:r>
            <a:r>
              <a:rPr lang="es-ES" sz="2400" dirty="0"/>
              <a:t>de adquisición, posesión o usufructo </a:t>
            </a:r>
            <a:r>
              <a:rPr lang="es-ES" sz="2400" b="1" u="sng" dirty="0"/>
              <a:t>sobrepase sus legítimas posibilidades económicas</a:t>
            </a:r>
            <a:r>
              <a:rPr lang="es-ES" sz="2400" dirty="0"/>
              <a:t>, y los de su cónyuge o conviviente.</a:t>
            </a:r>
            <a:br>
              <a:rPr lang="es-ES" sz="2400" dirty="0"/>
            </a:br>
            <a:endParaRPr lang="es-PY" sz="2400" dirty="0"/>
          </a:p>
        </p:txBody>
      </p:sp>
      <p:pic>
        <p:nvPicPr>
          <p:cNvPr id="4" name="Imagen 3">
            <a:extLst>
              <a:ext uri="{FF2B5EF4-FFF2-40B4-BE49-F238E27FC236}">
                <a16:creationId xmlns:a16="http://schemas.microsoft.com/office/drawing/2014/main" id="{131A5C88-8963-41D0-9356-00EB30B23A2A}"/>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848396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ea typeface="+mj-ea"/>
                <a:cs typeface="+mj-cs"/>
              </a:rPr>
              <a:t>LEY N. ° 2523/04</a:t>
            </a:r>
            <a:br>
              <a:rPr kumimoji="0" lang="es-ES" sz="2400" b="0" i="0" u="none" strike="noStrike" kern="1200" cap="none" spc="0" normalizeH="0" baseline="0" noProof="0" dirty="0">
                <a:ln>
                  <a:noFill/>
                </a:ln>
                <a:solidFill>
                  <a:prstClr val="black"/>
                </a:solidFill>
                <a:effectLst/>
                <a:uLnTx/>
                <a:uFillTx/>
                <a:ea typeface="+mj-ea"/>
                <a:cs typeface="+mj-cs"/>
              </a:rPr>
            </a:br>
            <a:r>
              <a:rPr kumimoji="0" lang="es-ES" sz="2000" b="1" i="0" u="none" strike="noStrike" kern="1200" cap="none" spc="0" normalizeH="0" baseline="0" noProof="0" dirty="0">
                <a:ln>
                  <a:noFill/>
                </a:ln>
                <a:solidFill>
                  <a:prstClr val="black"/>
                </a:solidFill>
                <a:effectLst/>
                <a:uLnTx/>
                <a:uFillTx/>
                <a:ea typeface="+mj-ea"/>
                <a:cs typeface="+mj-cs"/>
              </a:rPr>
              <a:t>QUE PREVIENE, TIPIFICA Y SANCIONA EL ENRIQUECIMIENTO ILICITO EN LA FUNCION PUBLICA Y EL TRAFICO DE INFLUENCIAS</a:t>
            </a:r>
            <a:endParaRPr lang="es-PY" sz="2000"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 Enriquecimiento ilícito. (cont.)</a:t>
            </a:r>
          </a:p>
          <a:p>
            <a:pPr marL="0" indent="0" algn="just">
              <a:buNone/>
            </a:pPr>
            <a:r>
              <a:rPr lang="es-ES" sz="2400" dirty="0"/>
              <a:t>b) Haya </a:t>
            </a:r>
            <a:r>
              <a:rPr lang="es-ES" sz="2400" b="1" dirty="0"/>
              <a:t>cancelado</a:t>
            </a:r>
            <a:r>
              <a:rPr lang="es-ES" sz="2400" dirty="0"/>
              <a:t>, luego de su ingreso a la función pública, </a:t>
            </a:r>
            <a:r>
              <a:rPr lang="es-ES" sz="2400" b="1" i="1" dirty="0"/>
              <a:t>deudas o extinguido obligaciones</a:t>
            </a:r>
            <a:r>
              <a:rPr lang="es-ES" sz="2400" dirty="0"/>
              <a:t> que afectaban su patrimonio, el de su cónyuge o su conviviente, y sus parientes hasta el segundo grado de consanguinidad y de afinidad, en condiciones que </a:t>
            </a:r>
            <a:r>
              <a:rPr lang="es-ES" sz="2400" u="sng" dirty="0"/>
              <a:t>sobrepasen sus legítimas posibilidades económicas</a:t>
            </a:r>
            <a:r>
              <a:rPr lang="es-ES" sz="2400" dirty="0"/>
              <a:t>.</a:t>
            </a:r>
          </a:p>
          <a:p>
            <a:pPr marL="0" indent="0" algn="just">
              <a:buNone/>
            </a:pPr>
            <a:br>
              <a:rPr lang="es-ES" sz="2400" dirty="0"/>
            </a:br>
            <a:r>
              <a:rPr lang="es-ES" sz="2400" b="1" dirty="0"/>
              <a:t>Marco penal</a:t>
            </a:r>
            <a:r>
              <a:rPr lang="es-ES" sz="2400" dirty="0"/>
              <a:t>: 1 a 10 años de PPL. Pena complementaria. Comiso especial. </a:t>
            </a:r>
            <a:r>
              <a:rPr lang="es-ES" sz="2400" b="1" dirty="0"/>
              <a:t>Inhabilitación especial</a:t>
            </a:r>
            <a:r>
              <a:rPr lang="es-ES" sz="2400" dirty="0"/>
              <a:t>: de ejercer función pública en igual plazo.</a:t>
            </a:r>
          </a:p>
          <a:p>
            <a:pPr marL="0" indent="0" algn="just">
              <a:buNone/>
            </a:pPr>
            <a:endParaRPr lang="es-ES" sz="2400" dirty="0"/>
          </a:p>
        </p:txBody>
      </p:sp>
      <p:pic>
        <p:nvPicPr>
          <p:cNvPr id="4" name="Imagen 3">
            <a:extLst>
              <a:ext uri="{FF2B5EF4-FFF2-40B4-BE49-F238E27FC236}">
                <a16:creationId xmlns:a16="http://schemas.microsoft.com/office/drawing/2014/main" id="{2DD17D83-609E-43E2-BBE0-A823ED77D21C}"/>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35390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ea typeface="+mj-ea"/>
                <a:cs typeface="+mj-cs"/>
              </a:rPr>
              <a:t>LEY N. ° 2523/04</a:t>
            </a:r>
            <a:br>
              <a:rPr kumimoji="0" lang="es-ES" sz="2400" b="0" i="0" u="none" strike="noStrike" kern="1200" cap="none" spc="0" normalizeH="0" baseline="0" noProof="0" dirty="0">
                <a:ln>
                  <a:noFill/>
                </a:ln>
                <a:solidFill>
                  <a:prstClr val="black"/>
                </a:solidFill>
                <a:effectLst/>
                <a:uLnTx/>
                <a:uFillTx/>
                <a:ea typeface="+mj-ea"/>
                <a:cs typeface="+mj-cs"/>
              </a:rPr>
            </a:br>
            <a:r>
              <a:rPr kumimoji="0" lang="es-ES" sz="2000" b="1" i="0" u="none" strike="noStrike" kern="1200" cap="none" spc="0" normalizeH="0" baseline="0" noProof="0" dirty="0">
                <a:ln>
                  <a:noFill/>
                </a:ln>
                <a:solidFill>
                  <a:prstClr val="black"/>
                </a:solidFill>
                <a:effectLst/>
                <a:uLnTx/>
                <a:uFillTx/>
                <a:ea typeface="+mj-ea"/>
                <a:cs typeface="+mj-cs"/>
              </a:rPr>
              <a:t>QUE PREVIENE, TIPIFICA Y SANCIONA EL ENRIQUECIMIENTO ILICITO EN LA FUNCION PUBLICA Y EL TRAFICO DE INFLUENCIAS</a:t>
            </a:r>
            <a:endParaRPr lang="es-PY" sz="2000"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7. Tráfico de Influencias.</a:t>
            </a:r>
          </a:p>
          <a:p>
            <a:pPr marL="0" indent="0" algn="just">
              <a:buNone/>
            </a:pPr>
            <a:endParaRPr lang="es-ES" sz="2400" b="1" dirty="0"/>
          </a:p>
          <a:p>
            <a:pPr marL="0" indent="0" algn="just">
              <a:buNone/>
            </a:pPr>
            <a:r>
              <a:rPr lang="es-ES" sz="2400" b="1" dirty="0"/>
              <a:t>Inciso 1ro</a:t>
            </a:r>
            <a:r>
              <a:rPr lang="es-ES" sz="2400" dirty="0"/>
              <a:t>: El que </a:t>
            </a:r>
            <a:r>
              <a:rPr lang="es-ES" sz="2400" b="1" dirty="0"/>
              <a:t>reciba</a:t>
            </a:r>
            <a:r>
              <a:rPr lang="es-ES" sz="2400" dirty="0"/>
              <a:t> o se haga </a:t>
            </a:r>
            <a:r>
              <a:rPr lang="es-ES" sz="2400" b="1" dirty="0"/>
              <a:t>prometer</a:t>
            </a:r>
            <a:r>
              <a:rPr lang="es-ES" sz="2400" dirty="0"/>
              <a:t> </a:t>
            </a:r>
            <a:r>
              <a:rPr lang="es-ES" sz="2400" u="sng" dirty="0"/>
              <a:t>para sí o para un tercero</a:t>
            </a:r>
            <a:r>
              <a:rPr lang="es-ES" sz="2400" dirty="0"/>
              <a:t>, </a:t>
            </a:r>
            <a:r>
              <a:rPr lang="es-ES" sz="2400" b="1" dirty="0"/>
              <a:t>dinero</a:t>
            </a:r>
            <a:r>
              <a:rPr lang="es-ES" sz="2400" dirty="0"/>
              <a:t> o cualquier </a:t>
            </a:r>
            <a:r>
              <a:rPr lang="es-ES" sz="2400" b="1" dirty="0"/>
              <a:t>otro beneficio </a:t>
            </a:r>
            <a:r>
              <a:rPr lang="es-ES" sz="2400" dirty="0"/>
              <a:t>como estímulo o recompensa </a:t>
            </a:r>
            <a:r>
              <a:rPr lang="es-ES" sz="2400" b="1" i="1" dirty="0"/>
              <a:t>para mediar ante un funcionario público</a:t>
            </a:r>
            <a:r>
              <a:rPr lang="es-ES" sz="2400" dirty="0"/>
              <a:t>, en un asunto que se encuentre conociendo o haya de conocer invocando poseer relaciones de importancia o influencia </a:t>
            </a:r>
            <a:r>
              <a:rPr lang="es-ES" sz="2400" u="sng" dirty="0"/>
              <a:t>reales o simuladas</a:t>
            </a:r>
            <a:r>
              <a:rPr lang="es-ES" sz="2400" dirty="0"/>
              <a:t>.</a:t>
            </a:r>
          </a:p>
          <a:p>
            <a:pPr marL="0" indent="0" algn="just">
              <a:buNone/>
            </a:pPr>
            <a:endParaRPr lang="es-ES" sz="2400" dirty="0"/>
          </a:p>
        </p:txBody>
      </p:sp>
      <p:pic>
        <p:nvPicPr>
          <p:cNvPr id="4" name="Imagen 3">
            <a:extLst>
              <a:ext uri="{FF2B5EF4-FFF2-40B4-BE49-F238E27FC236}">
                <a16:creationId xmlns:a16="http://schemas.microsoft.com/office/drawing/2014/main" id="{8BE4256A-07B5-4D60-A66E-EF1C57B68B3B}"/>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378971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ea typeface="+mj-ea"/>
                <a:cs typeface="+mj-cs"/>
              </a:rPr>
              <a:t>LEY N. ° 2523/04</a:t>
            </a:r>
            <a:br>
              <a:rPr kumimoji="0" lang="es-ES" sz="2400" b="0" i="0" u="none" strike="noStrike" kern="1200" cap="none" spc="0" normalizeH="0" baseline="0" noProof="0" dirty="0">
                <a:ln>
                  <a:noFill/>
                </a:ln>
                <a:solidFill>
                  <a:prstClr val="black"/>
                </a:solidFill>
                <a:effectLst/>
                <a:uLnTx/>
                <a:uFillTx/>
                <a:ea typeface="+mj-ea"/>
                <a:cs typeface="+mj-cs"/>
              </a:rPr>
            </a:br>
            <a:r>
              <a:rPr kumimoji="0" lang="es-ES" sz="2000" b="1" i="0" u="none" strike="noStrike" kern="1200" cap="none" spc="0" normalizeH="0" baseline="0" noProof="0" dirty="0">
                <a:ln>
                  <a:noFill/>
                </a:ln>
                <a:solidFill>
                  <a:prstClr val="black"/>
                </a:solidFill>
                <a:effectLst/>
                <a:uLnTx/>
                <a:uFillTx/>
                <a:ea typeface="+mj-ea"/>
                <a:cs typeface="+mj-cs"/>
              </a:rPr>
              <a:t>QUE PREVIENE, TIPIFICA Y SANCIONA EL ENRIQUECIMIENTO ILICITO EN LA FUNCION PUBLICA Y EL TRAFICO DE INFLUENCIAS</a:t>
            </a:r>
            <a:endParaRPr lang="es-PY" sz="2000"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7. Tráfico de Influencias.</a:t>
            </a:r>
          </a:p>
          <a:p>
            <a:pPr marL="0" indent="0" algn="just">
              <a:buNone/>
            </a:pPr>
            <a:endParaRPr lang="es-ES" sz="2400" b="1" dirty="0"/>
          </a:p>
          <a:p>
            <a:pPr marL="0" indent="0" algn="just">
              <a:buNone/>
            </a:pPr>
            <a:r>
              <a:rPr lang="es-ES" sz="2400" b="1" dirty="0"/>
              <a:t>Inciso 2ro</a:t>
            </a:r>
            <a:r>
              <a:rPr lang="es-ES" sz="2400" dirty="0"/>
              <a:t>: Igual pena se aplicará </a:t>
            </a:r>
            <a:r>
              <a:rPr lang="es-ES" sz="2400" b="1" u="sng" dirty="0"/>
              <a:t>a quien entregue o prometa </a:t>
            </a:r>
            <a:r>
              <a:rPr lang="es-ES" sz="2400" dirty="0"/>
              <a:t>dinero o cualquier otro beneficio, para obtener el favor de un funcionario público.</a:t>
            </a:r>
          </a:p>
          <a:p>
            <a:pPr marL="0" indent="0" algn="just">
              <a:buNone/>
            </a:pPr>
            <a:endParaRPr lang="es-ES" sz="2400" dirty="0"/>
          </a:p>
          <a:p>
            <a:pPr marL="0" indent="0" algn="just">
              <a:buNone/>
            </a:pPr>
            <a:r>
              <a:rPr lang="es-ES" sz="2400" b="1" dirty="0"/>
              <a:t>Marco penal</a:t>
            </a:r>
            <a:r>
              <a:rPr lang="es-ES" sz="2400" dirty="0"/>
              <a:t>: 3 años de PPL o multa.</a:t>
            </a:r>
          </a:p>
        </p:txBody>
      </p:sp>
      <p:pic>
        <p:nvPicPr>
          <p:cNvPr id="4" name="Imagen 3">
            <a:extLst>
              <a:ext uri="{FF2B5EF4-FFF2-40B4-BE49-F238E27FC236}">
                <a16:creationId xmlns:a16="http://schemas.microsoft.com/office/drawing/2014/main" id="{67AC0C2A-B846-484A-B375-A2ABF4726B1A}"/>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4208940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ea typeface="+mj-ea"/>
                <a:cs typeface="+mj-cs"/>
              </a:rPr>
              <a:t>LEY N. ° 2523/04</a:t>
            </a:r>
            <a:br>
              <a:rPr kumimoji="0" lang="es-ES" sz="2400" b="0" i="0" u="none" strike="noStrike" kern="1200" cap="none" spc="0" normalizeH="0" baseline="0" noProof="0" dirty="0">
                <a:ln>
                  <a:noFill/>
                </a:ln>
                <a:solidFill>
                  <a:prstClr val="black"/>
                </a:solidFill>
                <a:effectLst/>
                <a:uLnTx/>
                <a:uFillTx/>
                <a:ea typeface="+mj-ea"/>
                <a:cs typeface="+mj-cs"/>
              </a:rPr>
            </a:br>
            <a:r>
              <a:rPr kumimoji="0" lang="es-ES" sz="2000" b="1" i="0" u="none" strike="noStrike" kern="1200" cap="none" spc="0" normalizeH="0" baseline="0" noProof="0" dirty="0">
                <a:ln>
                  <a:noFill/>
                </a:ln>
                <a:solidFill>
                  <a:prstClr val="black"/>
                </a:solidFill>
                <a:effectLst/>
                <a:uLnTx/>
                <a:uFillTx/>
                <a:ea typeface="+mj-ea"/>
                <a:cs typeface="+mj-cs"/>
              </a:rPr>
              <a:t>QUE PREVIENE, TIPIFICA Y SANCIONA EL ENRIQUECIMIENTO ILICITO EN LA FUNCION PUBLICA Y EL TRAFICO DE INFLUENCIAS</a:t>
            </a:r>
            <a:endParaRPr lang="es-PY" sz="2000"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7. Tráfico de Influencias.</a:t>
            </a:r>
          </a:p>
          <a:p>
            <a:pPr marL="0" indent="0" algn="just">
              <a:buNone/>
            </a:pPr>
            <a:r>
              <a:rPr lang="es-ES" sz="2400" b="1" dirty="0"/>
              <a:t>Inciso 3ro</a:t>
            </a:r>
            <a:r>
              <a:rPr lang="es-ES" sz="2400" dirty="0"/>
              <a:t>: Si la conducta señalada en los incisos 1) y 2) de este artículo estuviera destinada a hacer valer una influencia ante un magistrado del Poder Judicial o ante fiscales del Ministerio Público, a fin de obtener la emisión, dictado, demora u omisión de un dictamen, resolución o fallo en asuntos sometidos a su consideración.</a:t>
            </a:r>
          </a:p>
          <a:p>
            <a:pPr marL="0" indent="0" algn="just">
              <a:buNone/>
            </a:pPr>
            <a:endParaRPr lang="es-ES" sz="2400" dirty="0"/>
          </a:p>
          <a:p>
            <a:pPr marL="0" indent="0" algn="just">
              <a:buNone/>
            </a:pPr>
            <a:r>
              <a:rPr lang="es-ES" sz="2400" b="1" dirty="0"/>
              <a:t>Marco penal: </a:t>
            </a:r>
            <a:r>
              <a:rPr lang="es-ES" sz="2400" dirty="0"/>
              <a:t>Aumenta a 5 años de PPL o multa.</a:t>
            </a:r>
          </a:p>
          <a:p>
            <a:pPr marL="0" indent="0" algn="just">
              <a:buNone/>
            </a:pPr>
            <a:endParaRPr lang="es-ES" sz="2400" dirty="0"/>
          </a:p>
        </p:txBody>
      </p:sp>
      <p:pic>
        <p:nvPicPr>
          <p:cNvPr id="4" name="Imagen 3">
            <a:extLst>
              <a:ext uri="{FF2B5EF4-FFF2-40B4-BE49-F238E27FC236}">
                <a16:creationId xmlns:a16="http://schemas.microsoft.com/office/drawing/2014/main" id="{ABF00550-1D70-44AC-9A0E-230772BB2A7C}"/>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307779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2400" b="1" i="0" u="none" strike="noStrike" kern="1200" cap="none" spc="0" normalizeH="0" baseline="0" noProof="0" dirty="0">
                <a:ln>
                  <a:noFill/>
                </a:ln>
                <a:solidFill>
                  <a:prstClr val="black"/>
                </a:solidFill>
                <a:effectLst/>
                <a:uLnTx/>
                <a:uFillTx/>
                <a:latin typeface="Franklin Gothic Book" panose="020B0503020102020204" pitchFamily="34" charset="0"/>
              </a:rPr>
              <a:t>LEY N. ° 2523/04</a:t>
            </a:r>
            <a:br>
              <a:rPr kumimoji="0" lang="es-ES" sz="2400" b="0" i="0" u="none" strike="noStrike" kern="1200" cap="none" spc="0" normalizeH="0" baseline="0" noProof="0" dirty="0">
                <a:ln>
                  <a:noFill/>
                </a:ln>
                <a:solidFill>
                  <a:prstClr val="black"/>
                </a:solidFill>
                <a:effectLst/>
                <a:uLnTx/>
                <a:uFillTx/>
                <a:latin typeface="Franklin Gothic Book" panose="020B0503020102020204" pitchFamily="34" charset="0"/>
              </a:rPr>
            </a:br>
            <a:r>
              <a:rPr kumimoji="0" lang="es-ES" sz="2000" b="1" i="0" u="none" strike="noStrike" kern="1200" cap="none" spc="0" normalizeH="0" baseline="0" noProof="0" dirty="0">
                <a:ln>
                  <a:noFill/>
                </a:ln>
                <a:solidFill>
                  <a:prstClr val="black"/>
                </a:solidFill>
                <a:effectLst/>
                <a:uLnTx/>
                <a:uFillTx/>
                <a:latin typeface="Franklin Gothic Book" panose="020B0503020102020204" pitchFamily="34" charset="0"/>
              </a:rPr>
              <a:t>QUE PREVIENE, TIPIFICA Y SANCIONA EL ENRIQUECIMIENTO ILICITO EN LA FUNCION PUBLICA Y EL TRAFICO DE INFLUENCIAS</a:t>
            </a:r>
            <a:endParaRPr lang="es-PY" sz="2000" dirty="0">
              <a:latin typeface="Franklin Gothic Book" panose="020B0503020102020204" pitchFamily="34" charset="0"/>
            </a:endParaRPr>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8. Administración en provecho propio.</a:t>
            </a:r>
          </a:p>
          <a:p>
            <a:pPr marL="0" indent="0" algn="just">
              <a:buNone/>
            </a:pPr>
            <a:endParaRPr lang="es-ES" sz="2400" b="1" dirty="0"/>
          </a:p>
          <a:p>
            <a:pPr marL="0" indent="0" algn="just">
              <a:buNone/>
            </a:pPr>
            <a:r>
              <a:rPr lang="es-ES" sz="2400" dirty="0"/>
              <a:t>El funcionario público que decida, autorice o suscriba actos o contratos administrativos que otorguen, en forma directa, beneficios indebidos para su provecho personal, o para su cónyuge o conviviente, o el de sus parientes hasta el segundo grado de consanguinidad o segundo de afinidad</a:t>
            </a:r>
            <a:r>
              <a:rPr lang="es-ES" sz="2400" b="1" dirty="0"/>
              <a:t>. </a:t>
            </a:r>
          </a:p>
          <a:p>
            <a:pPr marL="0" indent="0" algn="just">
              <a:buNone/>
            </a:pPr>
            <a:r>
              <a:rPr lang="es-ES" sz="2400" b="1" dirty="0"/>
              <a:t>Marco penal: </a:t>
            </a:r>
            <a:r>
              <a:rPr lang="es-ES" sz="2400" dirty="0"/>
              <a:t>Hasta 10 años de PPL o multa.</a:t>
            </a:r>
          </a:p>
          <a:p>
            <a:pPr marL="0" indent="0" algn="just">
              <a:buNone/>
            </a:pPr>
            <a:endParaRPr lang="es-ES" sz="2400" dirty="0"/>
          </a:p>
        </p:txBody>
      </p:sp>
      <p:pic>
        <p:nvPicPr>
          <p:cNvPr id="4" name="Imagen 3">
            <a:extLst>
              <a:ext uri="{FF2B5EF4-FFF2-40B4-BE49-F238E27FC236}">
                <a16:creationId xmlns:a16="http://schemas.microsoft.com/office/drawing/2014/main" id="{D486DC34-400F-4BB9-88A4-969F9988B025}"/>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792215003"/>
      </p:ext>
    </p:extLst>
  </p:cSld>
  <p:clrMapOvr>
    <a:masterClrMapping/>
  </p:clrMapOvr>
</p:sld>
</file>

<file path=ppt/theme/theme1.xml><?xml version="1.0" encoding="utf-8"?>
<a:theme xmlns:a="http://schemas.openxmlformats.org/drawingml/2006/main" name="Recorte">
  <a:themeElements>
    <a:clrScheme name="Recort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ecort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cort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858</Words>
  <Application>Microsoft Macintosh PowerPoint</Application>
  <PresentationFormat>Panorámica</PresentationFormat>
  <Paragraphs>64</Paragraphs>
  <Slides>8</Slides>
  <Notes>8</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Calibri</vt:lpstr>
      <vt:lpstr>Franklin Gothic Book</vt:lpstr>
      <vt:lpstr>Recorte</vt:lpstr>
      <vt:lpstr>                Hechos punibles VINCULADOS CON LA corrupción.  LEY N. ° 2523/04 QUE PREVIENE, TIPIFICA Y SANCIONA EL ENRIQUECIMIENTO ILICITO EN LA FUNCION PUBLICA Y EL TRAFICO DE INFLUENCIAS </vt:lpstr>
      <vt:lpstr>LEY N. ° 2523/04 QUE PREVIENE, TIPIFICA Y SANCIONA EL ENRIQUECIMIENTO ILICITO EN LA FUNCION PUBLICA Y EL TRAFICO DE INFLUENCIAS</vt:lpstr>
      <vt:lpstr>LEY N. ° 2523/04 QUE PREVIENE, TIPIFICA Y SANCIONA EL ENRIQUECIMIENTO ILICITO EN LA FUNCION PUBLICA Y EL TRAFICO DE INFLUENCIAS</vt:lpstr>
      <vt:lpstr>LEY N. ° 2523/04 QUE PREVIENE, TIPIFICA Y SANCIONA EL ENRIQUECIMIENTO ILICITO EN LA FUNCION PUBLICA Y EL TRAFICO DE INFLUENCIAS</vt:lpstr>
      <vt:lpstr>LEY N. ° 2523/04 QUE PREVIENE, TIPIFICA Y SANCIONA EL ENRIQUECIMIENTO ILICITO EN LA FUNCION PUBLICA Y EL TRAFICO DE INFLUENCIAS</vt:lpstr>
      <vt:lpstr>LEY N. ° 2523/04 QUE PREVIENE, TIPIFICA Y SANCIONA EL ENRIQUECIMIENTO ILICITO EN LA FUNCION PUBLICA Y EL TRAFICO DE INFLUENCIAS</vt:lpstr>
      <vt:lpstr>LEY N. ° 2523/04 QUE PREVIENE, TIPIFICA Y SANCIONA EL ENRIQUECIMIENTO ILICITO EN LA FUNCION PUBLICA Y EL TRAFICO DE INFLUENCIAS</vt:lpstr>
      <vt:lpstr>LEY N. ° 2523/04 QUE PREVIENE, TIPIFICA Y SANCIONA EL ENRIQUECIMIENTO ILICITO EN LA FUNCION PUBLICA Y EL TRAFICO DE INFLUENCIAS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Clara Susana Aquino</dc:creator>
  <cp:lastModifiedBy>Carolina Esther Ramirez Páez</cp:lastModifiedBy>
  <cp:revision>2</cp:revision>
  <dcterms:created xsi:type="dcterms:W3CDTF">2021-10-28T15:05:04Z</dcterms:created>
  <dcterms:modified xsi:type="dcterms:W3CDTF">2022-06-29T12:39:56Z</dcterms:modified>
</cp:coreProperties>
</file>