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59" r:id="rId11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3" autoAdjust="0"/>
    <p:restoredTop sz="95631" autoAdjust="0"/>
  </p:normalViewPr>
  <p:slideViewPr>
    <p:cSldViewPr snapToGrid="0">
      <p:cViewPr varScale="1">
        <p:scale>
          <a:sx n="102" d="100"/>
          <a:sy n="102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CD299D-2E50-A55A-0473-F225ED50A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D7FF337-AD11-52CD-ED64-BD25762FAB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C9F96D-7DF8-667C-3E7D-E05E0E36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AF85AF-D11C-BBE8-B400-AFB36BEA2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7237F2-CCFA-16B9-4C1A-AC8E9BC7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2418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89973F-BBF2-DA29-5B05-0039A67C3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D965A13-2DA4-4CE3-01AF-EEE33962D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B25066-ED4B-8AB8-66C9-B81713385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7CA8B1F-1655-BFEC-2048-E300C1B10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18E18D-4BC7-009F-7A07-D93ADA0F4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96818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8C85768-B596-5921-5EED-3DBA1FA589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5CBE30-A20B-EBB9-D3DD-42B323857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04606D-C71F-6958-382E-5427F46F7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DCC8D7C-329F-7F1F-6DF0-E8B6E7C6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071FF1-5748-E4DD-1638-A4DA4E6DB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41721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2182D3-04C1-EDDD-0725-AC64AF1AE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D9B6F1-EF02-6E74-5DF5-53CC79D3DC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BB0EFD-07BE-254A-A768-1A99A5545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48AA367-FF17-34EF-A29E-9C753508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5DCF38-7B2A-1C97-94A8-51D5512C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30469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5D9A89-CC9A-A237-355D-5294A5FBC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3EE38C4-1BDF-4487-C5D8-28182A491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98D673-7BDF-B721-0934-CEE914FE0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BB6E0-A8CC-3071-CC6C-49DC29737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464A9D-7B3B-28C2-8072-A89E3137E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13974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6F0FE-0732-D8C1-CEAD-65C01E86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EF1022-C9BF-3946-8D7C-4DD9CB3AC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BF6EB56-9101-873B-C485-F2A5876AFA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AEA167F-C496-1073-125C-5090ED23F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F0349E-9265-604C-D188-F21DEB593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D25986-1ABE-BFF3-0F3D-D6B249E56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0573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66600-CD5C-4254-9D98-3F09C5F18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0EA4A9-060C-C6E4-019C-3D7722481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AD605D-6074-F69A-0EFA-3C65A456D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0506C78-0F28-C27B-450A-273F0EAD77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A9F5FF1-58D4-0D0B-6860-96E39509D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381233A-ABB2-F981-B1DF-484C273F6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F6F0A20-CF3A-5DAB-800D-3D64D52DE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08B8B27-4F8D-A1DE-FB9D-C45A29EE1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4992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CFA566-FF25-C0C8-DB88-9E08E0794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C434D9-1B3A-34D2-B84A-B923489B7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B8510BF-DA5C-FFF3-6682-8321E3612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85FE45-AE02-E873-5A95-66F1C2FC4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0767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5755E0-A68D-38F3-5D9D-9F660B435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AEFBC91-B7A4-633E-CFBC-3FACC83EC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FF76671-096B-F035-5A2D-E3F32AC2D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79059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25C455-5A03-31D3-F4B9-F81EE7DE4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B27EDA7-1BE6-FDD9-BBA9-01FFBB2FE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0A7765-52B4-FEEB-48E4-86979E9DA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A5F15D-735C-B0B3-9F50-325DBE5C4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725503F-7D59-FC35-FFFE-20E4C3507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99F1AB-7407-B9A8-7762-EA1B3FDD5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69719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CE129-1F1D-F4DE-A69C-DF3C05E32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BF8E315-FDEE-E9BC-7F82-BD57E5E786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9DE329-C595-42AF-E074-BB625713B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818E0C-246B-AD5C-D6FF-BE97826F7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E6F9335-4AE6-E091-04A7-BD5A4B9E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D13938-9457-5369-5358-46FFA587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5642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D4C2FD5-E450-7966-5457-9458E0065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E37C57-AAE0-9A18-63E3-360E44277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9AA042-C8FF-959E-A6C5-0BD5335A48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11083-4BAB-4D88-BFD5-DF77ED68FF2D}" type="datetimeFigureOut">
              <a:rPr lang="es-PY" smtClean="0"/>
              <a:t>16/10/23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43DB9C2-362E-BDD1-747A-CF1C5AE935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D0A36F-AAAB-4361-0865-863FD4FA2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82A93-77C4-41FF-8E6E-11DEB947BB3C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1782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309ED65-81CF-1838-353B-40E5C6150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9524"/>
            <a:ext cx="12184062" cy="6848475"/>
          </a:xfrm>
          <a:prstGeom prst="rect">
            <a:avLst/>
          </a:prstGeom>
          <a:solidFill>
            <a:srgbClr val="B6BFC5">
              <a:alpha val="2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33FBD3D-B9D4-52A7-91BE-D93FF0C7D6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84" y="476569"/>
            <a:ext cx="11137392" cy="6070536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5124" name="Picture 4">
            <a:extLst>
              <a:ext uri="{FF2B5EF4-FFF2-40B4-BE49-F238E27FC236}">
                <a16:creationId xmlns:a16="http://schemas.microsoft.com/office/drawing/2014/main" id="{83DD5A7D-59F2-38AC-C511-62A0C66583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585" y="1071245"/>
            <a:ext cx="1066830" cy="948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>
            <a:extLst>
              <a:ext uri="{FF2B5EF4-FFF2-40B4-BE49-F238E27FC236}">
                <a16:creationId xmlns:a16="http://schemas.microsoft.com/office/drawing/2014/main" id="{DC5198B4-349E-BF34-E501-87C833AA69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410711"/>
            <a:ext cx="1106424" cy="7423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8163C568-3CC2-2A64-8544-011A21619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21264"/>
            <a:ext cx="1106424" cy="7423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7EE9CF8-2A97-1E27-CF73-DD3DC2E69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7638" y="3410711"/>
            <a:ext cx="1106424" cy="7423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C72984F-F8D3-B3F0-0397-1FAD99E2A1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77638" y="3521264"/>
            <a:ext cx="1106424" cy="7423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F21FF834-A230-8A34-4FB5-087955ACBD29}"/>
              </a:ext>
            </a:extLst>
          </p:cNvPr>
          <p:cNvSpPr txBox="1"/>
          <p:nvPr/>
        </p:nvSpPr>
        <p:spPr>
          <a:xfrm>
            <a:off x="1787669" y="2905711"/>
            <a:ext cx="90150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ELABORACIÓN DE ESCRITOS CONCLUSIVOS</a:t>
            </a:r>
          </a:p>
          <a:p>
            <a:endParaRPr lang="es-E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ABG. GISELLE MINARDI LATERRA</a:t>
            </a:r>
          </a:p>
          <a:p>
            <a:pPr algn="ctr"/>
            <a:r>
              <a:rPr lang="es-E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DIRECTORA GENERAL DE ASESORÍA JURÍDICA</a:t>
            </a:r>
            <a:endParaRPr lang="es-PY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2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>
            <a:extLst>
              <a:ext uri="{FF2B5EF4-FFF2-40B4-BE49-F238E27FC236}">
                <a16:creationId xmlns:a16="http://schemas.microsoft.com/office/drawing/2014/main" id="{031E0BBD-69CA-ABF9-7941-8E676C148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269" y="2516255"/>
            <a:ext cx="938153" cy="771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8A525B-94E9-76AB-E16F-5BDCF2C541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47B1171-41FB-D8A5-6778-A7EE506EDF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4102" name="Picture 6">
            <a:extLst>
              <a:ext uri="{FF2B5EF4-FFF2-40B4-BE49-F238E27FC236}">
                <a16:creationId xmlns:a16="http://schemas.microsoft.com/office/drawing/2014/main" id="{9DE5B79D-E424-7D85-0C9C-944AA1D08F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0401" y="2439129"/>
            <a:ext cx="2322116" cy="85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>
            <a:extLst>
              <a:ext uri="{FF2B5EF4-FFF2-40B4-BE49-F238E27FC236}">
                <a16:creationId xmlns:a16="http://schemas.microsoft.com/office/drawing/2014/main" id="{4381547F-7F73-B6FA-CDC3-F9A9248AC0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615" y="2516255"/>
            <a:ext cx="2965593" cy="75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23412B5B-045D-A350-2EE0-D65F8F93DC45}"/>
              </a:ext>
            </a:extLst>
          </p:cNvPr>
          <p:cNvCxnSpPr/>
          <p:nvPr/>
        </p:nvCxnSpPr>
        <p:spPr>
          <a:xfrm>
            <a:off x="6775804" y="2537050"/>
            <a:ext cx="0" cy="7553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454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806522"/>
            <a:ext cx="1122448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Resolución SENAC </a:t>
            </a:r>
            <a:r>
              <a:rPr lang="es-E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53/2022</a:t>
            </a:r>
          </a:p>
          <a:p>
            <a:pPr algn="just"/>
            <a:r>
              <a:rPr lang="es-E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20. </a:t>
            </a: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escrito conclusivo deberá contener: </a:t>
            </a:r>
          </a:p>
          <a:p>
            <a:pPr marL="354013" indent="-354013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individualización del número de ticket, fecha de registro y asignación de la denuncia registrada a través del Portal de Denuncias Anticorrupción. </a:t>
            </a:r>
          </a:p>
          <a:p>
            <a:pPr marL="342900" indent="-342900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indicación de la fecha de inicio de la investigación preliminar.</a:t>
            </a:r>
          </a:p>
          <a:p>
            <a:pPr marL="342900" indent="-342900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identificación del/los funcionario/s, a quien se le/s atribuye la supuesta comisión de faltas administrativas o hechos de corrupción, si lo/s hubiere. </a:t>
            </a:r>
          </a:p>
          <a:p>
            <a:pPr marL="342900" indent="-342900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descripción del hecho denunciado, así como la individualización de la disposición legal transgredida. </a:t>
            </a:r>
          </a:p>
          <a:p>
            <a:pPr marL="342900" indent="-342900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resumen de las diligencias realizadas durante la investigación. </a:t>
            </a:r>
          </a:p>
          <a:p>
            <a:pPr marL="342900" indent="-342900" algn="just">
              <a:buAutoNum type="alphaLcParenR"/>
            </a:pPr>
            <a:r>
              <a:rPr lang="es-ES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análisis jurídico con relación al hecho denunciado y la valoración de las informaciones obtenidas.</a:t>
            </a:r>
          </a:p>
          <a:p>
            <a:pPr marL="342900" indent="-342900" algn="just">
              <a:buAutoNum type="alphaLcParenR"/>
            </a:pPr>
            <a:r>
              <a:rPr lang="es-E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recomendación de la Unidad de Transparencia y Anticorrupción o de la SENAC, a la Máxima Autoridad, que podrá consistir en iniciar acción civil, archivar la denuncia, realizar recomendaciones y/o observaciones, instruir sumario administrativo, y presentar denuncia penal. </a:t>
            </a:r>
          </a:p>
        </p:txBody>
      </p:sp>
    </p:spTree>
    <p:extLst>
      <p:ext uri="{BB962C8B-B14F-4D97-AF65-F5344CB8AC3E}">
        <p14:creationId xmlns:p14="http://schemas.microsoft.com/office/powerpoint/2010/main" val="2976006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1273449"/>
            <a:ext cx="11224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Código Procesal Penal</a:t>
            </a:r>
          </a:p>
          <a:p>
            <a:pPr algn="just"/>
            <a:r>
              <a:rPr lang="es-E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125. Fundamentación.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Las sentencias definitivas y los autos interlocutorios contendrán una clara y precisa fundamentación de la decisión.</a:t>
            </a:r>
          </a:p>
          <a:p>
            <a:pPr algn="just"/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fundamentación expresará los motivos de hecho y de derecho en que se basan las decisiones, así como la indicación del valor que se le ha otorgado a los medios de prueba.</a:t>
            </a:r>
          </a:p>
          <a:p>
            <a:pPr algn="just"/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simple relación de los documentos del procedimiento o la mención de los requerimientos de las partes no reemplazarán en ningún caso a la fundamentación.</a:t>
            </a:r>
          </a:p>
        </p:txBody>
      </p:sp>
    </p:spTree>
    <p:extLst>
      <p:ext uri="{BB962C8B-B14F-4D97-AF65-F5344CB8AC3E}">
        <p14:creationId xmlns:p14="http://schemas.microsoft.com/office/powerpoint/2010/main" val="44600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1375903"/>
            <a:ext cx="1122448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fundamentación para que sea correcta debe contener: </a:t>
            </a:r>
          </a:p>
          <a:p>
            <a:pPr marL="514350" indent="-514350" algn="just">
              <a:buAutoNum type="arabicPeriod"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Las cuestiones fácticas consideradas. </a:t>
            </a:r>
          </a:p>
          <a:p>
            <a:pPr marL="514350" indent="-514350" algn="just">
              <a:buAutoNum type="arabicPeriod"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vinculación de esas cuestiones fácticas con los elementos del hecho punible o la falta administrativa a cuya luz estamos trabajando. </a:t>
            </a:r>
          </a:p>
          <a:p>
            <a:pPr marL="514350" indent="-514350" algn="just">
              <a:buAutoNum type="arabicPeriod"/>
            </a:pP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valor que le atribuyamos a la información que incorporamos como consecuencia de nuestra investigación. </a:t>
            </a:r>
          </a:p>
        </p:txBody>
      </p:sp>
    </p:spTree>
    <p:extLst>
      <p:ext uri="{BB962C8B-B14F-4D97-AF65-F5344CB8AC3E}">
        <p14:creationId xmlns:p14="http://schemas.microsoft.com/office/powerpoint/2010/main" val="351279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806522"/>
            <a:ext cx="11224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Resolución SENAC 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53/2022</a:t>
            </a:r>
          </a:p>
          <a:p>
            <a:pPr algn="just"/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7.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Toda denuncia deberá cumplir con los siguientes requisitos: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los casos de denunciantes no anónimos se deberá consignar nombre y apellido o razón social, teléfono, tipo y número de documento, correo electrónico, sexo.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los casos en que el denunciante sea una Institución se deberá consignar nombre y apellido o razón social, teléfono y correo electrónico.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Relato circunstanciado de los hechos que se denuncian, proveyendo la mayor cantidad de datos posibles.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caso de contar con documentos, fotografías, filmaciones, audios y otros, adjuntar a la denuncia,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Identificación del funcionario o funcionarios que presumiblemente cometieron el hecho.</a:t>
            </a:r>
          </a:p>
          <a:p>
            <a:pPr algn="just"/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ciudadano tendrá la posibilidad de registrar su denuncia de manera anónima o con protección de datos. </a:t>
            </a:r>
          </a:p>
        </p:txBody>
      </p:sp>
    </p:spTree>
    <p:extLst>
      <p:ext uri="{BB962C8B-B14F-4D97-AF65-F5344CB8AC3E}">
        <p14:creationId xmlns:p14="http://schemas.microsoft.com/office/powerpoint/2010/main" val="299648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806522"/>
            <a:ext cx="112244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Resolución SENAC </a:t>
            </a:r>
            <a:r>
              <a:rPr lang="es-E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07/2020</a:t>
            </a:r>
          </a:p>
          <a:p>
            <a:pPr algn="just"/>
            <a:r>
              <a:rPr lang="es-E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9. 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efectos de la admisión de la denuncia, además de los requisitos formales para su presentación la SENAC y las </a:t>
            </a:r>
            <a:r>
              <a:rPr lang="es-E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UTAs</a:t>
            </a: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deberán observar lo siguiente: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el hecho se trate de corrupción pública o falta administrativa;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 reúna datos o elementos suficientes para la determinación del hecho o la identificación de la persona denunciada;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conducta denunciada, afecte a una institución dependiente del Poder Ejecutivo u otra entidad con quien la SENAC tenga suscripto convenio. 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no sean reiterativas sobre la existencia de hechos ya investigados;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es-E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el eventual daño al patrimonio de la institución, generado por la conducta denunciada, posea la entidad suficiente para generar una investigación; pudiendo resultar el valor económico, de la realización de un solo hecho o de varios, sucesivos o sistemáticos. </a:t>
            </a:r>
          </a:p>
        </p:txBody>
      </p:sp>
    </p:spTree>
    <p:extLst>
      <p:ext uri="{BB962C8B-B14F-4D97-AF65-F5344CB8AC3E}">
        <p14:creationId xmlns:p14="http://schemas.microsoft.com/office/powerpoint/2010/main" val="374943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1452844"/>
            <a:ext cx="1122448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lphaLcParenR" startAt="6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conducta denunciada, haya afectado el acceso al servicio o a la calidad de su prestación, agraviando así derechos de un número significativo de usuarios, en beneficio del interés del funcionario o de un tercero;</a:t>
            </a:r>
          </a:p>
          <a:p>
            <a:pPr marL="457200" indent="-457200" algn="just">
              <a:buFont typeface="+mj-lt"/>
              <a:buAutoNum type="alphaLcParenR" startAt="6"/>
            </a:pP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conducta atribuida al funcionario que tenga a su cargo una repartición de la institución obstruya la persecución de uno o varios objetivos institucionales; ya sea porque la misma se haya realizado contraviniendo disposiciones administrativas o porque se omita </a:t>
            </a:r>
            <a:r>
              <a:rPr lang="es-E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 profeso </a:t>
            </a:r>
            <a:r>
              <a:rPr lang="es-E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cumplimiento de ciertas obligaciones, en beneficio de un interés particular. </a:t>
            </a:r>
          </a:p>
        </p:txBody>
      </p:sp>
    </p:spTree>
    <p:extLst>
      <p:ext uri="{BB962C8B-B14F-4D97-AF65-F5344CB8AC3E}">
        <p14:creationId xmlns:p14="http://schemas.microsoft.com/office/powerpoint/2010/main" val="2744118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1413063"/>
            <a:ext cx="1122448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Resolución SENAC </a:t>
            </a:r>
            <a:r>
              <a:rPr lang="es-E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Nº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07/2020</a:t>
            </a:r>
          </a:p>
          <a:p>
            <a:pPr algn="just"/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10. </a:t>
            </a:r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Recibida la denuncia, la SENAC podrá:</a:t>
            </a:r>
          </a:p>
          <a:p>
            <a:pPr algn="just"/>
            <a:r>
              <a:rPr lang="es-E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Desestimar por no tratarse de un hecho de corrupción pública o faltas administrativas, por no reunir datos o elementos suficientes para la determinación del hecho o la identificación de la persona denunciada, por tratarse de una institución que no pertenece al Poder Ejecutivo u otra entidad con quien la SENAC tenga suscripto convenio. </a:t>
            </a:r>
          </a:p>
        </p:txBody>
      </p:sp>
    </p:spTree>
    <p:extLst>
      <p:ext uri="{BB962C8B-B14F-4D97-AF65-F5344CB8AC3E}">
        <p14:creationId xmlns:p14="http://schemas.microsoft.com/office/powerpoint/2010/main" val="257979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195493C-F9FC-2E1F-EDDF-E208F15AB1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93205"/>
            <a:ext cx="12192000" cy="55562"/>
          </a:xfrm>
          <a:prstGeom prst="rect">
            <a:avLst/>
          </a:prstGeom>
          <a:solidFill>
            <a:srgbClr val="EB1F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E8481D-4D70-42F5-E2BA-971512096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703758"/>
            <a:ext cx="12192000" cy="55562"/>
          </a:xfrm>
          <a:prstGeom prst="rect">
            <a:avLst/>
          </a:prstGeom>
          <a:solidFill>
            <a:srgbClr val="1C47B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P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50B1863-BDC7-EB79-11DC-BE2C93F97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688" y="264795"/>
            <a:ext cx="10541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03AA2-5902-60FB-2662-C49565A02F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9063" y="309245"/>
            <a:ext cx="1346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id="{D19CFD56-49A7-2326-A8FC-CD7C5593BF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764" y="309245"/>
            <a:ext cx="420204" cy="373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B693442A-3EA5-AC9A-E038-6783130AA514}"/>
              </a:ext>
            </a:extLst>
          </p:cNvPr>
          <p:cNvCxnSpPr>
            <a:cxnSpLocks/>
          </p:cNvCxnSpPr>
          <p:nvPr/>
        </p:nvCxnSpPr>
        <p:spPr>
          <a:xfrm>
            <a:off x="10470726" y="309245"/>
            <a:ext cx="0" cy="3429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CuadroTexto 3">
            <a:extLst>
              <a:ext uri="{FF2B5EF4-FFF2-40B4-BE49-F238E27FC236}">
                <a16:creationId xmlns:a16="http://schemas.microsoft.com/office/drawing/2014/main" id="{5C647874-76E7-9290-0B7D-9D0AAB8F0471}"/>
              </a:ext>
            </a:extLst>
          </p:cNvPr>
          <p:cNvSpPr txBox="1"/>
          <p:nvPr/>
        </p:nvSpPr>
        <p:spPr>
          <a:xfrm>
            <a:off x="483760" y="1443841"/>
            <a:ext cx="112244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Código Penal</a:t>
            </a:r>
          </a:p>
          <a:p>
            <a:pPr algn="just"/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313. </a:t>
            </a:r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Cobro indebido de honorarios. </a:t>
            </a:r>
          </a:p>
          <a:p>
            <a:pPr algn="just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1º El funcionario público, abogado u otro auxiliar de justicia que, a sabiendas, cobrara en su provecho honorarios y otras remuneraciones no debidas, será castigado con pena privativa de libertad de hasta dos años o con multa.</a:t>
            </a:r>
          </a:p>
          <a:p>
            <a:pPr algn="just"/>
            <a:r>
              <a:rPr lang="es-E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2º En estos casos, será castigada también la tentativa. </a:t>
            </a:r>
          </a:p>
        </p:txBody>
      </p:sp>
    </p:spTree>
    <p:extLst>
      <p:ext uri="{BB962C8B-B14F-4D97-AF65-F5344CB8AC3E}">
        <p14:creationId xmlns:p14="http://schemas.microsoft.com/office/powerpoint/2010/main" val="13269822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839</Words>
  <Application>Microsoft Macintosh PowerPoint</Application>
  <PresentationFormat>Panorámica</PresentationFormat>
  <Paragraphs>45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Matthew Luis Llano Lovera</dc:creator>
  <cp:lastModifiedBy>Carolina Esther Ramirez Páez</cp:lastModifiedBy>
  <cp:revision>7</cp:revision>
  <dcterms:created xsi:type="dcterms:W3CDTF">2023-09-19T13:27:26Z</dcterms:created>
  <dcterms:modified xsi:type="dcterms:W3CDTF">2023-10-16T14:29:44Z</dcterms:modified>
</cp:coreProperties>
</file>