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7" r:id="rId2"/>
    <p:sldId id="259" r:id="rId3"/>
    <p:sldId id="260" r:id="rId4"/>
    <p:sldId id="261" r:id="rId5"/>
    <p:sldId id="262" r:id="rId6"/>
    <p:sldId id="263" r:id="rId7"/>
    <p:sldId id="264" r:id="rId8"/>
  </p:sldIdLst>
  <p:sldSz cx="12192000" cy="6858000"/>
  <p:notesSz cx="6858000" cy="9144000"/>
  <p:defaultTextStyle>
    <a:defPPr>
      <a:defRPr lang="es-P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2" d="100"/>
          <a:sy n="112" d="100"/>
        </p:scale>
        <p:origin x="608"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Y"/>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741F66-A4CD-4BEF-BCFD-10B247BB66CE}" type="datetimeFigureOut">
              <a:rPr lang="es-PY" smtClean="0"/>
              <a:t>29/6/22</a:t>
            </a:fld>
            <a:endParaRPr lang="es-PY"/>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Y"/>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Y"/>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Y"/>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72644B7-F4B6-46D6-810D-774D285DE015}" type="slidenum">
              <a:rPr lang="es-PY" smtClean="0"/>
              <a:t>‹Nº›</a:t>
            </a:fld>
            <a:endParaRPr lang="es-PY"/>
          </a:p>
        </p:txBody>
      </p:sp>
    </p:spTree>
    <p:extLst>
      <p:ext uri="{BB962C8B-B14F-4D97-AF65-F5344CB8AC3E}">
        <p14:creationId xmlns:p14="http://schemas.microsoft.com/office/powerpoint/2010/main" val="2005771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No hay un hecho punible de corrupción como tal, sino varios tipos legales que describen conductas que se adecuan a la descripción que hicimos de corrupción, esto es la por la necesidad de cumplir el principio de legalidad, es decir que la ley penal debe describir una conducta específica… “no solo decir el que comete un acto de corrupción”</a:t>
            </a:r>
            <a:endParaRPr lang="es-PY" dirty="0"/>
          </a:p>
        </p:txBody>
      </p:sp>
      <p:sp>
        <p:nvSpPr>
          <p:cNvPr id="4" name="Marcador de número de diapositiva 3"/>
          <p:cNvSpPr>
            <a:spLocks noGrp="1"/>
          </p:cNvSpPr>
          <p:nvPr>
            <p:ph type="sldNum" sz="quarter" idx="5"/>
          </p:nvPr>
        </p:nvSpPr>
        <p:spPr/>
        <p:txBody>
          <a:bodyPr/>
          <a:lstStyle/>
          <a:p>
            <a:fld id="{A9AC8D64-7D6E-434C-8E18-AFBD5D4EDB1C}" type="slidenum">
              <a:rPr lang="es-PY" smtClean="0"/>
              <a:t>1</a:t>
            </a:fld>
            <a:endParaRPr lang="es-PY"/>
          </a:p>
        </p:txBody>
      </p:sp>
    </p:spTree>
    <p:extLst>
      <p:ext uri="{BB962C8B-B14F-4D97-AF65-F5344CB8AC3E}">
        <p14:creationId xmlns:p14="http://schemas.microsoft.com/office/powerpoint/2010/main" val="33849766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5"/>
          </p:nvPr>
        </p:nvSpPr>
        <p:spPr/>
        <p:txBody>
          <a:bodyPr/>
          <a:lstStyle/>
          <a:p>
            <a:fld id="{A9AC8D64-7D6E-434C-8E18-AFBD5D4EDB1C}" type="slidenum">
              <a:rPr lang="es-PY" smtClean="0"/>
              <a:t>2</a:t>
            </a:fld>
            <a:endParaRPr lang="es-PY"/>
          </a:p>
        </p:txBody>
      </p:sp>
    </p:spTree>
    <p:extLst>
      <p:ext uri="{BB962C8B-B14F-4D97-AF65-F5344CB8AC3E}">
        <p14:creationId xmlns:p14="http://schemas.microsoft.com/office/powerpoint/2010/main" val="39107751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5"/>
          </p:nvPr>
        </p:nvSpPr>
        <p:spPr/>
        <p:txBody>
          <a:bodyPr/>
          <a:lstStyle/>
          <a:p>
            <a:fld id="{A9AC8D64-7D6E-434C-8E18-AFBD5D4EDB1C}" type="slidenum">
              <a:rPr lang="es-PY" smtClean="0"/>
              <a:t>3</a:t>
            </a:fld>
            <a:endParaRPr lang="es-PY"/>
          </a:p>
        </p:txBody>
      </p:sp>
    </p:spTree>
    <p:extLst>
      <p:ext uri="{BB962C8B-B14F-4D97-AF65-F5344CB8AC3E}">
        <p14:creationId xmlns:p14="http://schemas.microsoft.com/office/powerpoint/2010/main" val="31623454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5"/>
          </p:nvPr>
        </p:nvSpPr>
        <p:spPr/>
        <p:txBody>
          <a:bodyPr/>
          <a:lstStyle/>
          <a:p>
            <a:fld id="{A9AC8D64-7D6E-434C-8E18-AFBD5D4EDB1C}" type="slidenum">
              <a:rPr lang="es-PY" smtClean="0"/>
              <a:t>4</a:t>
            </a:fld>
            <a:endParaRPr lang="es-PY"/>
          </a:p>
        </p:txBody>
      </p:sp>
    </p:spTree>
    <p:extLst>
      <p:ext uri="{BB962C8B-B14F-4D97-AF65-F5344CB8AC3E}">
        <p14:creationId xmlns:p14="http://schemas.microsoft.com/office/powerpoint/2010/main" val="2277484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5"/>
          </p:nvPr>
        </p:nvSpPr>
        <p:spPr/>
        <p:txBody>
          <a:bodyPr/>
          <a:lstStyle/>
          <a:p>
            <a:fld id="{A9AC8D64-7D6E-434C-8E18-AFBD5D4EDB1C}" type="slidenum">
              <a:rPr lang="es-PY" smtClean="0"/>
              <a:t>5</a:t>
            </a:fld>
            <a:endParaRPr lang="es-PY"/>
          </a:p>
        </p:txBody>
      </p:sp>
    </p:spTree>
    <p:extLst>
      <p:ext uri="{BB962C8B-B14F-4D97-AF65-F5344CB8AC3E}">
        <p14:creationId xmlns:p14="http://schemas.microsoft.com/office/powerpoint/2010/main" val="1455858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5"/>
          </p:nvPr>
        </p:nvSpPr>
        <p:spPr/>
        <p:txBody>
          <a:bodyPr/>
          <a:lstStyle/>
          <a:p>
            <a:fld id="{A9AC8D64-7D6E-434C-8E18-AFBD5D4EDB1C}" type="slidenum">
              <a:rPr lang="es-PY" smtClean="0"/>
              <a:t>6</a:t>
            </a:fld>
            <a:endParaRPr lang="es-PY"/>
          </a:p>
        </p:txBody>
      </p:sp>
    </p:spTree>
    <p:extLst>
      <p:ext uri="{BB962C8B-B14F-4D97-AF65-F5344CB8AC3E}">
        <p14:creationId xmlns:p14="http://schemas.microsoft.com/office/powerpoint/2010/main" val="3586742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Y"/>
          </a:p>
        </p:txBody>
      </p:sp>
      <p:sp>
        <p:nvSpPr>
          <p:cNvPr id="4" name="Marcador de número de diapositiva 3"/>
          <p:cNvSpPr>
            <a:spLocks noGrp="1"/>
          </p:cNvSpPr>
          <p:nvPr>
            <p:ph type="sldNum" sz="quarter" idx="5"/>
          </p:nvPr>
        </p:nvSpPr>
        <p:spPr/>
        <p:txBody>
          <a:bodyPr/>
          <a:lstStyle/>
          <a:p>
            <a:fld id="{A9AC8D64-7D6E-434C-8E18-AFBD5D4EDB1C}" type="slidenum">
              <a:rPr lang="es-PY" smtClean="0"/>
              <a:t>7</a:t>
            </a:fld>
            <a:endParaRPr lang="es-PY"/>
          </a:p>
        </p:txBody>
      </p:sp>
    </p:spTree>
    <p:extLst>
      <p:ext uri="{BB962C8B-B14F-4D97-AF65-F5344CB8AC3E}">
        <p14:creationId xmlns:p14="http://schemas.microsoft.com/office/powerpoint/2010/main" val="7638094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6/29/22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‹Nº›</a:t>
            </a:fld>
            <a:endParaRPr lang="en-US" dirty="0"/>
          </a:p>
        </p:txBody>
      </p:sp>
    </p:spTree>
    <p:extLst>
      <p:ext uri="{BB962C8B-B14F-4D97-AF65-F5344CB8AC3E}">
        <p14:creationId xmlns:p14="http://schemas.microsoft.com/office/powerpoint/2010/main" val="2515662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smtClean="0"/>
              <a:pPr/>
              <a:t>6/29/22</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smtClean="0"/>
              <a:pPr/>
              <a:t>‹Nº›</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273181862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smtClean="0"/>
              <a:pPr/>
              <a:t>6/29/22</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smtClean="0"/>
              <a:pPr/>
              <a:t>‹Nº›</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07983838"/>
      </p:ext>
    </p:extLst>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EA991D-7ED5-4075-921D-90360C2A1E1E}"/>
              </a:ext>
            </a:extLst>
          </p:cNvPr>
          <p:cNvSpPr>
            <a:spLocks noGrp="1"/>
          </p:cNvSpPr>
          <p:nvPr>
            <p:ph type="title"/>
          </p:nvPr>
        </p:nvSpPr>
        <p:spPr>
          <a:xfrm>
            <a:off x="765025" y="1301360"/>
            <a:ext cx="9612971" cy="3615197"/>
          </a:xfrm>
        </p:spPr>
        <p:txBody>
          <a:bodyPr>
            <a:normAutofit fontScale="90000"/>
          </a:bodyPr>
          <a:lstStyle/>
          <a:p>
            <a:pPr algn="ct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br>
              <a:rPr lang="es-ES" sz="4400" dirty="0"/>
            </a:br>
            <a:r>
              <a:rPr lang="es-ES" sz="4400" b="1" dirty="0"/>
              <a:t>Hechos punibles VINCULADOS CON LA corrupción</a:t>
            </a:r>
            <a:r>
              <a:rPr lang="es-ES" sz="4400" dirty="0"/>
              <a:t>.</a:t>
            </a:r>
            <a:br>
              <a:rPr lang="es-ES" sz="4400" dirty="0"/>
            </a:br>
            <a:br>
              <a:rPr lang="es-ES" sz="4400" dirty="0"/>
            </a:br>
            <a:r>
              <a:rPr kumimoji="0" lang="es-ES" sz="2200" b="1" i="0" u="none" strike="noStrike" kern="1200" cap="none" spc="0" normalizeH="0" baseline="0" noProof="0" dirty="0">
                <a:ln>
                  <a:noFill/>
                </a:ln>
                <a:solidFill>
                  <a:prstClr val="black"/>
                </a:solidFill>
                <a:effectLst/>
                <a:uLnTx/>
                <a:uFillTx/>
                <a:latin typeface="Franklin Gothic Book" panose="020B0503020102020204"/>
                <a:ea typeface="+mj-ea"/>
                <a:cs typeface="+mj-cs"/>
              </a:rPr>
              <a:t>LEY N. ° 6430/2019</a:t>
            </a:r>
            <a:br>
              <a:rPr kumimoji="0" lang="es-ES" sz="2200" b="0" i="0" u="none" strike="noStrike" kern="1200" cap="none" spc="0" normalizeH="0" baseline="0" noProof="0" dirty="0">
                <a:ln>
                  <a:noFill/>
                </a:ln>
                <a:solidFill>
                  <a:prstClr val="black"/>
                </a:solidFill>
                <a:effectLst/>
                <a:uLnTx/>
                <a:uFillTx/>
                <a:latin typeface="Franklin Gothic Book" panose="020B0503020102020204"/>
                <a:ea typeface="+mj-ea"/>
                <a:cs typeface="+mj-cs"/>
              </a:rPr>
            </a:br>
            <a:r>
              <a:rPr kumimoji="0" lang="es-ES" sz="2200" b="1" i="0" u="none" strike="noStrike" kern="1200" cap="none" spc="0" normalizeH="0" baseline="0" noProof="0" dirty="0">
                <a:ln>
                  <a:noFill/>
                </a:ln>
                <a:solidFill>
                  <a:prstClr val="black"/>
                </a:solidFill>
                <a:effectLst/>
                <a:uLnTx/>
                <a:uFillTx/>
                <a:latin typeface="Franklin Gothic Book" panose="020B0503020102020204"/>
                <a:ea typeface="+mj-ea"/>
                <a:cs typeface="+mj-cs"/>
              </a:rPr>
              <a:t>QUE PREVIENE, TIPIFICA Y SANCIONA LOS HECHOS PUNIBLES DE COHECHO </a:t>
            </a:r>
            <a:br>
              <a:rPr kumimoji="0" lang="es-ES" sz="2200" b="1" i="0" u="none" strike="noStrike" kern="1200" cap="none" spc="0" normalizeH="0" baseline="0" noProof="0" dirty="0">
                <a:ln>
                  <a:noFill/>
                </a:ln>
                <a:solidFill>
                  <a:prstClr val="black"/>
                </a:solidFill>
                <a:effectLst/>
                <a:uLnTx/>
                <a:uFillTx/>
                <a:latin typeface="Franklin Gothic Book" panose="020B0503020102020204"/>
                <a:ea typeface="+mj-ea"/>
                <a:cs typeface="+mj-cs"/>
              </a:rPr>
            </a:br>
            <a:r>
              <a:rPr kumimoji="0" lang="es-ES" sz="2200" b="1" i="0" u="none" strike="noStrike" kern="1200" cap="none" spc="0" normalizeH="0" baseline="0" noProof="0" dirty="0">
                <a:ln>
                  <a:noFill/>
                </a:ln>
                <a:solidFill>
                  <a:prstClr val="black"/>
                </a:solidFill>
                <a:effectLst/>
                <a:uLnTx/>
                <a:uFillTx/>
                <a:latin typeface="Franklin Gothic Book" panose="020B0503020102020204"/>
                <a:ea typeface="+mj-ea"/>
                <a:cs typeface="+mj-cs"/>
              </a:rPr>
              <a:t>TRANSNACIONAL Y SOBORNO TRANSNACIONAL</a:t>
            </a:r>
            <a:br>
              <a:rPr lang="es-ES" sz="4400" dirty="0"/>
            </a:br>
            <a:endParaRPr lang="es-PY" sz="4400" dirty="0"/>
          </a:p>
        </p:txBody>
      </p:sp>
      <p:pic>
        <p:nvPicPr>
          <p:cNvPr id="3" name="Imagen 2">
            <a:extLst>
              <a:ext uri="{FF2B5EF4-FFF2-40B4-BE49-F238E27FC236}">
                <a16:creationId xmlns:a16="http://schemas.microsoft.com/office/drawing/2014/main" id="{50C754AD-B91E-4943-BEC1-108A6656BEE6}"/>
              </a:ext>
            </a:extLst>
          </p:cNvPr>
          <p:cNvPicPr>
            <a:picLocks noChangeAspect="1"/>
          </p:cNvPicPr>
          <p:nvPr/>
        </p:nvPicPr>
        <p:blipFill>
          <a:blip r:embed="rId3"/>
          <a:stretch>
            <a:fillRect/>
          </a:stretch>
        </p:blipFill>
        <p:spPr>
          <a:xfrm>
            <a:off x="765025" y="295433"/>
            <a:ext cx="7029297" cy="1005927"/>
          </a:xfrm>
          <a:prstGeom prst="rect">
            <a:avLst/>
          </a:prstGeom>
        </p:spPr>
      </p:pic>
    </p:spTree>
    <p:extLst>
      <p:ext uri="{BB962C8B-B14F-4D97-AF65-F5344CB8AC3E}">
        <p14:creationId xmlns:p14="http://schemas.microsoft.com/office/powerpoint/2010/main" val="23214766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566225"/>
          </a:xfrm>
        </p:spPr>
        <p:txBody>
          <a:bodyPr>
            <a:normAutofit fontScale="90000"/>
          </a:bodyPr>
          <a:lstStyle/>
          <a:p>
            <a:r>
              <a:rPr lang="es-ES" sz="3600" b="1" dirty="0"/>
              <a:t>LEY N. ° 6430/2019</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420837"/>
            <a:ext cx="9601200" cy="4446563"/>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2. Cohecho Transnacional</a:t>
            </a:r>
          </a:p>
          <a:p>
            <a:pPr marL="0" indent="0" algn="just">
              <a:buNone/>
            </a:pPr>
            <a:r>
              <a:rPr lang="es-ES" sz="2400" dirty="0">
                <a:cs typeface="Times New Roman" panose="02020603050405020304" pitchFamily="18" charset="0"/>
              </a:rPr>
              <a:t>Inciso 1°: </a:t>
            </a:r>
            <a:r>
              <a:rPr lang="es-ES" sz="2400" dirty="0"/>
              <a:t>El funcionario extranjero o de una organización internacional que solicitara, se dejara prometer o aceptara un beneficio para sí o para un tercero, a cambio de una contraprestación proveniente de una conducta propia del servicio que haya realizado o que realizará en el futuro.</a:t>
            </a:r>
          </a:p>
          <a:p>
            <a:pPr marL="0" indent="0" algn="just">
              <a:buNone/>
            </a:pPr>
            <a:endParaRPr lang="es-ES" sz="2400" dirty="0"/>
          </a:p>
          <a:p>
            <a:pPr marL="0" indent="0" algn="just">
              <a:buNone/>
            </a:pPr>
            <a:r>
              <a:rPr lang="es-ES" sz="2400" b="1" dirty="0"/>
              <a:t>Marco penal</a:t>
            </a:r>
            <a:r>
              <a:rPr lang="es-ES" sz="2400" dirty="0"/>
              <a:t>: Hasta 3 años de PPL o multa. Será aumentada a 5 años de PPL cuando se lesionen los deberes del cargo.</a:t>
            </a:r>
            <a:endParaRPr lang="es-PY" sz="2400" dirty="0"/>
          </a:p>
        </p:txBody>
      </p:sp>
      <p:pic>
        <p:nvPicPr>
          <p:cNvPr id="4" name="Imagen 3">
            <a:extLst>
              <a:ext uri="{FF2B5EF4-FFF2-40B4-BE49-F238E27FC236}">
                <a16:creationId xmlns:a16="http://schemas.microsoft.com/office/drawing/2014/main" id="{B6B57C9A-5EF1-4F73-A01C-9EAC41B5A5D2}"/>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754255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566225"/>
          </a:xfrm>
        </p:spPr>
        <p:txBody>
          <a:bodyPr>
            <a:normAutofit fontScale="90000"/>
          </a:bodyPr>
          <a:lstStyle/>
          <a:p>
            <a:r>
              <a:rPr lang="es-ES" sz="3600" b="1" dirty="0"/>
              <a:t>LEY N. ° 6430/2019</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420837"/>
            <a:ext cx="9601200" cy="4446563"/>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2. Cohecho Transnacional</a:t>
            </a:r>
          </a:p>
          <a:p>
            <a:pPr marL="0" indent="0" algn="just">
              <a:buNone/>
            </a:pPr>
            <a:r>
              <a:rPr lang="es-ES" sz="2400" dirty="0">
                <a:cs typeface="Times New Roman" panose="02020603050405020304" pitchFamily="18" charset="0"/>
              </a:rPr>
              <a:t>Inciso 2°: </a:t>
            </a:r>
            <a:r>
              <a:rPr lang="es-ES" sz="2400" dirty="0"/>
              <a:t>El funcionario extranjero o de una organización internacional que solicitara, se dejara prometer o aceptara un beneficio para sí o para un tercero, a cambio de un voto para una elección de autoridades, la sanción de Leyes o aprobación de normas internacionales, reglamentos o la celebración o continuación de un contrato u otro beneficio en la realización de actividades económicas internacionales sometidos a la decisión del colegiado extranjero o internacional al que represente.</a:t>
            </a:r>
          </a:p>
          <a:p>
            <a:pPr marL="0" indent="0" algn="just">
              <a:buNone/>
            </a:pPr>
            <a:r>
              <a:rPr lang="es-ES" sz="2400" b="1" dirty="0"/>
              <a:t>Marco penal</a:t>
            </a:r>
            <a:r>
              <a:rPr lang="es-ES" sz="2400" dirty="0"/>
              <a:t>: Hasta 3 años de PPL o multa.</a:t>
            </a:r>
            <a:endParaRPr lang="es-PY" sz="2400" dirty="0"/>
          </a:p>
        </p:txBody>
      </p:sp>
      <p:pic>
        <p:nvPicPr>
          <p:cNvPr id="4" name="Imagen 3">
            <a:extLst>
              <a:ext uri="{FF2B5EF4-FFF2-40B4-BE49-F238E27FC236}">
                <a16:creationId xmlns:a16="http://schemas.microsoft.com/office/drawing/2014/main" id="{B6B57C9A-5EF1-4F73-A01C-9EAC41B5A5D2}"/>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3481635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566225"/>
          </a:xfrm>
        </p:spPr>
        <p:txBody>
          <a:bodyPr>
            <a:normAutofit fontScale="90000"/>
          </a:bodyPr>
          <a:lstStyle/>
          <a:p>
            <a:r>
              <a:rPr lang="es-ES" sz="3600" b="1" dirty="0"/>
              <a:t>LEY N. ° 6430/2019</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420837"/>
            <a:ext cx="9601200" cy="4446563"/>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2. Cohecho Transnacional</a:t>
            </a:r>
          </a:p>
          <a:p>
            <a:pPr marL="0" indent="0" algn="just">
              <a:buNone/>
            </a:pPr>
            <a:r>
              <a:rPr lang="es-ES" sz="2400" dirty="0">
                <a:cs typeface="Times New Roman" panose="02020603050405020304" pitchFamily="18" charset="0"/>
              </a:rPr>
              <a:t>Inciso 3°: </a:t>
            </a:r>
            <a:r>
              <a:rPr lang="es-ES" sz="2400" dirty="0"/>
              <a:t>El juez, fiscal o arbitro extranjero o de una organización internacional que solicitara, se dejara prometer o aceptara un beneficio para sí o para un tercero, a cambio de una resolución u otra actividad judicial ya realizada o que realizará en el futuro.</a:t>
            </a:r>
          </a:p>
          <a:p>
            <a:pPr marL="0" indent="0" algn="just">
              <a:buNone/>
            </a:pPr>
            <a:endParaRPr lang="es-ES" sz="2400" dirty="0"/>
          </a:p>
          <a:p>
            <a:pPr marL="0" indent="0" algn="just">
              <a:buNone/>
            </a:pPr>
            <a:r>
              <a:rPr lang="es-ES" sz="2400" b="1" dirty="0"/>
              <a:t>Marco penal</a:t>
            </a:r>
            <a:r>
              <a:rPr lang="es-ES" sz="2400" dirty="0"/>
              <a:t>: Hasta 5 años de PPL o multa. Será aumentada a 5 años de PPL cuando se lesionen los deberes del cargo.</a:t>
            </a:r>
            <a:endParaRPr lang="es-PY" sz="2400" dirty="0"/>
          </a:p>
        </p:txBody>
      </p:sp>
      <p:pic>
        <p:nvPicPr>
          <p:cNvPr id="4" name="Imagen 3">
            <a:extLst>
              <a:ext uri="{FF2B5EF4-FFF2-40B4-BE49-F238E27FC236}">
                <a16:creationId xmlns:a16="http://schemas.microsoft.com/office/drawing/2014/main" id="{B6B57C9A-5EF1-4F73-A01C-9EAC41B5A5D2}"/>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7332411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566225"/>
          </a:xfrm>
        </p:spPr>
        <p:txBody>
          <a:bodyPr>
            <a:normAutofit fontScale="90000"/>
          </a:bodyPr>
          <a:lstStyle/>
          <a:p>
            <a:r>
              <a:rPr lang="es-ES" sz="3600" b="1" dirty="0"/>
              <a:t>LEY N. ° 6430/2019</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420837"/>
            <a:ext cx="9601200" cy="4446563"/>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 Soborno Transnacional</a:t>
            </a:r>
          </a:p>
          <a:p>
            <a:pPr marL="0" indent="0" algn="just">
              <a:buNone/>
            </a:pPr>
            <a:r>
              <a:rPr lang="es-ES" sz="2400" dirty="0">
                <a:cs typeface="Times New Roman" panose="02020603050405020304" pitchFamily="18" charset="0"/>
              </a:rPr>
              <a:t>Inciso 1°: </a:t>
            </a:r>
            <a:r>
              <a:rPr lang="es-ES" sz="2400" dirty="0"/>
              <a:t>El que prometiera o garantizara a un funcionario extranjero o de una organización internacional un beneficio para él o para un tercero, a cambio de un acto de servicio ya realizado o que realizara en el futuro y que dependiera de sus facultades discrecionales.</a:t>
            </a:r>
          </a:p>
          <a:p>
            <a:pPr marL="0" indent="0" algn="just">
              <a:buNone/>
            </a:pPr>
            <a:endParaRPr lang="es-ES" sz="2400" dirty="0"/>
          </a:p>
          <a:p>
            <a:pPr marL="0" indent="0" algn="just">
              <a:buNone/>
            </a:pPr>
            <a:r>
              <a:rPr lang="es-ES" sz="2400" b="1" dirty="0"/>
              <a:t>Marco penal</a:t>
            </a:r>
            <a:r>
              <a:rPr lang="es-ES" sz="2400" dirty="0"/>
              <a:t>: Hasta 2 años de PPL o multa.</a:t>
            </a:r>
            <a:endParaRPr lang="es-PY" sz="2400" dirty="0"/>
          </a:p>
        </p:txBody>
      </p:sp>
      <p:pic>
        <p:nvPicPr>
          <p:cNvPr id="4" name="Imagen 3">
            <a:extLst>
              <a:ext uri="{FF2B5EF4-FFF2-40B4-BE49-F238E27FC236}">
                <a16:creationId xmlns:a16="http://schemas.microsoft.com/office/drawing/2014/main" id="{B6B57C9A-5EF1-4F73-A01C-9EAC41B5A5D2}"/>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2166845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566225"/>
          </a:xfrm>
        </p:spPr>
        <p:txBody>
          <a:bodyPr>
            <a:normAutofit fontScale="90000"/>
          </a:bodyPr>
          <a:lstStyle/>
          <a:p>
            <a:r>
              <a:rPr lang="es-ES" sz="3600" b="1" dirty="0"/>
              <a:t>LEY N. ° 6430/2019</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420837"/>
            <a:ext cx="9601200" cy="4446563"/>
          </a:xfrm>
        </p:spPr>
        <p:txBody>
          <a:bodyPr>
            <a:normAutofit lnSpcReduction="10000"/>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 Soborno Transnacional</a:t>
            </a:r>
          </a:p>
          <a:p>
            <a:pPr marL="0" indent="0" algn="just">
              <a:buNone/>
            </a:pPr>
            <a:r>
              <a:rPr lang="es-ES" sz="2400" dirty="0">
                <a:cs typeface="Times New Roman" panose="02020603050405020304" pitchFamily="18" charset="0"/>
              </a:rPr>
              <a:t>Inciso 2°: </a:t>
            </a:r>
            <a:r>
              <a:rPr lang="es-ES" sz="2400" dirty="0"/>
              <a:t>El que prometiera o garantizara a un funcionario extranjero o de una organización internacional un beneficio para sí o para un tercero, a cambio de un voto para una elección de autoridades, la sanción de Leyes o aprobación de normas internacionales, reglamentos o la celebración o continuación de un contrato u otro beneficio en la realización de actividades económicas internacionales sometidos a la decisión del colegiado extranjero o internacional al que represente.</a:t>
            </a:r>
          </a:p>
          <a:p>
            <a:pPr marL="0" indent="0" algn="just">
              <a:buNone/>
            </a:pPr>
            <a:endParaRPr lang="es-ES" sz="2400" dirty="0"/>
          </a:p>
          <a:p>
            <a:pPr marL="0" indent="0" algn="just">
              <a:buNone/>
            </a:pPr>
            <a:r>
              <a:rPr lang="es-ES" sz="2400" b="1" dirty="0"/>
              <a:t>Marco penal</a:t>
            </a:r>
            <a:r>
              <a:rPr lang="es-ES" sz="2400" dirty="0"/>
              <a:t>: Hasta 2 años de PPL o multa.</a:t>
            </a:r>
            <a:endParaRPr lang="es-PY" sz="2400" dirty="0"/>
          </a:p>
        </p:txBody>
      </p:sp>
      <p:pic>
        <p:nvPicPr>
          <p:cNvPr id="4" name="Imagen 3">
            <a:extLst>
              <a:ext uri="{FF2B5EF4-FFF2-40B4-BE49-F238E27FC236}">
                <a16:creationId xmlns:a16="http://schemas.microsoft.com/office/drawing/2014/main" id="{B6B57C9A-5EF1-4F73-A01C-9EAC41B5A5D2}"/>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1719648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D0A69-9A92-49B7-ACB2-1B2FB74B8159}"/>
              </a:ext>
            </a:extLst>
          </p:cNvPr>
          <p:cNvSpPr>
            <a:spLocks noGrp="1"/>
          </p:cNvSpPr>
          <p:nvPr>
            <p:ph type="title"/>
          </p:nvPr>
        </p:nvSpPr>
        <p:spPr>
          <a:xfrm>
            <a:off x="1371600" y="685800"/>
            <a:ext cx="9601200" cy="566225"/>
          </a:xfrm>
        </p:spPr>
        <p:txBody>
          <a:bodyPr>
            <a:normAutofit fontScale="90000"/>
          </a:bodyPr>
          <a:lstStyle/>
          <a:p>
            <a:r>
              <a:rPr lang="es-ES" sz="3600" b="1" dirty="0"/>
              <a:t>LEY N. ° 6430/2019</a:t>
            </a:r>
            <a:endParaRPr lang="es-PY" dirty="0"/>
          </a:p>
        </p:txBody>
      </p:sp>
      <p:sp>
        <p:nvSpPr>
          <p:cNvPr id="3" name="Marcador de contenido 2">
            <a:extLst>
              <a:ext uri="{FF2B5EF4-FFF2-40B4-BE49-F238E27FC236}">
                <a16:creationId xmlns:a16="http://schemas.microsoft.com/office/drawing/2014/main" id="{CFA89AF2-95B5-40D3-8295-31B691087528}"/>
              </a:ext>
            </a:extLst>
          </p:cNvPr>
          <p:cNvSpPr>
            <a:spLocks noGrp="1"/>
          </p:cNvSpPr>
          <p:nvPr>
            <p:ph idx="1"/>
          </p:nvPr>
        </p:nvSpPr>
        <p:spPr>
          <a:xfrm>
            <a:off x="1371600" y="1420837"/>
            <a:ext cx="9601200" cy="4446563"/>
          </a:xfrm>
        </p:spPr>
        <p:txBody>
          <a:bodyPr>
            <a:normAutofit/>
          </a:bodyPr>
          <a:lstStyle/>
          <a:p>
            <a:pPr algn="just"/>
            <a:endParaRPr lang="es-ES" sz="2400" u="sng" dirty="0"/>
          </a:p>
          <a:p>
            <a:pPr algn="just"/>
            <a:r>
              <a:rPr lang="es-ES" sz="2400" dirty="0">
                <a:effectLst/>
                <a:ea typeface="Calibri" panose="020F0502020204030204" pitchFamily="34" charset="0"/>
                <a:cs typeface="Times New Roman" panose="02020603050405020304" pitchFamily="18" charset="0"/>
              </a:rPr>
              <a:t>Artículo 3. Soborno Transnacional</a:t>
            </a:r>
          </a:p>
          <a:p>
            <a:pPr marL="0" indent="0" algn="just">
              <a:buNone/>
            </a:pPr>
            <a:r>
              <a:rPr lang="es-ES" sz="2400" dirty="0">
                <a:cs typeface="Times New Roman" panose="02020603050405020304" pitchFamily="18" charset="0"/>
              </a:rPr>
              <a:t>Inciso 3°: </a:t>
            </a:r>
            <a:r>
              <a:rPr lang="es-ES" sz="2400" dirty="0"/>
              <a:t>El que prometiera o garantizara a un juez, fiscal o arbitro extranjero o de una organización internacional un beneficio para ' para un tercero, a cambio de una resolución u otra actividad judicial que haya realiza que realizará en el futuro.</a:t>
            </a:r>
          </a:p>
          <a:p>
            <a:pPr marL="0" indent="0" algn="just">
              <a:buNone/>
            </a:pPr>
            <a:endParaRPr lang="es-ES" sz="2400" dirty="0"/>
          </a:p>
          <a:p>
            <a:pPr marL="0" indent="0" algn="just">
              <a:buNone/>
            </a:pPr>
            <a:r>
              <a:rPr lang="es-ES" sz="2400" b="1" dirty="0"/>
              <a:t>Marco penal</a:t>
            </a:r>
            <a:r>
              <a:rPr lang="es-ES" sz="2400" dirty="0"/>
              <a:t>: Hasta 2 años de PPL o multa. Será aumentada hasta 5 años de PPL cuando el autor lesione los deberes del cargo que ejerce.</a:t>
            </a:r>
          </a:p>
          <a:p>
            <a:pPr marL="0" indent="0" algn="just">
              <a:buNone/>
            </a:pPr>
            <a:endParaRPr lang="es-PY" sz="2400" dirty="0"/>
          </a:p>
        </p:txBody>
      </p:sp>
      <p:pic>
        <p:nvPicPr>
          <p:cNvPr id="4" name="Imagen 3">
            <a:extLst>
              <a:ext uri="{FF2B5EF4-FFF2-40B4-BE49-F238E27FC236}">
                <a16:creationId xmlns:a16="http://schemas.microsoft.com/office/drawing/2014/main" id="{B6B57C9A-5EF1-4F73-A01C-9EAC41B5A5D2}"/>
              </a:ext>
            </a:extLst>
          </p:cNvPr>
          <p:cNvPicPr>
            <a:picLocks noChangeAspect="1"/>
          </p:cNvPicPr>
          <p:nvPr/>
        </p:nvPicPr>
        <p:blipFill>
          <a:blip r:embed="rId3"/>
          <a:stretch>
            <a:fillRect/>
          </a:stretch>
        </p:blipFill>
        <p:spPr>
          <a:xfrm>
            <a:off x="3943503" y="5669236"/>
            <a:ext cx="7029297" cy="1005927"/>
          </a:xfrm>
          <a:prstGeom prst="rect">
            <a:avLst/>
          </a:prstGeom>
        </p:spPr>
      </p:pic>
    </p:spTree>
    <p:extLst>
      <p:ext uri="{BB962C8B-B14F-4D97-AF65-F5344CB8AC3E}">
        <p14:creationId xmlns:p14="http://schemas.microsoft.com/office/powerpoint/2010/main" val="2616340947"/>
      </p:ext>
    </p:extLst>
  </p:cSld>
  <p:clrMapOvr>
    <a:masterClrMapping/>
  </p:clrMapOvr>
</p:sld>
</file>

<file path=ppt/theme/theme1.xml><?xml version="1.0" encoding="utf-8"?>
<a:theme xmlns:a="http://schemas.openxmlformats.org/drawingml/2006/main" name="Recorte">
  <a:themeElements>
    <a:clrScheme name="Recort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Recort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Recort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650</Words>
  <Application>Microsoft Macintosh PowerPoint</Application>
  <PresentationFormat>Panorámica</PresentationFormat>
  <Paragraphs>44</Paragraphs>
  <Slides>7</Slides>
  <Notes>7</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7</vt:i4>
      </vt:variant>
    </vt:vector>
  </HeadingPairs>
  <TitlesOfParts>
    <vt:vector size="10" baseType="lpstr">
      <vt:lpstr>Calibri</vt:lpstr>
      <vt:lpstr>Franklin Gothic Book</vt:lpstr>
      <vt:lpstr>Recorte</vt:lpstr>
      <vt:lpstr>                Hechos punibles VINCULADOS CON LA corrupción.  LEY N. ° 6430/2019 QUE PREVIENE, TIPIFICA Y SANCIONA LOS HECHOS PUNIBLES DE COHECHO  TRANSNACIONAL Y SOBORNO TRANSNACIONAL </vt:lpstr>
      <vt:lpstr>LEY N. ° 6430/2019</vt:lpstr>
      <vt:lpstr>LEY N. ° 6430/2019</vt:lpstr>
      <vt:lpstr>LEY N. ° 6430/2019</vt:lpstr>
      <vt:lpstr>LEY N. ° 6430/2019</vt:lpstr>
      <vt:lpstr>LEY N. ° 6430/2019</vt:lpstr>
      <vt:lpstr>LEY N. ° 6430/2019</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Hechos punibles VINCULADOS CON LA corrupción.  LEY N. ° 6430/2019 QUE PREVIENE, TIPIFICA Y SANCIONA LOS HECHOS PUNIBLES DE COHECHO  TRANSNACIONAL Y SOBORNO TRANSNACIONAL </dc:title>
  <dc:creator>Clara Susana Aquino</dc:creator>
  <cp:lastModifiedBy>Carolina Esther Ramirez Páez</cp:lastModifiedBy>
  <cp:revision>1</cp:revision>
  <dcterms:created xsi:type="dcterms:W3CDTF">2021-10-28T15:10:12Z</dcterms:created>
  <dcterms:modified xsi:type="dcterms:W3CDTF">2022-06-29T12:40:44Z</dcterms:modified>
</cp:coreProperties>
</file>