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sldIdLst>
    <p:sldId id="259" r:id="rId3"/>
    <p:sldId id="281" r:id="rId4"/>
    <p:sldId id="286" r:id="rId5"/>
    <p:sldId id="285" r:id="rId6"/>
    <p:sldId id="284" r:id="rId7"/>
    <p:sldId id="304" r:id="rId8"/>
    <p:sldId id="357" r:id="rId9"/>
    <p:sldId id="364" r:id="rId10"/>
    <p:sldId id="283" r:id="rId11"/>
    <p:sldId id="363" r:id="rId12"/>
    <p:sldId id="307" r:id="rId13"/>
    <p:sldId id="289" r:id="rId14"/>
    <p:sldId id="365" r:id="rId15"/>
    <p:sldId id="366" r:id="rId16"/>
    <p:sldId id="367" r:id="rId17"/>
    <p:sldId id="368" r:id="rId18"/>
    <p:sldId id="369" r:id="rId19"/>
    <p:sldId id="32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FD944A-846F-4895-B62D-690131012C4B}" v="391" dt="2021-12-27T13:44:40.345"/>
  </p1510:revLst>
</p1510:revInfo>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6" autoAdjust="0"/>
    <p:restoredTop sz="94660"/>
  </p:normalViewPr>
  <p:slideViewPr>
    <p:cSldViewPr snapToGrid="0">
      <p:cViewPr varScale="1">
        <p:scale>
          <a:sx n="111" d="100"/>
          <a:sy n="111" d="100"/>
        </p:scale>
        <p:origin x="648"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08A1B6-5F49-44A1-94DB-F9DAEAB68C7F}" type="doc">
      <dgm:prSet loTypeId="urn:microsoft.com/office/officeart/2005/8/layout/matrix3" loCatId="matrix" qsTypeId="urn:microsoft.com/office/officeart/2005/8/quickstyle/simple3" qsCatId="simple" csTypeId="urn:microsoft.com/office/officeart/2005/8/colors/accent1_2" csCatId="accent1" phldr="1"/>
      <dgm:spPr/>
      <dgm:t>
        <a:bodyPr/>
        <a:lstStyle/>
        <a:p>
          <a:endParaRPr lang="es-PY"/>
        </a:p>
      </dgm:t>
    </dgm:pt>
    <dgm:pt modelId="{C54A0DA8-7FDC-45BB-A5C1-F6839095E859}">
      <dgm:prSet phldrT="[Texto]"/>
      <dgm:spPr/>
      <dgm:t>
        <a:bodyPr/>
        <a:lstStyle/>
        <a:p>
          <a:r>
            <a:rPr lang="es-ES" dirty="0"/>
            <a:t>Mesas de Dialogo</a:t>
          </a:r>
          <a:endParaRPr lang="es-PY" dirty="0"/>
        </a:p>
      </dgm:t>
    </dgm:pt>
    <dgm:pt modelId="{BEA94616-024A-4231-8E29-633963F325A8}" type="parTrans" cxnId="{EA6FA919-7266-4028-8374-60DC726380EC}">
      <dgm:prSet/>
      <dgm:spPr/>
      <dgm:t>
        <a:bodyPr/>
        <a:lstStyle/>
        <a:p>
          <a:endParaRPr lang="es-PY"/>
        </a:p>
      </dgm:t>
    </dgm:pt>
    <dgm:pt modelId="{66B31E2E-EA7B-4A59-825A-7CF81584599C}" type="sibTrans" cxnId="{EA6FA919-7266-4028-8374-60DC726380EC}">
      <dgm:prSet/>
      <dgm:spPr/>
      <dgm:t>
        <a:bodyPr/>
        <a:lstStyle/>
        <a:p>
          <a:endParaRPr lang="es-PY"/>
        </a:p>
      </dgm:t>
    </dgm:pt>
    <dgm:pt modelId="{5FA67763-7791-42B7-ADCE-ABB9F68EA7D8}">
      <dgm:prSet phldrT="[Texto]"/>
      <dgm:spPr/>
      <dgm:t>
        <a:bodyPr/>
        <a:lstStyle/>
        <a:p>
          <a:r>
            <a:rPr lang="es-ES" dirty="0"/>
            <a:t>Audiencias Públicas</a:t>
          </a:r>
          <a:endParaRPr lang="es-PY" dirty="0"/>
        </a:p>
      </dgm:t>
    </dgm:pt>
    <dgm:pt modelId="{BFB007E8-12A7-4028-938C-E726F8047F5B}" type="parTrans" cxnId="{6E941E99-37EB-4B10-B341-60505C10B1F8}">
      <dgm:prSet/>
      <dgm:spPr/>
      <dgm:t>
        <a:bodyPr/>
        <a:lstStyle/>
        <a:p>
          <a:endParaRPr lang="es-PY"/>
        </a:p>
      </dgm:t>
    </dgm:pt>
    <dgm:pt modelId="{B8B85F5D-EDAC-4DDD-98F5-0ED7133784F3}" type="sibTrans" cxnId="{6E941E99-37EB-4B10-B341-60505C10B1F8}">
      <dgm:prSet/>
      <dgm:spPr/>
      <dgm:t>
        <a:bodyPr/>
        <a:lstStyle/>
        <a:p>
          <a:endParaRPr lang="es-PY"/>
        </a:p>
      </dgm:t>
    </dgm:pt>
    <dgm:pt modelId="{1297605F-194F-442C-9869-96BFD73A3174}">
      <dgm:prSet phldrT="[Texto]"/>
      <dgm:spPr/>
      <dgm:t>
        <a:bodyPr/>
        <a:lstStyle/>
        <a:p>
          <a:r>
            <a:rPr lang="es-ES" dirty="0"/>
            <a:t>Respuestas de Solicitudes AIP</a:t>
          </a:r>
          <a:endParaRPr lang="es-PY" dirty="0"/>
        </a:p>
      </dgm:t>
    </dgm:pt>
    <dgm:pt modelId="{4D5251CB-F70A-46DD-B3D4-5C43F9C0D394}" type="parTrans" cxnId="{49FCE875-63CC-4C13-B3D8-4DFFCC2A9581}">
      <dgm:prSet/>
      <dgm:spPr/>
      <dgm:t>
        <a:bodyPr/>
        <a:lstStyle/>
        <a:p>
          <a:endParaRPr lang="es-PY"/>
        </a:p>
      </dgm:t>
    </dgm:pt>
    <dgm:pt modelId="{EBF25E85-2458-4D06-A5AF-36548140795E}" type="sibTrans" cxnId="{49FCE875-63CC-4C13-B3D8-4DFFCC2A9581}">
      <dgm:prSet/>
      <dgm:spPr/>
      <dgm:t>
        <a:bodyPr/>
        <a:lstStyle/>
        <a:p>
          <a:endParaRPr lang="es-PY"/>
        </a:p>
      </dgm:t>
    </dgm:pt>
    <dgm:pt modelId="{D0B4A232-2222-4F28-9C54-BA806CF29B2E}">
      <dgm:prSet phldrT="[Texto]"/>
      <dgm:spPr/>
      <dgm:t>
        <a:bodyPr/>
        <a:lstStyle/>
        <a:p>
          <a:r>
            <a:rPr lang="es-ES" dirty="0"/>
            <a:t>Transparencia Activa</a:t>
          </a:r>
          <a:endParaRPr lang="es-PY" dirty="0"/>
        </a:p>
      </dgm:t>
    </dgm:pt>
    <dgm:pt modelId="{10051C72-F72A-45CF-B7DB-6B47A6C3095D}" type="parTrans" cxnId="{F849D83C-0DE7-4BDC-A8DA-DD9D15DBFB07}">
      <dgm:prSet/>
      <dgm:spPr/>
      <dgm:t>
        <a:bodyPr/>
        <a:lstStyle/>
        <a:p>
          <a:endParaRPr lang="es-PY"/>
        </a:p>
      </dgm:t>
    </dgm:pt>
    <dgm:pt modelId="{4F859789-4889-4DF1-926C-251367657828}" type="sibTrans" cxnId="{F849D83C-0DE7-4BDC-A8DA-DD9D15DBFB07}">
      <dgm:prSet/>
      <dgm:spPr/>
      <dgm:t>
        <a:bodyPr/>
        <a:lstStyle/>
        <a:p>
          <a:endParaRPr lang="es-PY"/>
        </a:p>
      </dgm:t>
    </dgm:pt>
    <dgm:pt modelId="{F2A51C9E-947D-4173-8169-2196F3E1006D}">
      <dgm:prSet phldrT="[Texto]"/>
      <dgm:spPr/>
      <dgm:t>
        <a:bodyPr/>
        <a:lstStyle/>
        <a:p>
          <a:endParaRPr lang="es-PY" dirty="0"/>
        </a:p>
      </dgm:t>
    </dgm:pt>
    <dgm:pt modelId="{338094D5-F26D-4A07-8E38-2F7AA55FD9A6}" type="parTrans" cxnId="{CCC3796C-F1C3-428D-AE55-1582C8A3492C}">
      <dgm:prSet/>
      <dgm:spPr/>
      <dgm:t>
        <a:bodyPr/>
        <a:lstStyle/>
        <a:p>
          <a:endParaRPr lang="es-PY"/>
        </a:p>
      </dgm:t>
    </dgm:pt>
    <dgm:pt modelId="{93998D94-D2CD-445D-ADB2-029C6C9E0A90}" type="sibTrans" cxnId="{CCC3796C-F1C3-428D-AE55-1582C8A3492C}">
      <dgm:prSet/>
      <dgm:spPr/>
      <dgm:t>
        <a:bodyPr/>
        <a:lstStyle/>
        <a:p>
          <a:endParaRPr lang="es-PY"/>
        </a:p>
      </dgm:t>
    </dgm:pt>
    <dgm:pt modelId="{C860DE34-D945-43FE-B3CA-AE0E93BC4452}" type="pres">
      <dgm:prSet presAssocID="{7508A1B6-5F49-44A1-94DB-F9DAEAB68C7F}" presName="matrix" presStyleCnt="0">
        <dgm:presLayoutVars>
          <dgm:chMax val="1"/>
          <dgm:dir/>
          <dgm:resizeHandles val="exact"/>
        </dgm:presLayoutVars>
      </dgm:prSet>
      <dgm:spPr/>
    </dgm:pt>
    <dgm:pt modelId="{04E66CB8-AB8D-43FA-9E98-B0698D09C9EA}" type="pres">
      <dgm:prSet presAssocID="{7508A1B6-5F49-44A1-94DB-F9DAEAB68C7F}" presName="diamond" presStyleLbl="bgShp" presStyleIdx="0" presStyleCnt="1"/>
      <dgm:spPr/>
    </dgm:pt>
    <dgm:pt modelId="{E0537D78-C5E7-47E0-BC4F-C139DDC60F1B}" type="pres">
      <dgm:prSet presAssocID="{7508A1B6-5F49-44A1-94DB-F9DAEAB68C7F}" presName="quad1" presStyleLbl="node1" presStyleIdx="0" presStyleCnt="4">
        <dgm:presLayoutVars>
          <dgm:chMax val="0"/>
          <dgm:chPref val="0"/>
          <dgm:bulletEnabled val="1"/>
        </dgm:presLayoutVars>
      </dgm:prSet>
      <dgm:spPr/>
    </dgm:pt>
    <dgm:pt modelId="{C6880370-9720-4EA6-B5F2-8D316A5DCB21}" type="pres">
      <dgm:prSet presAssocID="{7508A1B6-5F49-44A1-94DB-F9DAEAB68C7F}" presName="quad2" presStyleLbl="node1" presStyleIdx="1" presStyleCnt="4">
        <dgm:presLayoutVars>
          <dgm:chMax val="0"/>
          <dgm:chPref val="0"/>
          <dgm:bulletEnabled val="1"/>
        </dgm:presLayoutVars>
      </dgm:prSet>
      <dgm:spPr/>
    </dgm:pt>
    <dgm:pt modelId="{CC5327D2-CBB1-45BF-B8A3-FF8306677D0A}" type="pres">
      <dgm:prSet presAssocID="{7508A1B6-5F49-44A1-94DB-F9DAEAB68C7F}" presName="quad3" presStyleLbl="node1" presStyleIdx="2" presStyleCnt="4">
        <dgm:presLayoutVars>
          <dgm:chMax val="0"/>
          <dgm:chPref val="0"/>
          <dgm:bulletEnabled val="1"/>
        </dgm:presLayoutVars>
      </dgm:prSet>
      <dgm:spPr/>
    </dgm:pt>
    <dgm:pt modelId="{CB67FAEE-C41B-4FCD-996A-316CD7C3B275}" type="pres">
      <dgm:prSet presAssocID="{7508A1B6-5F49-44A1-94DB-F9DAEAB68C7F}" presName="quad4" presStyleLbl="node1" presStyleIdx="3" presStyleCnt="4">
        <dgm:presLayoutVars>
          <dgm:chMax val="0"/>
          <dgm:chPref val="0"/>
          <dgm:bulletEnabled val="1"/>
        </dgm:presLayoutVars>
      </dgm:prSet>
      <dgm:spPr/>
    </dgm:pt>
  </dgm:ptLst>
  <dgm:cxnLst>
    <dgm:cxn modelId="{F6E36911-793D-40F3-9A69-2B143C1A84DD}" type="presOf" srcId="{D0B4A232-2222-4F28-9C54-BA806CF29B2E}" destId="{CB67FAEE-C41B-4FCD-996A-316CD7C3B275}" srcOrd="0" destOrd="0" presId="urn:microsoft.com/office/officeart/2005/8/layout/matrix3"/>
    <dgm:cxn modelId="{46E41919-C9A0-4FC1-BCA9-600AB5DCE443}" type="presOf" srcId="{5FA67763-7791-42B7-ADCE-ABB9F68EA7D8}" destId="{C6880370-9720-4EA6-B5F2-8D316A5DCB21}" srcOrd="0" destOrd="0" presId="urn:microsoft.com/office/officeart/2005/8/layout/matrix3"/>
    <dgm:cxn modelId="{EA6FA919-7266-4028-8374-60DC726380EC}" srcId="{7508A1B6-5F49-44A1-94DB-F9DAEAB68C7F}" destId="{C54A0DA8-7FDC-45BB-A5C1-F6839095E859}" srcOrd="0" destOrd="0" parTransId="{BEA94616-024A-4231-8E29-633963F325A8}" sibTransId="{66B31E2E-EA7B-4A59-825A-7CF81584599C}"/>
    <dgm:cxn modelId="{F849D83C-0DE7-4BDC-A8DA-DD9D15DBFB07}" srcId="{7508A1B6-5F49-44A1-94DB-F9DAEAB68C7F}" destId="{D0B4A232-2222-4F28-9C54-BA806CF29B2E}" srcOrd="3" destOrd="0" parTransId="{10051C72-F72A-45CF-B7DB-6B47A6C3095D}" sibTransId="{4F859789-4889-4DF1-926C-251367657828}"/>
    <dgm:cxn modelId="{CCC3796C-F1C3-428D-AE55-1582C8A3492C}" srcId="{7508A1B6-5F49-44A1-94DB-F9DAEAB68C7F}" destId="{F2A51C9E-947D-4173-8169-2196F3E1006D}" srcOrd="4" destOrd="0" parTransId="{338094D5-F26D-4A07-8E38-2F7AA55FD9A6}" sibTransId="{93998D94-D2CD-445D-ADB2-029C6C9E0A90}"/>
    <dgm:cxn modelId="{49FCE875-63CC-4C13-B3D8-4DFFCC2A9581}" srcId="{7508A1B6-5F49-44A1-94DB-F9DAEAB68C7F}" destId="{1297605F-194F-442C-9869-96BFD73A3174}" srcOrd="2" destOrd="0" parTransId="{4D5251CB-F70A-46DD-B3D4-5C43F9C0D394}" sibTransId="{EBF25E85-2458-4D06-A5AF-36548140795E}"/>
    <dgm:cxn modelId="{3E21418C-967F-439B-8984-A5DED90BCCC8}" type="presOf" srcId="{1297605F-194F-442C-9869-96BFD73A3174}" destId="{CC5327D2-CBB1-45BF-B8A3-FF8306677D0A}" srcOrd="0" destOrd="0" presId="urn:microsoft.com/office/officeart/2005/8/layout/matrix3"/>
    <dgm:cxn modelId="{6E941E99-37EB-4B10-B341-60505C10B1F8}" srcId="{7508A1B6-5F49-44A1-94DB-F9DAEAB68C7F}" destId="{5FA67763-7791-42B7-ADCE-ABB9F68EA7D8}" srcOrd="1" destOrd="0" parTransId="{BFB007E8-12A7-4028-938C-E726F8047F5B}" sibTransId="{B8B85F5D-EDAC-4DDD-98F5-0ED7133784F3}"/>
    <dgm:cxn modelId="{5AB36AB5-D24B-4292-9829-00B2EC57D449}" type="presOf" srcId="{7508A1B6-5F49-44A1-94DB-F9DAEAB68C7F}" destId="{C860DE34-D945-43FE-B3CA-AE0E93BC4452}" srcOrd="0" destOrd="0" presId="urn:microsoft.com/office/officeart/2005/8/layout/matrix3"/>
    <dgm:cxn modelId="{399C6CE1-DD07-4BB4-BD4E-2EB9556A9B48}" type="presOf" srcId="{C54A0DA8-7FDC-45BB-A5C1-F6839095E859}" destId="{E0537D78-C5E7-47E0-BC4F-C139DDC60F1B}" srcOrd="0" destOrd="0" presId="urn:microsoft.com/office/officeart/2005/8/layout/matrix3"/>
    <dgm:cxn modelId="{8492B19C-95AA-4068-AE70-BDB460097763}" type="presParOf" srcId="{C860DE34-D945-43FE-B3CA-AE0E93BC4452}" destId="{04E66CB8-AB8D-43FA-9E98-B0698D09C9EA}" srcOrd="0" destOrd="0" presId="urn:microsoft.com/office/officeart/2005/8/layout/matrix3"/>
    <dgm:cxn modelId="{94F4AE3B-8E7D-44C1-AEC4-B4E6AD602D5F}" type="presParOf" srcId="{C860DE34-D945-43FE-B3CA-AE0E93BC4452}" destId="{E0537D78-C5E7-47E0-BC4F-C139DDC60F1B}" srcOrd="1" destOrd="0" presId="urn:microsoft.com/office/officeart/2005/8/layout/matrix3"/>
    <dgm:cxn modelId="{38A34BDA-C58A-48A6-8989-3F796A1E1566}" type="presParOf" srcId="{C860DE34-D945-43FE-B3CA-AE0E93BC4452}" destId="{C6880370-9720-4EA6-B5F2-8D316A5DCB21}" srcOrd="2" destOrd="0" presId="urn:microsoft.com/office/officeart/2005/8/layout/matrix3"/>
    <dgm:cxn modelId="{10A0ABD4-2952-4341-9554-5C2C70C3A84C}" type="presParOf" srcId="{C860DE34-D945-43FE-B3CA-AE0E93BC4452}" destId="{CC5327D2-CBB1-45BF-B8A3-FF8306677D0A}" srcOrd="3" destOrd="0" presId="urn:microsoft.com/office/officeart/2005/8/layout/matrix3"/>
    <dgm:cxn modelId="{58C94DEC-992C-42C5-B712-0C18DCF07D2A}" type="presParOf" srcId="{C860DE34-D945-43FE-B3CA-AE0E93BC4452}" destId="{CB67FAEE-C41B-4FCD-996A-316CD7C3B275}"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08A1B6-5F49-44A1-94DB-F9DAEAB68C7F}" type="doc">
      <dgm:prSet loTypeId="urn:microsoft.com/office/officeart/2005/8/layout/matrix3" loCatId="matrix" qsTypeId="urn:microsoft.com/office/officeart/2005/8/quickstyle/simple3" qsCatId="simple" csTypeId="urn:microsoft.com/office/officeart/2005/8/colors/accent1_2" csCatId="accent1" phldr="1"/>
      <dgm:spPr/>
      <dgm:t>
        <a:bodyPr/>
        <a:lstStyle/>
        <a:p>
          <a:endParaRPr lang="es-PY"/>
        </a:p>
      </dgm:t>
    </dgm:pt>
    <dgm:pt modelId="{C54A0DA8-7FDC-45BB-A5C1-F6839095E859}">
      <dgm:prSet phldrT="[Texto]"/>
      <dgm:spPr/>
      <dgm:t>
        <a:bodyPr/>
        <a:lstStyle/>
        <a:p>
          <a:r>
            <a:rPr lang="es-ES" dirty="0"/>
            <a:t>Canales de Denuncias</a:t>
          </a:r>
          <a:endParaRPr lang="es-PY" dirty="0"/>
        </a:p>
      </dgm:t>
    </dgm:pt>
    <dgm:pt modelId="{BEA94616-024A-4231-8E29-633963F325A8}" type="parTrans" cxnId="{EA6FA919-7266-4028-8374-60DC726380EC}">
      <dgm:prSet/>
      <dgm:spPr/>
      <dgm:t>
        <a:bodyPr/>
        <a:lstStyle/>
        <a:p>
          <a:endParaRPr lang="es-PY"/>
        </a:p>
      </dgm:t>
    </dgm:pt>
    <dgm:pt modelId="{66B31E2E-EA7B-4A59-825A-7CF81584599C}" type="sibTrans" cxnId="{EA6FA919-7266-4028-8374-60DC726380EC}">
      <dgm:prSet/>
      <dgm:spPr/>
      <dgm:t>
        <a:bodyPr/>
        <a:lstStyle/>
        <a:p>
          <a:endParaRPr lang="es-PY"/>
        </a:p>
      </dgm:t>
    </dgm:pt>
    <dgm:pt modelId="{5FA67763-7791-42B7-ADCE-ABB9F68EA7D8}">
      <dgm:prSet phldrT="[Texto]"/>
      <dgm:spPr/>
      <dgm:t>
        <a:bodyPr/>
        <a:lstStyle/>
        <a:p>
          <a:r>
            <a:rPr lang="es-ES" dirty="0"/>
            <a:t>Buzones de Quejas y Sugerencias</a:t>
          </a:r>
          <a:endParaRPr lang="es-PY" dirty="0"/>
        </a:p>
      </dgm:t>
    </dgm:pt>
    <dgm:pt modelId="{BFB007E8-12A7-4028-938C-E726F8047F5B}" type="parTrans" cxnId="{6E941E99-37EB-4B10-B341-60505C10B1F8}">
      <dgm:prSet/>
      <dgm:spPr/>
      <dgm:t>
        <a:bodyPr/>
        <a:lstStyle/>
        <a:p>
          <a:endParaRPr lang="es-PY"/>
        </a:p>
      </dgm:t>
    </dgm:pt>
    <dgm:pt modelId="{B8B85F5D-EDAC-4DDD-98F5-0ED7133784F3}" type="sibTrans" cxnId="{6E941E99-37EB-4B10-B341-60505C10B1F8}">
      <dgm:prSet/>
      <dgm:spPr/>
      <dgm:t>
        <a:bodyPr/>
        <a:lstStyle/>
        <a:p>
          <a:endParaRPr lang="es-PY"/>
        </a:p>
      </dgm:t>
    </dgm:pt>
    <dgm:pt modelId="{1297605F-194F-442C-9869-96BFD73A3174}">
      <dgm:prSet phldrT="[Texto]"/>
      <dgm:spPr/>
      <dgm:t>
        <a:bodyPr/>
        <a:lstStyle/>
        <a:p>
          <a:r>
            <a:rPr lang="es-ES" dirty="0"/>
            <a:t>Redes Sociales, Informes Temáticos</a:t>
          </a:r>
          <a:endParaRPr lang="es-PY" dirty="0"/>
        </a:p>
      </dgm:t>
    </dgm:pt>
    <dgm:pt modelId="{4D5251CB-F70A-46DD-B3D4-5C43F9C0D394}" type="parTrans" cxnId="{49FCE875-63CC-4C13-B3D8-4DFFCC2A9581}">
      <dgm:prSet/>
      <dgm:spPr/>
      <dgm:t>
        <a:bodyPr/>
        <a:lstStyle/>
        <a:p>
          <a:endParaRPr lang="es-PY"/>
        </a:p>
      </dgm:t>
    </dgm:pt>
    <dgm:pt modelId="{EBF25E85-2458-4D06-A5AF-36548140795E}" type="sibTrans" cxnId="{49FCE875-63CC-4C13-B3D8-4DFFCC2A9581}">
      <dgm:prSet/>
      <dgm:spPr/>
      <dgm:t>
        <a:bodyPr/>
        <a:lstStyle/>
        <a:p>
          <a:endParaRPr lang="es-PY"/>
        </a:p>
      </dgm:t>
    </dgm:pt>
    <dgm:pt modelId="{D0B4A232-2222-4F28-9C54-BA806CF29B2E}">
      <dgm:prSet phldrT="[Texto]"/>
      <dgm:spPr/>
      <dgm:t>
        <a:bodyPr/>
        <a:lstStyle/>
        <a:p>
          <a:r>
            <a:rPr lang="es-ES" dirty="0"/>
            <a:t>Ferias Ciudadanas</a:t>
          </a:r>
          <a:endParaRPr lang="es-PY" dirty="0"/>
        </a:p>
      </dgm:t>
    </dgm:pt>
    <dgm:pt modelId="{10051C72-F72A-45CF-B7DB-6B47A6C3095D}" type="parTrans" cxnId="{F849D83C-0DE7-4BDC-A8DA-DD9D15DBFB07}">
      <dgm:prSet/>
      <dgm:spPr/>
      <dgm:t>
        <a:bodyPr/>
        <a:lstStyle/>
        <a:p>
          <a:endParaRPr lang="es-PY"/>
        </a:p>
      </dgm:t>
    </dgm:pt>
    <dgm:pt modelId="{4F859789-4889-4DF1-926C-251367657828}" type="sibTrans" cxnId="{F849D83C-0DE7-4BDC-A8DA-DD9D15DBFB07}">
      <dgm:prSet/>
      <dgm:spPr/>
      <dgm:t>
        <a:bodyPr/>
        <a:lstStyle/>
        <a:p>
          <a:endParaRPr lang="es-PY"/>
        </a:p>
      </dgm:t>
    </dgm:pt>
    <dgm:pt modelId="{F2A51C9E-947D-4173-8169-2196F3E1006D}">
      <dgm:prSet phldrT="[Texto]"/>
      <dgm:spPr/>
      <dgm:t>
        <a:bodyPr/>
        <a:lstStyle/>
        <a:p>
          <a:endParaRPr lang="es-PY" dirty="0"/>
        </a:p>
      </dgm:t>
    </dgm:pt>
    <dgm:pt modelId="{338094D5-F26D-4A07-8E38-2F7AA55FD9A6}" type="parTrans" cxnId="{CCC3796C-F1C3-428D-AE55-1582C8A3492C}">
      <dgm:prSet/>
      <dgm:spPr/>
      <dgm:t>
        <a:bodyPr/>
        <a:lstStyle/>
        <a:p>
          <a:endParaRPr lang="es-PY"/>
        </a:p>
      </dgm:t>
    </dgm:pt>
    <dgm:pt modelId="{93998D94-D2CD-445D-ADB2-029C6C9E0A90}" type="sibTrans" cxnId="{CCC3796C-F1C3-428D-AE55-1582C8A3492C}">
      <dgm:prSet/>
      <dgm:spPr/>
      <dgm:t>
        <a:bodyPr/>
        <a:lstStyle/>
        <a:p>
          <a:endParaRPr lang="es-PY"/>
        </a:p>
      </dgm:t>
    </dgm:pt>
    <dgm:pt modelId="{C860DE34-D945-43FE-B3CA-AE0E93BC4452}" type="pres">
      <dgm:prSet presAssocID="{7508A1B6-5F49-44A1-94DB-F9DAEAB68C7F}" presName="matrix" presStyleCnt="0">
        <dgm:presLayoutVars>
          <dgm:chMax val="1"/>
          <dgm:dir/>
          <dgm:resizeHandles val="exact"/>
        </dgm:presLayoutVars>
      </dgm:prSet>
      <dgm:spPr/>
    </dgm:pt>
    <dgm:pt modelId="{04E66CB8-AB8D-43FA-9E98-B0698D09C9EA}" type="pres">
      <dgm:prSet presAssocID="{7508A1B6-5F49-44A1-94DB-F9DAEAB68C7F}" presName="diamond" presStyleLbl="bgShp" presStyleIdx="0" presStyleCnt="1"/>
      <dgm:spPr/>
    </dgm:pt>
    <dgm:pt modelId="{E0537D78-C5E7-47E0-BC4F-C139DDC60F1B}" type="pres">
      <dgm:prSet presAssocID="{7508A1B6-5F49-44A1-94DB-F9DAEAB68C7F}" presName="quad1" presStyleLbl="node1" presStyleIdx="0" presStyleCnt="4">
        <dgm:presLayoutVars>
          <dgm:chMax val="0"/>
          <dgm:chPref val="0"/>
          <dgm:bulletEnabled val="1"/>
        </dgm:presLayoutVars>
      </dgm:prSet>
      <dgm:spPr/>
    </dgm:pt>
    <dgm:pt modelId="{C6880370-9720-4EA6-B5F2-8D316A5DCB21}" type="pres">
      <dgm:prSet presAssocID="{7508A1B6-5F49-44A1-94DB-F9DAEAB68C7F}" presName="quad2" presStyleLbl="node1" presStyleIdx="1" presStyleCnt="4">
        <dgm:presLayoutVars>
          <dgm:chMax val="0"/>
          <dgm:chPref val="0"/>
          <dgm:bulletEnabled val="1"/>
        </dgm:presLayoutVars>
      </dgm:prSet>
      <dgm:spPr/>
    </dgm:pt>
    <dgm:pt modelId="{CC5327D2-CBB1-45BF-B8A3-FF8306677D0A}" type="pres">
      <dgm:prSet presAssocID="{7508A1B6-5F49-44A1-94DB-F9DAEAB68C7F}" presName="quad3" presStyleLbl="node1" presStyleIdx="2" presStyleCnt="4">
        <dgm:presLayoutVars>
          <dgm:chMax val="0"/>
          <dgm:chPref val="0"/>
          <dgm:bulletEnabled val="1"/>
        </dgm:presLayoutVars>
      </dgm:prSet>
      <dgm:spPr/>
    </dgm:pt>
    <dgm:pt modelId="{CB67FAEE-C41B-4FCD-996A-316CD7C3B275}" type="pres">
      <dgm:prSet presAssocID="{7508A1B6-5F49-44A1-94DB-F9DAEAB68C7F}" presName="quad4" presStyleLbl="node1" presStyleIdx="3" presStyleCnt="4">
        <dgm:presLayoutVars>
          <dgm:chMax val="0"/>
          <dgm:chPref val="0"/>
          <dgm:bulletEnabled val="1"/>
        </dgm:presLayoutVars>
      </dgm:prSet>
      <dgm:spPr/>
    </dgm:pt>
  </dgm:ptLst>
  <dgm:cxnLst>
    <dgm:cxn modelId="{F6E36911-793D-40F3-9A69-2B143C1A84DD}" type="presOf" srcId="{D0B4A232-2222-4F28-9C54-BA806CF29B2E}" destId="{CB67FAEE-C41B-4FCD-996A-316CD7C3B275}" srcOrd="0" destOrd="0" presId="urn:microsoft.com/office/officeart/2005/8/layout/matrix3"/>
    <dgm:cxn modelId="{46E41919-C9A0-4FC1-BCA9-600AB5DCE443}" type="presOf" srcId="{5FA67763-7791-42B7-ADCE-ABB9F68EA7D8}" destId="{C6880370-9720-4EA6-B5F2-8D316A5DCB21}" srcOrd="0" destOrd="0" presId="urn:microsoft.com/office/officeart/2005/8/layout/matrix3"/>
    <dgm:cxn modelId="{EA6FA919-7266-4028-8374-60DC726380EC}" srcId="{7508A1B6-5F49-44A1-94DB-F9DAEAB68C7F}" destId="{C54A0DA8-7FDC-45BB-A5C1-F6839095E859}" srcOrd="0" destOrd="0" parTransId="{BEA94616-024A-4231-8E29-633963F325A8}" sibTransId="{66B31E2E-EA7B-4A59-825A-7CF81584599C}"/>
    <dgm:cxn modelId="{F849D83C-0DE7-4BDC-A8DA-DD9D15DBFB07}" srcId="{7508A1B6-5F49-44A1-94DB-F9DAEAB68C7F}" destId="{D0B4A232-2222-4F28-9C54-BA806CF29B2E}" srcOrd="3" destOrd="0" parTransId="{10051C72-F72A-45CF-B7DB-6B47A6C3095D}" sibTransId="{4F859789-4889-4DF1-926C-251367657828}"/>
    <dgm:cxn modelId="{CCC3796C-F1C3-428D-AE55-1582C8A3492C}" srcId="{7508A1B6-5F49-44A1-94DB-F9DAEAB68C7F}" destId="{F2A51C9E-947D-4173-8169-2196F3E1006D}" srcOrd="4" destOrd="0" parTransId="{338094D5-F26D-4A07-8E38-2F7AA55FD9A6}" sibTransId="{93998D94-D2CD-445D-ADB2-029C6C9E0A90}"/>
    <dgm:cxn modelId="{49FCE875-63CC-4C13-B3D8-4DFFCC2A9581}" srcId="{7508A1B6-5F49-44A1-94DB-F9DAEAB68C7F}" destId="{1297605F-194F-442C-9869-96BFD73A3174}" srcOrd="2" destOrd="0" parTransId="{4D5251CB-F70A-46DD-B3D4-5C43F9C0D394}" sibTransId="{EBF25E85-2458-4D06-A5AF-36548140795E}"/>
    <dgm:cxn modelId="{3E21418C-967F-439B-8984-A5DED90BCCC8}" type="presOf" srcId="{1297605F-194F-442C-9869-96BFD73A3174}" destId="{CC5327D2-CBB1-45BF-B8A3-FF8306677D0A}" srcOrd="0" destOrd="0" presId="urn:microsoft.com/office/officeart/2005/8/layout/matrix3"/>
    <dgm:cxn modelId="{6E941E99-37EB-4B10-B341-60505C10B1F8}" srcId="{7508A1B6-5F49-44A1-94DB-F9DAEAB68C7F}" destId="{5FA67763-7791-42B7-ADCE-ABB9F68EA7D8}" srcOrd="1" destOrd="0" parTransId="{BFB007E8-12A7-4028-938C-E726F8047F5B}" sibTransId="{B8B85F5D-EDAC-4DDD-98F5-0ED7133784F3}"/>
    <dgm:cxn modelId="{5AB36AB5-D24B-4292-9829-00B2EC57D449}" type="presOf" srcId="{7508A1B6-5F49-44A1-94DB-F9DAEAB68C7F}" destId="{C860DE34-D945-43FE-B3CA-AE0E93BC4452}" srcOrd="0" destOrd="0" presId="urn:microsoft.com/office/officeart/2005/8/layout/matrix3"/>
    <dgm:cxn modelId="{399C6CE1-DD07-4BB4-BD4E-2EB9556A9B48}" type="presOf" srcId="{C54A0DA8-7FDC-45BB-A5C1-F6839095E859}" destId="{E0537D78-C5E7-47E0-BC4F-C139DDC60F1B}" srcOrd="0" destOrd="0" presId="urn:microsoft.com/office/officeart/2005/8/layout/matrix3"/>
    <dgm:cxn modelId="{8492B19C-95AA-4068-AE70-BDB460097763}" type="presParOf" srcId="{C860DE34-D945-43FE-B3CA-AE0E93BC4452}" destId="{04E66CB8-AB8D-43FA-9E98-B0698D09C9EA}" srcOrd="0" destOrd="0" presId="urn:microsoft.com/office/officeart/2005/8/layout/matrix3"/>
    <dgm:cxn modelId="{94F4AE3B-8E7D-44C1-AEC4-B4E6AD602D5F}" type="presParOf" srcId="{C860DE34-D945-43FE-B3CA-AE0E93BC4452}" destId="{E0537D78-C5E7-47E0-BC4F-C139DDC60F1B}" srcOrd="1" destOrd="0" presId="urn:microsoft.com/office/officeart/2005/8/layout/matrix3"/>
    <dgm:cxn modelId="{38A34BDA-C58A-48A6-8989-3F796A1E1566}" type="presParOf" srcId="{C860DE34-D945-43FE-B3CA-AE0E93BC4452}" destId="{C6880370-9720-4EA6-B5F2-8D316A5DCB21}" srcOrd="2" destOrd="0" presId="urn:microsoft.com/office/officeart/2005/8/layout/matrix3"/>
    <dgm:cxn modelId="{10A0ABD4-2952-4341-9554-5C2C70C3A84C}" type="presParOf" srcId="{C860DE34-D945-43FE-B3CA-AE0E93BC4452}" destId="{CC5327D2-CBB1-45BF-B8A3-FF8306677D0A}" srcOrd="3" destOrd="0" presId="urn:microsoft.com/office/officeart/2005/8/layout/matrix3"/>
    <dgm:cxn modelId="{58C94DEC-992C-42C5-B712-0C18DCF07D2A}" type="presParOf" srcId="{C860DE34-D945-43FE-B3CA-AE0E93BC4452}" destId="{CB67FAEE-C41B-4FCD-996A-316CD7C3B275}" srcOrd="4" destOrd="0" presId="urn:microsoft.com/office/officeart/2005/8/layout/matrix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66CB8-AB8D-43FA-9E98-B0698D09C9EA}">
      <dsp:nvSpPr>
        <dsp:cNvPr id="0" name=""/>
        <dsp:cNvSpPr/>
      </dsp:nvSpPr>
      <dsp:spPr>
        <a:xfrm>
          <a:off x="1209588" y="0"/>
          <a:ext cx="3957567" cy="3957567"/>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E0537D78-C5E7-47E0-BC4F-C139DDC60F1B}">
      <dsp:nvSpPr>
        <dsp:cNvPr id="0" name=""/>
        <dsp:cNvSpPr/>
      </dsp:nvSpPr>
      <dsp:spPr>
        <a:xfrm>
          <a:off x="1585557" y="375968"/>
          <a:ext cx="1543451" cy="1543451"/>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t>Mesas de Dialogo</a:t>
          </a:r>
          <a:endParaRPr lang="es-PY" sz="1700" kern="1200" dirty="0"/>
        </a:p>
      </dsp:txBody>
      <dsp:txXfrm>
        <a:off x="1660902" y="451313"/>
        <a:ext cx="1392761" cy="1392761"/>
      </dsp:txXfrm>
    </dsp:sp>
    <dsp:sp modelId="{C6880370-9720-4EA6-B5F2-8D316A5DCB21}">
      <dsp:nvSpPr>
        <dsp:cNvPr id="0" name=""/>
        <dsp:cNvSpPr/>
      </dsp:nvSpPr>
      <dsp:spPr>
        <a:xfrm>
          <a:off x="3247735" y="375968"/>
          <a:ext cx="1543451" cy="1543451"/>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t>Audiencias Públicas</a:t>
          </a:r>
          <a:endParaRPr lang="es-PY" sz="1700" kern="1200" dirty="0"/>
        </a:p>
      </dsp:txBody>
      <dsp:txXfrm>
        <a:off x="3323080" y="451313"/>
        <a:ext cx="1392761" cy="1392761"/>
      </dsp:txXfrm>
    </dsp:sp>
    <dsp:sp modelId="{CC5327D2-CBB1-45BF-B8A3-FF8306677D0A}">
      <dsp:nvSpPr>
        <dsp:cNvPr id="0" name=""/>
        <dsp:cNvSpPr/>
      </dsp:nvSpPr>
      <dsp:spPr>
        <a:xfrm>
          <a:off x="1585557" y="2038147"/>
          <a:ext cx="1543451" cy="1543451"/>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t>Respuestas de Solicitudes AIP</a:t>
          </a:r>
          <a:endParaRPr lang="es-PY" sz="1700" kern="1200" dirty="0"/>
        </a:p>
      </dsp:txBody>
      <dsp:txXfrm>
        <a:off x="1660902" y="2113492"/>
        <a:ext cx="1392761" cy="1392761"/>
      </dsp:txXfrm>
    </dsp:sp>
    <dsp:sp modelId="{CB67FAEE-C41B-4FCD-996A-316CD7C3B275}">
      <dsp:nvSpPr>
        <dsp:cNvPr id="0" name=""/>
        <dsp:cNvSpPr/>
      </dsp:nvSpPr>
      <dsp:spPr>
        <a:xfrm>
          <a:off x="3247735" y="2038147"/>
          <a:ext cx="1543451" cy="1543451"/>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kern="1200" dirty="0"/>
            <a:t>Transparencia Activa</a:t>
          </a:r>
          <a:endParaRPr lang="es-PY" sz="1700" kern="1200" dirty="0"/>
        </a:p>
      </dsp:txBody>
      <dsp:txXfrm>
        <a:off x="3323080" y="2113492"/>
        <a:ext cx="1392761" cy="13927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66CB8-AB8D-43FA-9E98-B0698D09C9EA}">
      <dsp:nvSpPr>
        <dsp:cNvPr id="0" name=""/>
        <dsp:cNvSpPr/>
      </dsp:nvSpPr>
      <dsp:spPr>
        <a:xfrm>
          <a:off x="1042305" y="0"/>
          <a:ext cx="3957567" cy="3957567"/>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E0537D78-C5E7-47E0-BC4F-C139DDC60F1B}">
      <dsp:nvSpPr>
        <dsp:cNvPr id="0" name=""/>
        <dsp:cNvSpPr/>
      </dsp:nvSpPr>
      <dsp:spPr>
        <a:xfrm>
          <a:off x="1418274" y="375968"/>
          <a:ext cx="1543451" cy="1543451"/>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Canales de Denuncias</a:t>
          </a:r>
          <a:endParaRPr lang="es-PY" sz="2000" kern="1200" dirty="0"/>
        </a:p>
      </dsp:txBody>
      <dsp:txXfrm>
        <a:off x="1493619" y="451313"/>
        <a:ext cx="1392761" cy="1392761"/>
      </dsp:txXfrm>
    </dsp:sp>
    <dsp:sp modelId="{C6880370-9720-4EA6-B5F2-8D316A5DCB21}">
      <dsp:nvSpPr>
        <dsp:cNvPr id="0" name=""/>
        <dsp:cNvSpPr/>
      </dsp:nvSpPr>
      <dsp:spPr>
        <a:xfrm>
          <a:off x="3080452" y="375968"/>
          <a:ext cx="1543451" cy="1543451"/>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Buzones de Quejas y Sugerencias</a:t>
          </a:r>
          <a:endParaRPr lang="es-PY" sz="2000" kern="1200" dirty="0"/>
        </a:p>
      </dsp:txBody>
      <dsp:txXfrm>
        <a:off x="3155797" y="451313"/>
        <a:ext cx="1392761" cy="1392761"/>
      </dsp:txXfrm>
    </dsp:sp>
    <dsp:sp modelId="{CC5327D2-CBB1-45BF-B8A3-FF8306677D0A}">
      <dsp:nvSpPr>
        <dsp:cNvPr id="0" name=""/>
        <dsp:cNvSpPr/>
      </dsp:nvSpPr>
      <dsp:spPr>
        <a:xfrm>
          <a:off x="1418274" y="2038147"/>
          <a:ext cx="1543451" cy="1543451"/>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Redes Sociales, Informes Temáticos</a:t>
          </a:r>
          <a:endParaRPr lang="es-PY" sz="2000" kern="1200" dirty="0"/>
        </a:p>
      </dsp:txBody>
      <dsp:txXfrm>
        <a:off x="1493619" y="2113492"/>
        <a:ext cx="1392761" cy="1392761"/>
      </dsp:txXfrm>
    </dsp:sp>
    <dsp:sp modelId="{CB67FAEE-C41B-4FCD-996A-316CD7C3B275}">
      <dsp:nvSpPr>
        <dsp:cNvPr id="0" name=""/>
        <dsp:cNvSpPr/>
      </dsp:nvSpPr>
      <dsp:spPr>
        <a:xfrm>
          <a:off x="3080452" y="2038147"/>
          <a:ext cx="1543451" cy="1543451"/>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dirty="0"/>
            <a:t>Ferias Ciudadanas</a:t>
          </a:r>
          <a:endParaRPr lang="es-PY" sz="2000" kern="1200" dirty="0"/>
        </a:p>
      </dsp:txBody>
      <dsp:txXfrm>
        <a:off x="3155797" y="2113492"/>
        <a:ext cx="1392761" cy="1392761"/>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9/2/23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9/2/23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9/2/23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hasCustomPrompt="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0771E8B-6CA5-40B2-8038-0E112F3DAC1C}" type="datetimeFigureOut">
              <a:rPr lang="es-ES" smtClean="0"/>
              <a:t>9/2/23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100588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hasCustomPrompt="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0771E8B-6CA5-40B2-8038-0E112F3DAC1C}" type="datetimeFigureOut">
              <a:rPr lang="es-ES" smtClean="0"/>
              <a:t>9/2/23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787480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0771E8B-6CA5-40B2-8038-0E112F3DAC1C}" type="datetimeFigureOut">
              <a:rPr lang="es-ES" smtClean="0"/>
              <a:t>9/2/23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4211168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hasCustomPrompt="1"/>
          </p:nvPr>
        </p:nvSpPr>
        <p:spPr>
          <a:xfrm>
            <a:off x="845127" y="1828800"/>
            <a:ext cx="5181600" cy="435133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hasCustomPrompt="1"/>
          </p:nvPr>
        </p:nvSpPr>
        <p:spPr>
          <a:xfrm>
            <a:off x="6172200" y="1828800"/>
            <a:ext cx="5181600" cy="4351337"/>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0771E8B-6CA5-40B2-8038-0E112F3DAC1C}" type="datetimeFigureOut">
              <a:rPr lang="es-ES" smtClean="0"/>
              <a:t>9/2/23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93394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hasCustomPrompt="1"/>
          </p:nvPr>
        </p:nvSpPr>
        <p:spPr>
          <a:xfrm>
            <a:off x="845127" y="2507550"/>
            <a:ext cx="5156200" cy="3680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hasCustomPrompt="1"/>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hasCustomPrompt="1"/>
          </p:nvPr>
        </p:nvSpPr>
        <p:spPr>
          <a:xfrm>
            <a:off x="6172200" y="2507550"/>
            <a:ext cx="5181601" cy="3680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40771E8B-6CA5-40B2-8038-0E112F3DAC1C}" type="datetimeFigureOut">
              <a:rPr lang="es-ES" smtClean="0"/>
              <a:t>9/2/23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0F1556C4-DFC3-4611-A7CC-780699185E26}" type="slidenum">
              <a:rPr lang="es-ES" smtClean="0"/>
              <a:t>‹Nº›</a:t>
            </a:fld>
            <a:endParaRPr lang="es-ES"/>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3347290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0771E8B-6CA5-40B2-8038-0E112F3DAC1C}" type="datetimeFigureOut">
              <a:rPr lang="es-ES" smtClean="0"/>
              <a:t>9/2/23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0F1556C4-DFC3-4611-A7CC-780699185E26}" type="slidenum">
              <a:rPr lang="es-ES" smtClean="0"/>
              <a:t>‹Nº›</a:t>
            </a:fld>
            <a:endParaRPr lang="es-ES"/>
          </a:p>
        </p:txBody>
      </p:sp>
      <p:sp>
        <p:nvSpPr>
          <p:cNvPr id="6" name="Title 5"/>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1608378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771E8B-6CA5-40B2-8038-0E112F3DAC1C}" type="datetimeFigureOut">
              <a:rPr lang="es-ES" smtClean="0"/>
              <a:t>9/2/23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728076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s-ES"/>
              <a:t>Haga clic para modificar el estilo de título del patrón</a:t>
            </a:r>
            <a:endParaRPr lang="en-US" dirty="0"/>
          </a:p>
        </p:txBody>
      </p:sp>
      <p:sp>
        <p:nvSpPr>
          <p:cNvPr id="3" name="Content Placeholder 2"/>
          <p:cNvSpPr>
            <a:spLocks noGrp="1"/>
          </p:cNvSpPr>
          <p:nvPr>
            <p:ph idx="1" hasCustomPrompt="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hasCustomPrompt="1"/>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0771E8B-6CA5-40B2-8038-0E112F3DAC1C}" type="datetimeFigureOut">
              <a:rPr lang="es-ES" smtClean="0"/>
              <a:t>9/2/23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677981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9/2/23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hasCustomPrompt="1"/>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0771E8B-6CA5-40B2-8038-0E112F3DAC1C}" type="datetimeFigureOut">
              <a:rPr lang="es-ES" smtClean="0"/>
              <a:t>9/2/23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136699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hasCustomPrompt="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0771E8B-6CA5-40B2-8038-0E112F3DAC1C}" type="datetimeFigureOut">
              <a:rPr lang="es-ES" smtClean="0"/>
              <a:t>9/2/23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376987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hasCustomPrompt="1"/>
          </p:nvPr>
        </p:nvSpPr>
        <p:spPr>
          <a:xfrm>
            <a:off x="838200" y="360362"/>
            <a:ext cx="7734300" cy="581183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40771E8B-6CA5-40B2-8038-0E112F3DAC1C}" type="datetimeFigureOut">
              <a:rPr lang="es-ES" smtClean="0"/>
              <a:t>9/2/23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151459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9/2/23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0771E8B-6CA5-40B2-8038-0E112F3DAC1C}" type="datetimeFigureOut">
              <a:rPr lang="es-ES" smtClean="0"/>
              <a:t>9/2/23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0771E8B-6CA5-40B2-8038-0E112F3DAC1C}" type="datetimeFigureOut">
              <a:rPr lang="es-ES" smtClean="0"/>
              <a:t>9/2/23</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F1556C4-DFC3-4611-A7CC-780699185E26}"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0771E8B-6CA5-40B2-8038-0E112F3DAC1C}" type="datetimeFigureOut">
              <a:rPr lang="es-ES" smtClean="0"/>
              <a:t>9/2/23</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F1556C4-DFC3-4611-A7CC-780699185E26}"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0771E8B-6CA5-40B2-8038-0E112F3DAC1C}" type="datetimeFigureOut">
              <a:rPr lang="es-ES" smtClean="0"/>
              <a:t>9/2/23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F1556C4-DFC3-4611-A7CC-780699185E26}"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9/2/23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9/2/23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71E8B-6CA5-40B2-8038-0E112F3DAC1C}" type="datetimeFigureOut">
              <a:rPr lang="es-ES" smtClean="0"/>
              <a:t>9/2/23</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556C4-DFC3-4611-A7CC-780699185E26}"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40771E8B-6CA5-40B2-8038-0E112F3DAC1C}" type="datetimeFigureOut">
              <a:rPr lang="es-ES" smtClean="0"/>
              <a:t>9/2/23</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s-E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F1556C4-DFC3-4611-A7CC-780699185E26}" type="slidenum">
              <a:rPr lang="es-ES" smtClean="0"/>
              <a:t>‹Nº›</a:t>
            </a:fld>
            <a:endParaRPr lang="es-ES"/>
          </a:p>
        </p:txBody>
      </p:sp>
    </p:spTree>
    <p:extLst>
      <p:ext uri="{BB962C8B-B14F-4D97-AF65-F5344CB8AC3E}">
        <p14:creationId xmlns:p14="http://schemas.microsoft.com/office/powerpoint/2010/main" val="2131644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anose="05020102010507070707"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anose="05020102010507070707"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anose="05020102010507070707"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anose="05020102010507070707"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anose="05020102010507070707"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anose="05020102010507070707"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anose="05020102010507070707"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png"/><Relationship Id="rId7"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5.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4.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605643" y="4543241"/>
            <a:ext cx="9144000" cy="635227"/>
          </a:xfrm>
        </p:spPr>
        <p:txBody>
          <a:bodyPr vert="horz" lIns="91440" tIns="45720" rIns="91440" bIns="45720" rtlCol="0" anchor="t">
            <a:normAutofit fontScale="90000" lnSpcReduction="10000"/>
          </a:bodyPr>
          <a:lstStyle/>
          <a:p>
            <a:r>
              <a:rPr lang="es-ES" sz="4400" b="1" dirty="0">
                <a:solidFill>
                  <a:srgbClr val="002060"/>
                </a:solidFill>
                <a:latin typeface="GOTHA"/>
                <a:cs typeface="Calibri" panose="020F0502020204030204"/>
              </a:rPr>
              <a:t>SECRETARIA NACIONAL ANTICORRUPCION</a:t>
            </a:r>
            <a:endParaRPr lang="es-ES" sz="4400" b="1" dirty="0">
              <a:solidFill>
                <a:srgbClr val="002060"/>
              </a:solidFill>
              <a:latin typeface="Calibri" panose="020F0502020204030204"/>
              <a:cs typeface="Calibri" panose="020F0502020204030204"/>
            </a:endParaRPr>
          </a:p>
        </p:txBody>
      </p:sp>
      <p:cxnSp>
        <p:nvCxnSpPr>
          <p:cNvPr id="7" name="Conector recto de flecha 6"/>
          <p:cNvCxnSpPr/>
          <p:nvPr/>
        </p:nvCxnSpPr>
        <p:spPr>
          <a:xfrm flipV="1">
            <a:off x="4547379" y="4358137"/>
            <a:ext cx="3000375" cy="0"/>
          </a:xfrm>
          <a:prstGeom prst="straightConnector1">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flipV="1">
            <a:off x="4542886" y="5133974"/>
            <a:ext cx="3000375" cy="0"/>
          </a:xfrm>
          <a:prstGeom prst="straightConnector1">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Cuadro de texto 1"/>
          <p:cNvSpPr txBox="1"/>
          <p:nvPr/>
        </p:nvSpPr>
        <p:spPr>
          <a:xfrm>
            <a:off x="4418799" y="5724708"/>
            <a:ext cx="5898515" cy="460375"/>
          </a:xfrm>
          <a:prstGeom prst="rect">
            <a:avLst/>
          </a:prstGeom>
          <a:noFill/>
        </p:spPr>
        <p:txBody>
          <a:bodyPr wrap="square" rtlCol="0">
            <a:spAutoFit/>
          </a:bodyPr>
          <a:lstStyle/>
          <a:p>
            <a:r>
              <a:rPr lang="es-PY" altLang="es-MX" sz="2400" i="1" dirty="0"/>
              <a:t>Asunción, </a:t>
            </a:r>
            <a:r>
              <a:rPr lang="es-ES" altLang="es-MX" sz="2400" i="1" dirty="0"/>
              <a:t>2023</a:t>
            </a:r>
            <a:endParaRPr lang="es-PY" altLang="es-MX" sz="24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6" name="object 8">
            <a:extLst>
              <a:ext uri="{FF2B5EF4-FFF2-40B4-BE49-F238E27FC236}">
                <a16:creationId xmlns:a16="http://schemas.microsoft.com/office/drawing/2014/main" id="{36E75B1C-EEF2-440A-A226-A99CCD96D034}"/>
              </a:ext>
            </a:extLst>
          </p:cNvPr>
          <p:cNvSpPr/>
          <p:nvPr/>
        </p:nvSpPr>
        <p:spPr>
          <a:xfrm>
            <a:off x="719419" y="1363440"/>
            <a:ext cx="3378923" cy="3370211"/>
          </a:xfrm>
          <a:prstGeom prst="rect">
            <a:avLst/>
          </a:prstGeom>
          <a:blipFill>
            <a:blip r:embed="rId3" cstate="print"/>
            <a:stretch>
              <a:fillRect/>
            </a:stretch>
          </a:blipFill>
          <a:effectLst>
            <a:glow rad="127000">
              <a:schemeClr val="accent1">
                <a:lumMod val="60000"/>
                <a:lumOff val="40000"/>
              </a:schemeClr>
            </a:glow>
          </a:effectLst>
        </p:spPr>
        <p:txBody>
          <a:bodyPr wrap="square" lIns="0" tIns="0" rIns="0" bIns="0" rtlCol="0"/>
          <a:lstStyle/>
          <a:p>
            <a:endParaRPr/>
          </a:p>
        </p:txBody>
      </p:sp>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5517" y="5830211"/>
            <a:ext cx="1778575" cy="756456"/>
          </a:xfrm>
          <a:prstGeom prst="rect">
            <a:avLst/>
          </a:prstGeom>
        </p:spPr>
      </p:pic>
      <p:pic>
        <p:nvPicPr>
          <p:cNvPr id="5"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21723" y="5672267"/>
            <a:ext cx="1457325" cy="914400"/>
          </a:xfrm>
          <a:prstGeom prst="rect">
            <a:avLst/>
          </a:prstGeom>
        </p:spPr>
      </p:pic>
      <p:pic>
        <p:nvPicPr>
          <p:cNvPr id="4" name="Imagen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4091" y="5918383"/>
            <a:ext cx="1626907" cy="580112"/>
          </a:xfrm>
          <a:prstGeom prst="rect">
            <a:avLst/>
          </a:prstGeom>
        </p:spPr>
      </p:pic>
      <p:sp>
        <p:nvSpPr>
          <p:cNvPr id="12" name="3 Rectángulo">
            <a:extLst>
              <a:ext uri="{FF2B5EF4-FFF2-40B4-BE49-F238E27FC236}">
                <a16:creationId xmlns:a16="http://schemas.microsoft.com/office/drawing/2014/main" id="{B4E713CB-B7C5-4EDF-A6FD-DE9CB4E9C402}"/>
              </a:ext>
            </a:extLst>
          </p:cNvPr>
          <p:cNvSpPr/>
          <p:nvPr/>
        </p:nvSpPr>
        <p:spPr>
          <a:xfrm>
            <a:off x="4535664" y="3896857"/>
            <a:ext cx="6096000" cy="369332"/>
          </a:xfrm>
          <a:prstGeom prst="rect">
            <a:avLst/>
          </a:prstGeom>
        </p:spPr>
        <p:txBody>
          <a:bodyPr>
            <a:spAutoFit/>
          </a:bodyPr>
          <a:lstStyle/>
          <a:p>
            <a:endParaRPr lang="es-PY" dirty="0"/>
          </a:p>
        </p:txBody>
      </p:sp>
      <p:sp>
        <p:nvSpPr>
          <p:cNvPr id="13" name="object 25">
            <a:extLst>
              <a:ext uri="{FF2B5EF4-FFF2-40B4-BE49-F238E27FC236}">
                <a16:creationId xmlns:a16="http://schemas.microsoft.com/office/drawing/2014/main" id="{13FB62F5-C1A1-4A40-9585-7566A1DA6699}"/>
              </a:ext>
            </a:extLst>
          </p:cNvPr>
          <p:cNvSpPr/>
          <p:nvPr/>
        </p:nvSpPr>
        <p:spPr>
          <a:xfrm>
            <a:off x="7278168" y="4364696"/>
            <a:ext cx="248412" cy="248412"/>
          </a:xfrm>
          <a:prstGeom prst="rect">
            <a:avLst/>
          </a:prstGeom>
          <a:blipFill>
            <a:blip r:embed="rId7" cstate="print"/>
            <a:stretch>
              <a:fillRect/>
            </a:stretch>
          </a:blipFill>
        </p:spPr>
        <p:txBody>
          <a:bodyPr wrap="square" lIns="0" tIns="0" rIns="0" bIns="0" rtlCol="0"/>
          <a:lstStyle/>
          <a:p>
            <a:endParaRPr>
              <a:latin typeface="Candara" panose="020E0502030303020204" pitchFamily="34" charset="0"/>
            </a:endParaRPr>
          </a:p>
        </p:txBody>
      </p:sp>
      <p:sp>
        <p:nvSpPr>
          <p:cNvPr id="14" name="object 26">
            <a:extLst>
              <a:ext uri="{FF2B5EF4-FFF2-40B4-BE49-F238E27FC236}">
                <a16:creationId xmlns:a16="http://schemas.microsoft.com/office/drawing/2014/main" id="{0C98784C-3329-4A33-96B8-9DE8E74EC6AC}"/>
              </a:ext>
            </a:extLst>
          </p:cNvPr>
          <p:cNvSpPr/>
          <p:nvPr/>
        </p:nvSpPr>
        <p:spPr>
          <a:xfrm>
            <a:off x="7241592" y="5112981"/>
            <a:ext cx="304800" cy="160020"/>
          </a:xfrm>
          <a:prstGeom prst="rect">
            <a:avLst/>
          </a:prstGeom>
          <a:blipFill>
            <a:blip r:embed="rId8" cstate="print"/>
            <a:stretch>
              <a:fillRect/>
            </a:stretch>
          </a:blipFill>
        </p:spPr>
        <p:txBody>
          <a:bodyPr wrap="square" lIns="0" tIns="0" rIns="0" bIns="0" rtlCol="0"/>
          <a:lstStyle/>
          <a:p>
            <a:endParaRPr>
              <a:latin typeface="Candara" panose="020E0502030303020204" pitchFamily="34" charset="0"/>
            </a:endParaRPr>
          </a:p>
        </p:txBody>
      </p:sp>
      <p:sp>
        <p:nvSpPr>
          <p:cNvPr id="15" name="object 2">
            <a:extLst>
              <a:ext uri="{FF2B5EF4-FFF2-40B4-BE49-F238E27FC236}">
                <a16:creationId xmlns:a16="http://schemas.microsoft.com/office/drawing/2014/main" id="{46149BFD-BD25-41EA-8FEC-7E2E60CD1125}"/>
              </a:ext>
            </a:extLst>
          </p:cNvPr>
          <p:cNvSpPr/>
          <p:nvPr/>
        </p:nvSpPr>
        <p:spPr>
          <a:xfrm>
            <a:off x="5041300" y="3824631"/>
            <a:ext cx="4335780" cy="319562"/>
          </a:xfrm>
          <a:custGeom>
            <a:avLst/>
            <a:gdLst/>
            <a:ahLst/>
            <a:cxnLst/>
            <a:rect l="l" t="t" r="r" b="b"/>
            <a:pathLst>
              <a:path w="4335780" h="277495">
                <a:moveTo>
                  <a:pt x="4289552" y="0"/>
                </a:moveTo>
                <a:lnTo>
                  <a:pt x="46227" y="0"/>
                </a:lnTo>
                <a:lnTo>
                  <a:pt x="28235" y="3633"/>
                </a:lnTo>
                <a:lnTo>
                  <a:pt x="13541" y="13541"/>
                </a:lnTo>
                <a:lnTo>
                  <a:pt x="3633" y="28235"/>
                </a:lnTo>
                <a:lnTo>
                  <a:pt x="0" y="46227"/>
                </a:lnTo>
                <a:lnTo>
                  <a:pt x="0" y="231139"/>
                </a:lnTo>
                <a:lnTo>
                  <a:pt x="3633" y="249132"/>
                </a:lnTo>
                <a:lnTo>
                  <a:pt x="13541" y="263826"/>
                </a:lnTo>
                <a:lnTo>
                  <a:pt x="28235" y="273734"/>
                </a:lnTo>
                <a:lnTo>
                  <a:pt x="46227" y="277367"/>
                </a:lnTo>
                <a:lnTo>
                  <a:pt x="4289552" y="277367"/>
                </a:lnTo>
                <a:lnTo>
                  <a:pt x="4307544" y="273734"/>
                </a:lnTo>
                <a:lnTo>
                  <a:pt x="4322238" y="263826"/>
                </a:lnTo>
                <a:lnTo>
                  <a:pt x="4332146" y="249132"/>
                </a:lnTo>
                <a:lnTo>
                  <a:pt x="4335780" y="231139"/>
                </a:lnTo>
                <a:lnTo>
                  <a:pt x="4335780" y="46227"/>
                </a:lnTo>
                <a:lnTo>
                  <a:pt x="4332146" y="28235"/>
                </a:lnTo>
                <a:lnTo>
                  <a:pt x="4322238" y="13541"/>
                </a:lnTo>
                <a:lnTo>
                  <a:pt x="4307544" y="3633"/>
                </a:lnTo>
                <a:lnTo>
                  <a:pt x="4289552" y="0"/>
                </a:lnTo>
                <a:close/>
              </a:path>
            </a:pathLst>
          </a:custGeom>
          <a:solidFill>
            <a:srgbClr val="EEAE53"/>
          </a:solidFill>
        </p:spPr>
        <p:txBody>
          <a:bodyPr wrap="square" lIns="0" tIns="0" rIns="0" bIns="0" rtlCol="0"/>
          <a:lstStyle/>
          <a:p>
            <a:r>
              <a:rPr lang="es-ES" b="1" dirty="0">
                <a:solidFill>
                  <a:schemeClr val="bg1"/>
                </a:solidFill>
              </a:rPr>
              <a:t>INFORMES DE RENDICION DE CUENTAS</a:t>
            </a:r>
            <a:endParaRPr b="1" dirty="0">
              <a:solidFill>
                <a:schemeClr val="bg1"/>
              </a:solidFill>
            </a:endParaRPr>
          </a:p>
        </p:txBody>
      </p:sp>
      <p:sp>
        <p:nvSpPr>
          <p:cNvPr id="16" name="object 4">
            <a:extLst>
              <a:ext uri="{FF2B5EF4-FFF2-40B4-BE49-F238E27FC236}">
                <a16:creationId xmlns:a16="http://schemas.microsoft.com/office/drawing/2014/main" id="{907227F3-CA09-45E7-A19F-FEC4057AC981}"/>
              </a:ext>
            </a:extLst>
          </p:cNvPr>
          <p:cNvSpPr/>
          <p:nvPr/>
        </p:nvSpPr>
        <p:spPr>
          <a:xfrm>
            <a:off x="5041300" y="2727205"/>
            <a:ext cx="4335780" cy="276225"/>
          </a:xfrm>
          <a:custGeom>
            <a:avLst/>
            <a:gdLst/>
            <a:ahLst/>
            <a:cxnLst/>
            <a:rect l="l" t="t" r="r" b="b"/>
            <a:pathLst>
              <a:path w="4335780" h="276225">
                <a:moveTo>
                  <a:pt x="4289806" y="0"/>
                </a:moveTo>
                <a:lnTo>
                  <a:pt x="45974" y="0"/>
                </a:lnTo>
                <a:lnTo>
                  <a:pt x="28074" y="3611"/>
                </a:lnTo>
                <a:lnTo>
                  <a:pt x="13462" y="13462"/>
                </a:lnTo>
                <a:lnTo>
                  <a:pt x="3611" y="28074"/>
                </a:lnTo>
                <a:lnTo>
                  <a:pt x="0" y="45974"/>
                </a:lnTo>
                <a:lnTo>
                  <a:pt x="0" y="229869"/>
                </a:lnTo>
                <a:lnTo>
                  <a:pt x="3611" y="247769"/>
                </a:lnTo>
                <a:lnTo>
                  <a:pt x="13462" y="262381"/>
                </a:lnTo>
                <a:lnTo>
                  <a:pt x="28074" y="272232"/>
                </a:lnTo>
                <a:lnTo>
                  <a:pt x="45974" y="275843"/>
                </a:lnTo>
                <a:lnTo>
                  <a:pt x="4289806" y="275843"/>
                </a:lnTo>
                <a:lnTo>
                  <a:pt x="4307705" y="272232"/>
                </a:lnTo>
                <a:lnTo>
                  <a:pt x="4322318" y="262381"/>
                </a:lnTo>
                <a:lnTo>
                  <a:pt x="4332168" y="247769"/>
                </a:lnTo>
                <a:lnTo>
                  <a:pt x="4335780" y="229869"/>
                </a:lnTo>
                <a:lnTo>
                  <a:pt x="4335780" y="45974"/>
                </a:lnTo>
                <a:lnTo>
                  <a:pt x="4332168" y="28074"/>
                </a:lnTo>
                <a:lnTo>
                  <a:pt x="4322317" y="13462"/>
                </a:lnTo>
                <a:lnTo>
                  <a:pt x="4307705" y="3611"/>
                </a:lnTo>
                <a:lnTo>
                  <a:pt x="4289806" y="0"/>
                </a:lnTo>
                <a:close/>
              </a:path>
            </a:pathLst>
          </a:custGeom>
          <a:solidFill>
            <a:srgbClr val="EEAE53"/>
          </a:solidFill>
        </p:spPr>
        <p:txBody>
          <a:bodyPr wrap="square" lIns="0" tIns="0" rIns="0" bIns="0" rtlCol="0"/>
          <a:lstStyle/>
          <a:p>
            <a:endParaRPr/>
          </a:p>
        </p:txBody>
      </p:sp>
      <p:sp>
        <p:nvSpPr>
          <p:cNvPr id="17" name="object 5">
            <a:extLst>
              <a:ext uri="{FF2B5EF4-FFF2-40B4-BE49-F238E27FC236}">
                <a16:creationId xmlns:a16="http://schemas.microsoft.com/office/drawing/2014/main" id="{DE0FA0C1-7ADC-4D15-A2A8-D781A52AA683}"/>
              </a:ext>
            </a:extLst>
          </p:cNvPr>
          <p:cNvSpPr/>
          <p:nvPr/>
        </p:nvSpPr>
        <p:spPr>
          <a:xfrm>
            <a:off x="5041300" y="2727205"/>
            <a:ext cx="4335780" cy="276225"/>
          </a:xfrm>
          <a:custGeom>
            <a:avLst/>
            <a:gdLst/>
            <a:ahLst/>
            <a:cxnLst/>
            <a:rect l="l" t="t" r="r" b="b"/>
            <a:pathLst>
              <a:path w="4335780" h="276225">
                <a:moveTo>
                  <a:pt x="0" y="45974"/>
                </a:moveTo>
                <a:lnTo>
                  <a:pt x="3611" y="28074"/>
                </a:lnTo>
                <a:lnTo>
                  <a:pt x="13462" y="13462"/>
                </a:lnTo>
                <a:lnTo>
                  <a:pt x="28074" y="3611"/>
                </a:lnTo>
                <a:lnTo>
                  <a:pt x="45974" y="0"/>
                </a:lnTo>
                <a:lnTo>
                  <a:pt x="4289806" y="0"/>
                </a:lnTo>
                <a:lnTo>
                  <a:pt x="4307705" y="3611"/>
                </a:lnTo>
                <a:lnTo>
                  <a:pt x="4322317" y="13462"/>
                </a:lnTo>
                <a:lnTo>
                  <a:pt x="4332168" y="28074"/>
                </a:lnTo>
                <a:lnTo>
                  <a:pt x="4335780" y="45974"/>
                </a:lnTo>
                <a:lnTo>
                  <a:pt x="4335780" y="229869"/>
                </a:lnTo>
                <a:lnTo>
                  <a:pt x="4332168" y="247769"/>
                </a:lnTo>
                <a:lnTo>
                  <a:pt x="4322318" y="262381"/>
                </a:lnTo>
                <a:lnTo>
                  <a:pt x="4307705" y="272232"/>
                </a:lnTo>
                <a:lnTo>
                  <a:pt x="4289806" y="275843"/>
                </a:lnTo>
                <a:lnTo>
                  <a:pt x="45974" y="275843"/>
                </a:lnTo>
                <a:lnTo>
                  <a:pt x="28074" y="272232"/>
                </a:lnTo>
                <a:lnTo>
                  <a:pt x="13462" y="262381"/>
                </a:lnTo>
                <a:lnTo>
                  <a:pt x="3611" y="247769"/>
                </a:lnTo>
                <a:lnTo>
                  <a:pt x="0" y="229869"/>
                </a:lnTo>
                <a:lnTo>
                  <a:pt x="0" y="45974"/>
                </a:lnTo>
                <a:close/>
              </a:path>
            </a:pathLst>
          </a:custGeom>
          <a:ln w="12192">
            <a:solidFill>
              <a:srgbClr val="EEAE53"/>
            </a:solidFill>
          </a:ln>
        </p:spPr>
        <p:txBody>
          <a:bodyPr wrap="square" lIns="0" tIns="0" rIns="0" bIns="0" rtlCol="0"/>
          <a:lstStyle/>
          <a:p>
            <a:endParaRPr/>
          </a:p>
        </p:txBody>
      </p:sp>
      <p:sp>
        <p:nvSpPr>
          <p:cNvPr id="18" name="object 6">
            <a:extLst>
              <a:ext uri="{FF2B5EF4-FFF2-40B4-BE49-F238E27FC236}">
                <a16:creationId xmlns:a16="http://schemas.microsoft.com/office/drawing/2014/main" id="{2EAAD9F9-475A-4BBF-A538-770334F98F67}"/>
              </a:ext>
            </a:extLst>
          </p:cNvPr>
          <p:cNvSpPr/>
          <p:nvPr/>
        </p:nvSpPr>
        <p:spPr>
          <a:xfrm>
            <a:off x="5041300" y="1075163"/>
            <a:ext cx="4299644" cy="233324"/>
          </a:xfrm>
          <a:custGeom>
            <a:avLst/>
            <a:gdLst/>
            <a:ahLst/>
            <a:cxnLst/>
            <a:rect l="l" t="t" r="r" b="b"/>
            <a:pathLst>
              <a:path w="4335780" h="277494">
                <a:moveTo>
                  <a:pt x="4289552" y="0"/>
                </a:moveTo>
                <a:lnTo>
                  <a:pt x="46227" y="0"/>
                </a:lnTo>
                <a:lnTo>
                  <a:pt x="28235" y="3633"/>
                </a:lnTo>
                <a:lnTo>
                  <a:pt x="13541" y="13541"/>
                </a:lnTo>
                <a:lnTo>
                  <a:pt x="3633" y="28235"/>
                </a:lnTo>
                <a:lnTo>
                  <a:pt x="0" y="46227"/>
                </a:lnTo>
                <a:lnTo>
                  <a:pt x="0" y="231139"/>
                </a:lnTo>
                <a:lnTo>
                  <a:pt x="3633" y="249132"/>
                </a:lnTo>
                <a:lnTo>
                  <a:pt x="13541" y="263826"/>
                </a:lnTo>
                <a:lnTo>
                  <a:pt x="28235" y="273734"/>
                </a:lnTo>
                <a:lnTo>
                  <a:pt x="46227" y="277367"/>
                </a:lnTo>
                <a:lnTo>
                  <a:pt x="4289552" y="277367"/>
                </a:lnTo>
                <a:lnTo>
                  <a:pt x="4307544" y="273734"/>
                </a:lnTo>
                <a:lnTo>
                  <a:pt x="4322238" y="263826"/>
                </a:lnTo>
                <a:lnTo>
                  <a:pt x="4332146" y="249132"/>
                </a:lnTo>
                <a:lnTo>
                  <a:pt x="4335780" y="231139"/>
                </a:lnTo>
                <a:lnTo>
                  <a:pt x="4335780" y="46227"/>
                </a:lnTo>
                <a:lnTo>
                  <a:pt x="4332146" y="28235"/>
                </a:lnTo>
                <a:lnTo>
                  <a:pt x="4322238" y="13541"/>
                </a:lnTo>
                <a:lnTo>
                  <a:pt x="4307544" y="3633"/>
                </a:lnTo>
                <a:lnTo>
                  <a:pt x="4289552" y="0"/>
                </a:lnTo>
                <a:close/>
              </a:path>
            </a:pathLst>
          </a:custGeom>
          <a:solidFill>
            <a:srgbClr val="EEAE53"/>
          </a:solidFill>
        </p:spPr>
        <p:txBody>
          <a:bodyPr wrap="square" lIns="0" tIns="0" rIns="0" bIns="0" rtlCol="0"/>
          <a:lstStyle/>
          <a:p>
            <a:endParaRPr/>
          </a:p>
        </p:txBody>
      </p:sp>
      <p:sp>
        <p:nvSpPr>
          <p:cNvPr id="19" name="object 7">
            <a:extLst>
              <a:ext uri="{FF2B5EF4-FFF2-40B4-BE49-F238E27FC236}">
                <a16:creationId xmlns:a16="http://schemas.microsoft.com/office/drawing/2014/main" id="{5951A889-C97B-4B37-BEDA-A001A5C32996}"/>
              </a:ext>
            </a:extLst>
          </p:cNvPr>
          <p:cNvSpPr/>
          <p:nvPr/>
        </p:nvSpPr>
        <p:spPr>
          <a:xfrm>
            <a:off x="5041300" y="1030992"/>
            <a:ext cx="4335780" cy="277495"/>
          </a:xfrm>
          <a:custGeom>
            <a:avLst/>
            <a:gdLst/>
            <a:ahLst/>
            <a:cxnLst/>
            <a:rect l="l" t="t" r="r" b="b"/>
            <a:pathLst>
              <a:path w="4335780" h="277494">
                <a:moveTo>
                  <a:pt x="0" y="46227"/>
                </a:moveTo>
                <a:lnTo>
                  <a:pt x="3633" y="28235"/>
                </a:lnTo>
                <a:lnTo>
                  <a:pt x="13541" y="13541"/>
                </a:lnTo>
                <a:lnTo>
                  <a:pt x="28235" y="3633"/>
                </a:lnTo>
                <a:lnTo>
                  <a:pt x="46227" y="0"/>
                </a:lnTo>
                <a:lnTo>
                  <a:pt x="4289552" y="0"/>
                </a:lnTo>
                <a:lnTo>
                  <a:pt x="4307544" y="3633"/>
                </a:lnTo>
                <a:lnTo>
                  <a:pt x="4322238" y="13541"/>
                </a:lnTo>
                <a:lnTo>
                  <a:pt x="4332146" y="28235"/>
                </a:lnTo>
                <a:lnTo>
                  <a:pt x="4335780" y="46227"/>
                </a:lnTo>
                <a:lnTo>
                  <a:pt x="4335780" y="231139"/>
                </a:lnTo>
                <a:lnTo>
                  <a:pt x="4332146" y="249132"/>
                </a:lnTo>
                <a:lnTo>
                  <a:pt x="4322238" y="263826"/>
                </a:lnTo>
                <a:lnTo>
                  <a:pt x="4307544" y="273734"/>
                </a:lnTo>
                <a:lnTo>
                  <a:pt x="4289552" y="277367"/>
                </a:lnTo>
                <a:lnTo>
                  <a:pt x="46227" y="277367"/>
                </a:lnTo>
                <a:lnTo>
                  <a:pt x="28235" y="273734"/>
                </a:lnTo>
                <a:lnTo>
                  <a:pt x="13541" y="263826"/>
                </a:lnTo>
                <a:lnTo>
                  <a:pt x="3633" y="249132"/>
                </a:lnTo>
                <a:lnTo>
                  <a:pt x="0" y="231139"/>
                </a:lnTo>
                <a:lnTo>
                  <a:pt x="0" y="46227"/>
                </a:lnTo>
                <a:close/>
              </a:path>
            </a:pathLst>
          </a:custGeom>
          <a:ln w="12192">
            <a:solidFill>
              <a:srgbClr val="EEAE53"/>
            </a:solidFill>
          </a:ln>
        </p:spPr>
        <p:txBody>
          <a:bodyPr wrap="square" lIns="0" tIns="0" rIns="0" bIns="0" rtlCol="0"/>
          <a:lstStyle/>
          <a:p>
            <a:endParaRPr/>
          </a:p>
        </p:txBody>
      </p:sp>
      <p:sp>
        <p:nvSpPr>
          <p:cNvPr id="20" name="object 9">
            <a:extLst>
              <a:ext uri="{FF2B5EF4-FFF2-40B4-BE49-F238E27FC236}">
                <a16:creationId xmlns:a16="http://schemas.microsoft.com/office/drawing/2014/main" id="{93D6C1E0-17D9-4E9F-A7DD-A1AD436C55B2}"/>
              </a:ext>
            </a:extLst>
          </p:cNvPr>
          <p:cNvSpPr txBox="1"/>
          <p:nvPr/>
        </p:nvSpPr>
        <p:spPr>
          <a:xfrm>
            <a:off x="1782396" y="2746429"/>
            <a:ext cx="1429385" cy="492443"/>
          </a:xfrm>
          <a:prstGeom prst="rect">
            <a:avLst/>
          </a:prstGeom>
        </p:spPr>
        <p:txBody>
          <a:bodyPr vert="horz" wrap="square" lIns="0" tIns="0" rIns="0" bIns="0" rtlCol="0">
            <a:spAutoFit/>
          </a:bodyPr>
          <a:lstStyle/>
          <a:p>
            <a:pPr marL="12700">
              <a:lnSpc>
                <a:spcPct val="100000"/>
              </a:lnSpc>
            </a:pPr>
            <a:r>
              <a:rPr lang="es-ES" sz="3200" b="1" spc="-50" dirty="0">
                <a:solidFill>
                  <a:srgbClr val="3A3838"/>
                </a:solidFill>
                <a:latin typeface="Calibri"/>
                <a:cs typeface="Calibri"/>
              </a:rPr>
              <a:t>ETAPAS</a:t>
            </a:r>
            <a:endParaRPr sz="3200" dirty="0">
              <a:latin typeface="Calibri"/>
              <a:cs typeface="Calibri"/>
            </a:endParaRPr>
          </a:p>
        </p:txBody>
      </p:sp>
      <p:sp>
        <p:nvSpPr>
          <p:cNvPr id="21" name="object 10">
            <a:extLst>
              <a:ext uri="{FF2B5EF4-FFF2-40B4-BE49-F238E27FC236}">
                <a16:creationId xmlns:a16="http://schemas.microsoft.com/office/drawing/2014/main" id="{1D361279-48C8-4863-92D4-E389FF882578}"/>
              </a:ext>
            </a:extLst>
          </p:cNvPr>
          <p:cNvSpPr txBox="1"/>
          <p:nvPr/>
        </p:nvSpPr>
        <p:spPr>
          <a:xfrm>
            <a:off x="5073702" y="1037218"/>
            <a:ext cx="4335780" cy="276999"/>
          </a:xfrm>
          <a:prstGeom prst="rect">
            <a:avLst/>
          </a:prstGeom>
        </p:spPr>
        <p:txBody>
          <a:bodyPr vert="horz" wrap="square" lIns="0" tIns="0" rIns="0" bIns="0" rtlCol="0">
            <a:spAutoFit/>
          </a:bodyPr>
          <a:lstStyle/>
          <a:p>
            <a:pPr marL="90805">
              <a:lnSpc>
                <a:spcPct val="100000"/>
              </a:lnSpc>
            </a:pPr>
            <a:r>
              <a:rPr lang="es-ES" b="1" spc="-20" dirty="0">
                <a:solidFill>
                  <a:srgbClr val="FFFFFF"/>
                </a:solidFill>
                <a:latin typeface="Calibri"/>
                <a:cs typeface="Calibri"/>
              </a:rPr>
              <a:t>PREPARACION INSTITUCIONAL</a:t>
            </a:r>
            <a:endParaRPr sz="1800" dirty="0">
              <a:latin typeface="Calibri"/>
              <a:cs typeface="Calibri"/>
            </a:endParaRPr>
          </a:p>
        </p:txBody>
      </p:sp>
      <p:sp>
        <p:nvSpPr>
          <p:cNvPr id="22" name="object 11">
            <a:extLst>
              <a:ext uri="{FF2B5EF4-FFF2-40B4-BE49-F238E27FC236}">
                <a16:creationId xmlns:a16="http://schemas.microsoft.com/office/drawing/2014/main" id="{41DCA3E0-1674-4983-A46F-37B5D41CC08B}"/>
              </a:ext>
            </a:extLst>
          </p:cNvPr>
          <p:cNvSpPr txBox="1"/>
          <p:nvPr/>
        </p:nvSpPr>
        <p:spPr>
          <a:xfrm>
            <a:off x="5132646" y="1359596"/>
            <a:ext cx="3860893" cy="1107996"/>
          </a:xfrm>
          <a:prstGeom prst="rect">
            <a:avLst/>
          </a:prstGeom>
        </p:spPr>
        <p:txBody>
          <a:bodyPr vert="horz" wrap="square" lIns="0" tIns="0" rIns="0" bIns="0" rtlCol="0">
            <a:spAutoFit/>
          </a:bodyPr>
          <a:lstStyle/>
          <a:p>
            <a:pPr marL="299085" indent="-286385">
              <a:lnSpc>
                <a:spcPct val="100000"/>
              </a:lnSpc>
              <a:buFont typeface="Arial"/>
              <a:buChar char="•"/>
              <a:tabLst>
                <a:tab pos="299085" algn="l"/>
                <a:tab pos="299720" algn="l"/>
              </a:tabLst>
            </a:pPr>
            <a:r>
              <a:rPr lang="es-ES" spc="-15" dirty="0">
                <a:latin typeface="Calibri"/>
                <a:cs typeface="Calibri"/>
              </a:rPr>
              <a:t>Identificación de la Unidad Impulsora</a:t>
            </a:r>
            <a:endParaRPr sz="1800" dirty="0">
              <a:latin typeface="Calibri"/>
              <a:cs typeface="Calibri"/>
            </a:endParaRPr>
          </a:p>
          <a:p>
            <a:pPr marL="299085" indent="-286385">
              <a:lnSpc>
                <a:spcPct val="100000"/>
              </a:lnSpc>
              <a:buFont typeface="Arial"/>
              <a:buChar char="•"/>
              <a:tabLst>
                <a:tab pos="299085" algn="l"/>
                <a:tab pos="299720" algn="l"/>
              </a:tabLst>
            </a:pPr>
            <a:r>
              <a:rPr lang="es-ES" spc="-15" dirty="0">
                <a:latin typeface="Calibri"/>
                <a:cs typeface="Calibri"/>
              </a:rPr>
              <a:t>Elaboración de lista tentativa</a:t>
            </a:r>
          </a:p>
          <a:p>
            <a:pPr marL="299085" indent="-286385">
              <a:lnSpc>
                <a:spcPct val="100000"/>
              </a:lnSpc>
              <a:buFont typeface="Arial"/>
              <a:buChar char="•"/>
              <a:tabLst>
                <a:tab pos="299085" algn="l"/>
                <a:tab pos="299720" algn="l"/>
              </a:tabLst>
            </a:pPr>
            <a:r>
              <a:rPr lang="es-ES" sz="1800" spc="-15" dirty="0">
                <a:latin typeface="Calibri"/>
                <a:cs typeface="Calibri"/>
              </a:rPr>
              <a:t> </a:t>
            </a:r>
            <a:r>
              <a:rPr lang="es-ES" spc="-15" dirty="0">
                <a:latin typeface="Calibri"/>
                <a:cs typeface="Calibri"/>
              </a:rPr>
              <a:t>Oficialización de la Conformación del Comité de Rendición de Cuentas</a:t>
            </a:r>
            <a:endParaRPr sz="1800" dirty="0">
              <a:latin typeface="Calibri"/>
              <a:cs typeface="Calibri"/>
            </a:endParaRPr>
          </a:p>
        </p:txBody>
      </p:sp>
      <p:sp>
        <p:nvSpPr>
          <p:cNvPr id="23" name="object 12">
            <a:extLst>
              <a:ext uri="{FF2B5EF4-FFF2-40B4-BE49-F238E27FC236}">
                <a16:creationId xmlns:a16="http://schemas.microsoft.com/office/drawing/2014/main" id="{15008B2C-6EBA-4792-9F41-AB9FED1A81DA}"/>
              </a:ext>
            </a:extLst>
          </p:cNvPr>
          <p:cNvSpPr txBox="1"/>
          <p:nvPr/>
        </p:nvSpPr>
        <p:spPr>
          <a:xfrm>
            <a:off x="5041300" y="2703074"/>
            <a:ext cx="4655698" cy="1107996"/>
          </a:xfrm>
          <a:prstGeom prst="rect">
            <a:avLst/>
          </a:prstGeom>
        </p:spPr>
        <p:txBody>
          <a:bodyPr vert="horz" wrap="square" lIns="0" tIns="0" rIns="0" bIns="0" rtlCol="0">
            <a:spAutoFit/>
          </a:bodyPr>
          <a:lstStyle/>
          <a:p>
            <a:pPr marL="90805">
              <a:lnSpc>
                <a:spcPct val="100000"/>
              </a:lnSpc>
            </a:pPr>
            <a:r>
              <a:rPr lang="es-ES" b="1" spc="-5" dirty="0">
                <a:solidFill>
                  <a:srgbClr val="FFFFFF"/>
                </a:solidFill>
                <a:latin typeface="Calibri"/>
                <a:cs typeface="Calibri"/>
              </a:rPr>
              <a:t>DEFINICIÓN DE PLAN DE RENDICION </a:t>
            </a:r>
            <a:endParaRPr sz="1800" dirty="0">
              <a:latin typeface="Calibri"/>
              <a:cs typeface="Calibri"/>
            </a:endParaRPr>
          </a:p>
          <a:p>
            <a:pPr marL="377825" indent="-286385">
              <a:lnSpc>
                <a:spcPct val="100000"/>
              </a:lnSpc>
              <a:buFont typeface="Arial"/>
              <a:buChar char="•"/>
              <a:tabLst>
                <a:tab pos="377825" algn="l"/>
                <a:tab pos="378460" algn="l"/>
              </a:tabLst>
            </a:pPr>
            <a:r>
              <a:rPr lang="es-ES" spc="-15" dirty="0">
                <a:latin typeface="Calibri"/>
                <a:cs typeface="Calibri"/>
              </a:rPr>
              <a:t> Estructuración y priorización temática</a:t>
            </a:r>
          </a:p>
          <a:p>
            <a:pPr marL="377825" indent="-286385">
              <a:lnSpc>
                <a:spcPct val="100000"/>
              </a:lnSpc>
              <a:buFont typeface="Arial"/>
              <a:buChar char="•"/>
              <a:tabLst>
                <a:tab pos="377825" algn="l"/>
                <a:tab pos="378460" algn="l"/>
              </a:tabLst>
            </a:pPr>
            <a:r>
              <a:rPr lang="es-ES" sz="1800" spc="-15" dirty="0">
                <a:latin typeface="Calibri"/>
                <a:cs typeface="Calibri"/>
              </a:rPr>
              <a:t> Definición de cronogramas y tareas</a:t>
            </a:r>
          </a:p>
          <a:p>
            <a:pPr marL="377825" indent="-286385">
              <a:lnSpc>
                <a:spcPct val="100000"/>
              </a:lnSpc>
              <a:buFont typeface="Arial"/>
              <a:buChar char="•"/>
              <a:tabLst>
                <a:tab pos="377825" algn="l"/>
                <a:tab pos="378460" algn="l"/>
              </a:tabLst>
            </a:pPr>
            <a:r>
              <a:rPr lang="es-ES" spc="-15" dirty="0">
                <a:latin typeface="Calibri"/>
                <a:cs typeface="Calibri"/>
              </a:rPr>
              <a:t> Aprobación del Plan de Rendición de Cuentas</a:t>
            </a:r>
            <a:endParaRPr sz="1800" dirty="0">
              <a:latin typeface="Calibri"/>
              <a:cs typeface="Calibri"/>
            </a:endParaRPr>
          </a:p>
        </p:txBody>
      </p:sp>
      <p:sp>
        <p:nvSpPr>
          <p:cNvPr id="24" name="object 14">
            <a:extLst>
              <a:ext uri="{FF2B5EF4-FFF2-40B4-BE49-F238E27FC236}">
                <a16:creationId xmlns:a16="http://schemas.microsoft.com/office/drawing/2014/main" id="{70C505BB-9BCF-493B-98C3-E66C333093E4}"/>
              </a:ext>
            </a:extLst>
          </p:cNvPr>
          <p:cNvSpPr txBox="1"/>
          <p:nvPr/>
        </p:nvSpPr>
        <p:spPr>
          <a:xfrm>
            <a:off x="5075560" y="4279750"/>
            <a:ext cx="4902039" cy="276999"/>
          </a:xfrm>
          <a:prstGeom prst="rect">
            <a:avLst/>
          </a:prstGeom>
        </p:spPr>
        <p:txBody>
          <a:bodyPr vert="horz" wrap="square" lIns="0" tIns="0" rIns="0" bIns="0" rtlCol="0">
            <a:spAutoFit/>
          </a:bodyPr>
          <a:lstStyle/>
          <a:p>
            <a:pPr marL="299085" marR="5080" indent="-286385">
              <a:lnSpc>
                <a:spcPct val="100000"/>
              </a:lnSpc>
              <a:buFont typeface="Arial"/>
              <a:buChar char="•"/>
              <a:tabLst>
                <a:tab pos="299085" algn="l"/>
                <a:tab pos="299720" algn="l"/>
              </a:tabLst>
            </a:pPr>
            <a:r>
              <a:rPr lang="es-ES" spc="-15" dirty="0">
                <a:latin typeface="Calibri"/>
                <a:cs typeface="Calibri"/>
              </a:rPr>
              <a:t> Elaboración de Informes de Rendición de Cuentas</a:t>
            </a:r>
            <a:endParaRPr sz="1800" dirty="0">
              <a:latin typeface="Calibri"/>
              <a:cs typeface="Calibri"/>
            </a:endParaRPr>
          </a:p>
        </p:txBody>
      </p:sp>
      <p:sp>
        <p:nvSpPr>
          <p:cNvPr id="27" name="object 18">
            <a:extLst>
              <a:ext uri="{FF2B5EF4-FFF2-40B4-BE49-F238E27FC236}">
                <a16:creationId xmlns:a16="http://schemas.microsoft.com/office/drawing/2014/main" id="{32C3E81A-7320-45A5-8BA1-A33ED0777123}"/>
              </a:ext>
            </a:extLst>
          </p:cNvPr>
          <p:cNvSpPr/>
          <p:nvPr/>
        </p:nvSpPr>
        <p:spPr>
          <a:xfrm>
            <a:off x="3178209" y="1187203"/>
            <a:ext cx="1652270" cy="0"/>
          </a:xfrm>
          <a:custGeom>
            <a:avLst/>
            <a:gdLst/>
            <a:ahLst/>
            <a:cxnLst/>
            <a:rect l="l" t="t" r="r" b="b"/>
            <a:pathLst>
              <a:path w="1652270">
                <a:moveTo>
                  <a:pt x="0" y="0"/>
                </a:moveTo>
                <a:lnTo>
                  <a:pt x="1651761" y="0"/>
                </a:lnTo>
              </a:path>
            </a:pathLst>
          </a:custGeom>
          <a:ln w="25908">
            <a:solidFill>
              <a:srgbClr val="EEAE53"/>
            </a:solidFill>
            <a:prstDash val="lgDash"/>
          </a:ln>
        </p:spPr>
        <p:txBody>
          <a:bodyPr wrap="square" lIns="0" tIns="0" rIns="0" bIns="0" rtlCol="0"/>
          <a:lstStyle/>
          <a:p>
            <a:endParaRPr/>
          </a:p>
        </p:txBody>
      </p:sp>
      <p:sp>
        <p:nvSpPr>
          <p:cNvPr id="30" name="object 21">
            <a:extLst>
              <a:ext uri="{FF2B5EF4-FFF2-40B4-BE49-F238E27FC236}">
                <a16:creationId xmlns:a16="http://schemas.microsoft.com/office/drawing/2014/main" id="{04AA2321-6CB0-45B2-B0A2-969EE99F892B}"/>
              </a:ext>
            </a:extLst>
          </p:cNvPr>
          <p:cNvSpPr/>
          <p:nvPr/>
        </p:nvSpPr>
        <p:spPr>
          <a:xfrm>
            <a:off x="3809146" y="2880367"/>
            <a:ext cx="1021080" cy="0"/>
          </a:xfrm>
          <a:custGeom>
            <a:avLst/>
            <a:gdLst/>
            <a:ahLst/>
            <a:cxnLst/>
            <a:rect l="l" t="t" r="r" b="b"/>
            <a:pathLst>
              <a:path w="1021079">
                <a:moveTo>
                  <a:pt x="0" y="0"/>
                </a:moveTo>
                <a:lnTo>
                  <a:pt x="1020953" y="0"/>
                </a:lnTo>
              </a:path>
            </a:pathLst>
          </a:custGeom>
          <a:ln w="25908">
            <a:solidFill>
              <a:srgbClr val="EEAE53"/>
            </a:solidFill>
            <a:prstDash val="lgDash"/>
          </a:ln>
        </p:spPr>
        <p:txBody>
          <a:bodyPr wrap="square" lIns="0" tIns="0" rIns="0" bIns="0" rtlCol="0"/>
          <a:lstStyle/>
          <a:p>
            <a:endParaRPr/>
          </a:p>
        </p:txBody>
      </p:sp>
      <p:sp>
        <p:nvSpPr>
          <p:cNvPr id="33" name="object 24">
            <a:extLst>
              <a:ext uri="{FF2B5EF4-FFF2-40B4-BE49-F238E27FC236}">
                <a16:creationId xmlns:a16="http://schemas.microsoft.com/office/drawing/2014/main" id="{6F6EDDC9-4314-43C1-A520-F30EAABBE421}"/>
              </a:ext>
            </a:extLst>
          </p:cNvPr>
          <p:cNvSpPr/>
          <p:nvPr/>
        </p:nvSpPr>
        <p:spPr>
          <a:xfrm>
            <a:off x="3274984" y="3907899"/>
            <a:ext cx="1652270" cy="0"/>
          </a:xfrm>
          <a:custGeom>
            <a:avLst/>
            <a:gdLst/>
            <a:ahLst/>
            <a:cxnLst/>
            <a:rect l="l" t="t" r="r" b="b"/>
            <a:pathLst>
              <a:path w="1652270">
                <a:moveTo>
                  <a:pt x="0" y="0"/>
                </a:moveTo>
                <a:lnTo>
                  <a:pt x="1651761" y="0"/>
                </a:lnTo>
              </a:path>
            </a:pathLst>
          </a:custGeom>
          <a:ln w="25908">
            <a:solidFill>
              <a:srgbClr val="EEAE53"/>
            </a:solidFill>
            <a:prstDash val="lgDash"/>
          </a:ln>
        </p:spPr>
        <p:txBody>
          <a:bodyPr wrap="square" lIns="0" tIns="0" rIns="0" bIns="0" rtlCol="0"/>
          <a:lstStyle/>
          <a:p>
            <a:endParaRPr/>
          </a:p>
        </p:txBody>
      </p:sp>
      <p:sp>
        <p:nvSpPr>
          <p:cNvPr id="34" name="object 25">
            <a:extLst>
              <a:ext uri="{FF2B5EF4-FFF2-40B4-BE49-F238E27FC236}">
                <a16:creationId xmlns:a16="http://schemas.microsoft.com/office/drawing/2014/main" id="{F77FF927-0697-4FBC-82F9-AE15BE7D0D02}"/>
              </a:ext>
            </a:extLst>
          </p:cNvPr>
          <p:cNvSpPr/>
          <p:nvPr/>
        </p:nvSpPr>
        <p:spPr>
          <a:xfrm>
            <a:off x="3178209" y="1187203"/>
            <a:ext cx="0" cy="778510"/>
          </a:xfrm>
          <a:custGeom>
            <a:avLst/>
            <a:gdLst/>
            <a:ahLst/>
            <a:cxnLst/>
            <a:rect l="l" t="t" r="r" b="b"/>
            <a:pathLst>
              <a:path h="778510">
                <a:moveTo>
                  <a:pt x="0" y="0"/>
                </a:moveTo>
                <a:lnTo>
                  <a:pt x="0" y="778255"/>
                </a:lnTo>
              </a:path>
            </a:pathLst>
          </a:custGeom>
          <a:ln w="25908">
            <a:solidFill>
              <a:srgbClr val="EEAE53"/>
            </a:solidFill>
            <a:prstDash val="lgDash"/>
          </a:ln>
        </p:spPr>
        <p:txBody>
          <a:bodyPr wrap="square" lIns="0" tIns="0" rIns="0" bIns="0" rtlCol="0"/>
          <a:lstStyle/>
          <a:p>
            <a:endParaRPr/>
          </a:p>
        </p:txBody>
      </p:sp>
      <p:sp>
        <p:nvSpPr>
          <p:cNvPr id="35" name="object 26">
            <a:extLst>
              <a:ext uri="{FF2B5EF4-FFF2-40B4-BE49-F238E27FC236}">
                <a16:creationId xmlns:a16="http://schemas.microsoft.com/office/drawing/2014/main" id="{74C6B25D-AD4E-4EE6-AD6F-3E0DD2404BEA}"/>
              </a:ext>
            </a:extLst>
          </p:cNvPr>
          <p:cNvSpPr/>
          <p:nvPr/>
        </p:nvSpPr>
        <p:spPr>
          <a:xfrm flipH="1">
            <a:off x="3158463" y="4335533"/>
            <a:ext cx="67625" cy="624238"/>
          </a:xfrm>
          <a:custGeom>
            <a:avLst/>
            <a:gdLst/>
            <a:ahLst/>
            <a:cxnLst/>
            <a:rect l="l" t="t" r="r" b="b"/>
            <a:pathLst>
              <a:path h="598170">
                <a:moveTo>
                  <a:pt x="0" y="0"/>
                </a:moveTo>
                <a:lnTo>
                  <a:pt x="0" y="598169"/>
                </a:lnTo>
              </a:path>
            </a:pathLst>
          </a:custGeom>
          <a:ln w="25908">
            <a:solidFill>
              <a:srgbClr val="EEAE53"/>
            </a:solidFill>
            <a:prstDash val="lgDash"/>
          </a:ln>
        </p:spPr>
        <p:txBody>
          <a:bodyPr wrap="square" lIns="0" tIns="0" rIns="0" bIns="0" rtlCol="0"/>
          <a:lstStyle/>
          <a:p>
            <a:endParaRPr/>
          </a:p>
        </p:txBody>
      </p:sp>
      <p:sp>
        <p:nvSpPr>
          <p:cNvPr id="41" name="object 24">
            <a:extLst>
              <a:ext uri="{FF2B5EF4-FFF2-40B4-BE49-F238E27FC236}">
                <a16:creationId xmlns:a16="http://schemas.microsoft.com/office/drawing/2014/main" id="{9FAFDC63-E02D-4F7B-93AF-833EEB0F4847}"/>
              </a:ext>
            </a:extLst>
          </p:cNvPr>
          <p:cNvSpPr/>
          <p:nvPr/>
        </p:nvSpPr>
        <p:spPr>
          <a:xfrm flipV="1">
            <a:off x="3226089" y="4469293"/>
            <a:ext cx="1652270" cy="490477"/>
          </a:xfrm>
          <a:custGeom>
            <a:avLst/>
            <a:gdLst/>
            <a:ahLst/>
            <a:cxnLst/>
            <a:rect l="l" t="t" r="r" b="b"/>
            <a:pathLst>
              <a:path w="1652270">
                <a:moveTo>
                  <a:pt x="0" y="0"/>
                </a:moveTo>
                <a:lnTo>
                  <a:pt x="1651761" y="0"/>
                </a:lnTo>
              </a:path>
            </a:pathLst>
          </a:custGeom>
          <a:ln w="25908">
            <a:solidFill>
              <a:srgbClr val="EEAE53"/>
            </a:solidFill>
            <a:prstDash val="lgDash"/>
          </a:ln>
        </p:spPr>
        <p:txBody>
          <a:bodyPr wrap="square" lIns="0" tIns="0" rIns="0" bIns="0" rtlCol="0"/>
          <a:lstStyle/>
          <a:p>
            <a:endParaRPr/>
          </a:p>
        </p:txBody>
      </p:sp>
      <p:sp>
        <p:nvSpPr>
          <p:cNvPr id="44" name="object 2">
            <a:extLst>
              <a:ext uri="{FF2B5EF4-FFF2-40B4-BE49-F238E27FC236}">
                <a16:creationId xmlns:a16="http://schemas.microsoft.com/office/drawing/2014/main" id="{1F96152F-10D9-406B-B828-1D8E23B9B5A2}"/>
              </a:ext>
            </a:extLst>
          </p:cNvPr>
          <p:cNvSpPr/>
          <p:nvPr/>
        </p:nvSpPr>
        <p:spPr>
          <a:xfrm>
            <a:off x="5025461" y="4809369"/>
            <a:ext cx="4335780" cy="299275"/>
          </a:xfrm>
          <a:custGeom>
            <a:avLst/>
            <a:gdLst/>
            <a:ahLst/>
            <a:cxnLst/>
            <a:rect l="l" t="t" r="r" b="b"/>
            <a:pathLst>
              <a:path w="4335780" h="277495">
                <a:moveTo>
                  <a:pt x="4289552" y="0"/>
                </a:moveTo>
                <a:lnTo>
                  <a:pt x="46227" y="0"/>
                </a:lnTo>
                <a:lnTo>
                  <a:pt x="28235" y="3633"/>
                </a:lnTo>
                <a:lnTo>
                  <a:pt x="13541" y="13541"/>
                </a:lnTo>
                <a:lnTo>
                  <a:pt x="3633" y="28235"/>
                </a:lnTo>
                <a:lnTo>
                  <a:pt x="0" y="46227"/>
                </a:lnTo>
                <a:lnTo>
                  <a:pt x="0" y="231139"/>
                </a:lnTo>
                <a:lnTo>
                  <a:pt x="3633" y="249132"/>
                </a:lnTo>
                <a:lnTo>
                  <a:pt x="13541" y="263826"/>
                </a:lnTo>
                <a:lnTo>
                  <a:pt x="28235" y="273734"/>
                </a:lnTo>
                <a:lnTo>
                  <a:pt x="46227" y="277367"/>
                </a:lnTo>
                <a:lnTo>
                  <a:pt x="4289552" y="277367"/>
                </a:lnTo>
                <a:lnTo>
                  <a:pt x="4307544" y="273734"/>
                </a:lnTo>
                <a:lnTo>
                  <a:pt x="4322238" y="263826"/>
                </a:lnTo>
                <a:lnTo>
                  <a:pt x="4332146" y="249132"/>
                </a:lnTo>
                <a:lnTo>
                  <a:pt x="4335780" y="231139"/>
                </a:lnTo>
                <a:lnTo>
                  <a:pt x="4335780" y="46227"/>
                </a:lnTo>
                <a:lnTo>
                  <a:pt x="4332146" y="28235"/>
                </a:lnTo>
                <a:lnTo>
                  <a:pt x="4322238" y="13541"/>
                </a:lnTo>
                <a:lnTo>
                  <a:pt x="4307544" y="3633"/>
                </a:lnTo>
                <a:lnTo>
                  <a:pt x="4289552" y="0"/>
                </a:lnTo>
                <a:close/>
              </a:path>
            </a:pathLst>
          </a:custGeom>
          <a:solidFill>
            <a:srgbClr val="EEAE53"/>
          </a:solidFill>
        </p:spPr>
        <p:txBody>
          <a:bodyPr wrap="square" lIns="0" tIns="0" rIns="0" bIns="0" rtlCol="0"/>
          <a:lstStyle/>
          <a:p>
            <a:r>
              <a:rPr lang="es-ES" b="1" dirty="0">
                <a:solidFill>
                  <a:schemeClr val="bg1"/>
                </a:solidFill>
              </a:rPr>
              <a:t>MEMORIA ANUAL / MATRIZ DE INDICADORES INDICADORES</a:t>
            </a:r>
            <a:endParaRPr b="1" dirty="0">
              <a:solidFill>
                <a:schemeClr val="bg1"/>
              </a:solidFill>
            </a:endParaRPr>
          </a:p>
        </p:txBody>
      </p:sp>
      <p:sp>
        <p:nvSpPr>
          <p:cNvPr id="45" name="object 14">
            <a:extLst>
              <a:ext uri="{FF2B5EF4-FFF2-40B4-BE49-F238E27FC236}">
                <a16:creationId xmlns:a16="http://schemas.microsoft.com/office/drawing/2014/main" id="{1E84E864-B9F2-42FF-AFEB-7837AFC5B9F8}"/>
              </a:ext>
            </a:extLst>
          </p:cNvPr>
          <p:cNvSpPr txBox="1"/>
          <p:nvPr/>
        </p:nvSpPr>
        <p:spPr>
          <a:xfrm>
            <a:off x="5090985" y="5079952"/>
            <a:ext cx="6434441" cy="553998"/>
          </a:xfrm>
          <a:prstGeom prst="rect">
            <a:avLst/>
          </a:prstGeom>
        </p:spPr>
        <p:txBody>
          <a:bodyPr vert="horz" wrap="square" lIns="0" tIns="0" rIns="0" bIns="0" rtlCol="0">
            <a:spAutoFit/>
          </a:bodyPr>
          <a:lstStyle/>
          <a:p>
            <a:pPr marL="299085" marR="5080" indent="-286385">
              <a:lnSpc>
                <a:spcPct val="100000"/>
              </a:lnSpc>
              <a:buFont typeface="Arial"/>
              <a:buChar char="•"/>
              <a:tabLst>
                <a:tab pos="299085" algn="l"/>
                <a:tab pos="299720" algn="l"/>
              </a:tabLst>
            </a:pPr>
            <a:r>
              <a:rPr lang="es-ES" sz="1800" spc="-15" dirty="0">
                <a:latin typeface="Calibri"/>
                <a:cs typeface="Calibri"/>
              </a:rPr>
              <a:t> Elaboración de Memoria Anual, Informe Final y Matriz de Indicadores</a:t>
            </a:r>
            <a:endParaRPr sz="1800" dirty="0">
              <a:latin typeface="Calibri"/>
              <a:cs typeface="Calibri"/>
            </a:endParaRPr>
          </a:p>
        </p:txBody>
      </p:sp>
    </p:spTree>
    <p:extLst>
      <p:ext uri="{BB962C8B-B14F-4D97-AF65-F5344CB8AC3E}">
        <p14:creationId xmlns:p14="http://schemas.microsoft.com/office/powerpoint/2010/main" val="383927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6000" fill="hold"/>
                                        <p:tgtEl>
                                          <p:spTgt spid="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5517" y="5830211"/>
            <a:ext cx="1778575" cy="756456"/>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1723" y="5672267"/>
            <a:ext cx="1457325" cy="914400"/>
          </a:xfrm>
          <a:prstGeom prst="rect">
            <a:avLst/>
          </a:prstGeom>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091" y="5918383"/>
            <a:ext cx="1626907" cy="580112"/>
          </a:xfrm>
          <a:prstGeom prst="rect">
            <a:avLst/>
          </a:prstGeom>
        </p:spPr>
      </p:pic>
      <p:pic>
        <p:nvPicPr>
          <p:cNvPr id="10" name="Imagen 9">
            <a:extLst>
              <a:ext uri="{FF2B5EF4-FFF2-40B4-BE49-F238E27FC236}">
                <a16:creationId xmlns:a16="http://schemas.microsoft.com/office/drawing/2014/main" id="{5D1905B0-3CB5-4062-8146-D5A702A6346D}"/>
              </a:ext>
            </a:extLst>
          </p:cNvPr>
          <p:cNvPicPr>
            <a:picLocks noChangeAspect="1"/>
          </p:cNvPicPr>
          <p:nvPr/>
        </p:nvPicPr>
        <p:blipFill>
          <a:blip r:embed="rId6"/>
          <a:stretch>
            <a:fillRect/>
          </a:stretch>
        </p:blipFill>
        <p:spPr>
          <a:xfrm>
            <a:off x="2614305" y="975168"/>
            <a:ext cx="6963390" cy="453842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0C2E96AD-D9FE-42C8-8F14-6AC942361FC6}"/>
              </a:ext>
            </a:extLst>
          </p:cNvPr>
          <p:cNvPicPr>
            <a:picLocks noChangeAspect="1"/>
          </p:cNvPicPr>
          <p:nvPr/>
        </p:nvPicPr>
        <p:blipFill>
          <a:blip r:embed="rId3"/>
          <a:stretch>
            <a:fillRect/>
          </a:stretch>
        </p:blipFill>
        <p:spPr>
          <a:xfrm>
            <a:off x="5342626" y="5749546"/>
            <a:ext cx="6236898" cy="692908"/>
          </a:xfrm>
          <a:prstGeom prst="rect">
            <a:avLst/>
          </a:prstGeom>
        </p:spPr>
      </p:pic>
      <p:sp>
        <p:nvSpPr>
          <p:cNvPr id="7" name="object 3"/>
          <p:cNvSpPr/>
          <p:nvPr/>
        </p:nvSpPr>
        <p:spPr>
          <a:xfrm>
            <a:off x="6724779" y="6140196"/>
            <a:ext cx="3670300" cy="718185"/>
          </a:xfrm>
          <a:custGeom>
            <a:avLst/>
            <a:gdLst/>
            <a:ahLst/>
            <a:cxnLst/>
            <a:rect l="l" t="t" r="r" b="b"/>
            <a:pathLst>
              <a:path w="3670300" h="718184">
                <a:moveTo>
                  <a:pt x="0" y="717803"/>
                </a:moveTo>
                <a:lnTo>
                  <a:pt x="3669791" y="717803"/>
                </a:lnTo>
                <a:lnTo>
                  <a:pt x="3669791" y="0"/>
                </a:lnTo>
                <a:lnTo>
                  <a:pt x="0" y="0"/>
                </a:lnTo>
                <a:lnTo>
                  <a:pt x="0" y="71780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bject 4"/>
          <p:cNvSpPr/>
          <p:nvPr/>
        </p:nvSpPr>
        <p:spPr>
          <a:xfrm>
            <a:off x="6724779" y="6140196"/>
            <a:ext cx="3670300" cy="718185"/>
          </a:xfrm>
          <a:custGeom>
            <a:avLst/>
            <a:gdLst/>
            <a:ahLst/>
            <a:cxnLst/>
            <a:rect l="l" t="t" r="r" b="b"/>
            <a:pathLst>
              <a:path w="3670300" h="718184">
                <a:moveTo>
                  <a:pt x="0" y="717803"/>
                </a:moveTo>
                <a:lnTo>
                  <a:pt x="3669791" y="717803"/>
                </a:lnTo>
                <a:lnTo>
                  <a:pt x="3669791" y="0"/>
                </a:lnTo>
                <a:lnTo>
                  <a:pt x="0" y="0"/>
                </a:lnTo>
                <a:lnTo>
                  <a:pt x="0" y="717803"/>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object 18"/>
          <p:cNvSpPr txBox="1">
            <a:spLocks/>
          </p:cNvSpPr>
          <p:nvPr/>
        </p:nvSpPr>
        <p:spPr>
          <a:xfrm>
            <a:off x="2011104" y="792543"/>
            <a:ext cx="10081120" cy="515140"/>
          </a:xfrm>
          <a:prstGeom prst="rect">
            <a:avLst/>
          </a:prstGeom>
        </p:spPr>
        <p:txBody>
          <a:bodyPr vert="horz" wrap="square" lIns="0" tIns="144398"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510665" marR="0" lvl="0" indent="0" algn="l" defTabSz="914400" rtl="0" eaLnBrk="1" fontAlgn="auto" latinLnBrk="0" hangingPunct="1">
              <a:lnSpc>
                <a:spcPct val="100000"/>
              </a:lnSpc>
              <a:spcBef>
                <a:spcPct val="0"/>
              </a:spcBef>
              <a:spcAft>
                <a:spcPts val="0"/>
              </a:spcAft>
              <a:buClrTx/>
              <a:buSzTx/>
              <a:buFontTx/>
              <a:buNone/>
              <a:tabLst/>
              <a:defRPr/>
            </a:pPr>
            <a:r>
              <a:rPr kumimoji="0" lang="es-PY" sz="2400" b="1" i="0" u="none" strike="noStrike" kern="1200" cap="none" spc="-15" normalizeH="0" baseline="0" noProof="0" dirty="0">
                <a:ln>
                  <a:noFill/>
                </a:ln>
                <a:solidFill>
                  <a:prstClr val="black"/>
                </a:solidFill>
                <a:effectLst/>
                <a:uLnTx/>
                <a:uFillTx/>
                <a:latin typeface="Calibri Light" panose="020F0302020204030204"/>
                <a:ea typeface="+mj-ea"/>
                <a:cs typeface="+mj-cs"/>
              </a:rPr>
              <a:t>ESPACIOS propicios para la Rendición de Cuentas</a:t>
            </a:r>
            <a:endParaRPr kumimoji="0" lang="es-PY" sz="2400" b="1" i="0" u="none" strike="noStrike" kern="1200" cap="none" spc="-10" normalizeH="0" baseline="0" noProof="0" dirty="0">
              <a:ln>
                <a:noFill/>
              </a:ln>
              <a:solidFill>
                <a:prstClr val="black"/>
              </a:solidFill>
              <a:effectLst/>
              <a:uLnTx/>
              <a:uFillTx/>
              <a:latin typeface="Calibri Light" panose="020F0302020204030204"/>
              <a:ea typeface="+mj-ea"/>
              <a:cs typeface="+mj-cs"/>
            </a:endParaRPr>
          </a:p>
        </p:txBody>
      </p:sp>
      <p:graphicFrame>
        <p:nvGraphicFramePr>
          <p:cNvPr id="3" name="Diagrama 2">
            <a:extLst>
              <a:ext uri="{FF2B5EF4-FFF2-40B4-BE49-F238E27FC236}">
                <a16:creationId xmlns:a16="http://schemas.microsoft.com/office/drawing/2014/main" id="{F18CC2EC-212C-49A3-BF96-1BA8E02A253B}"/>
              </a:ext>
            </a:extLst>
          </p:cNvPr>
          <p:cNvGraphicFramePr/>
          <p:nvPr>
            <p:extLst>
              <p:ext uri="{D42A27DB-BD31-4B8C-83A1-F6EECF244321}">
                <p14:modId xmlns:p14="http://schemas.microsoft.com/office/powerpoint/2010/main" val="4122375112"/>
              </p:ext>
            </p:extLst>
          </p:nvPr>
        </p:nvGraphicFramePr>
        <p:xfrm>
          <a:off x="487882" y="1624184"/>
          <a:ext cx="6376744" cy="39575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2" name="Diagrama 21">
            <a:extLst>
              <a:ext uri="{FF2B5EF4-FFF2-40B4-BE49-F238E27FC236}">
                <a16:creationId xmlns:a16="http://schemas.microsoft.com/office/drawing/2014/main" id="{D6D67EB8-33DB-44F5-9A6A-F6FCBC9DCE94}"/>
              </a:ext>
            </a:extLst>
          </p:cNvPr>
          <p:cNvGraphicFramePr/>
          <p:nvPr>
            <p:extLst>
              <p:ext uri="{D42A27DB-BD31-4B8C-83A1-F6EECF244321}">
                <p14:modId xmlns:p14="http://schemas.microsoft.com/office/powerpoint/2010/main" val="4278907471"/>
              </p:ext>
            </p:extLst>
          </p:nvPr>
        </p:nvGraphicFramePr>
        <p:xfrm>
          <a:off x="5858274" y="1596654"/>
          <a:ext cx="6042178" cy="39575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784421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0C2E96AD-D9FE-42C8-8F14-6AC942361FC6}"/>
              </a:ext>
            </a:extLst>
          </p:cNvPr>
          <p:cNvPicPr>
            <a:picLocks noChangeAspect="1"/>
          </p:cNvPicPr>
          <p:nvPr/>
        </p:nvPicPr>
        <p:blipFill>
          <a:blip r:embed="rId3"/>
          <a:stretch>
            <a:fillRect/>
          </a:stretch>
        </p:blipFill>
        <p:spPr>
          <a:xfrm>
            <a:off x="5342626" y="5749546"/>
            <a:ext cx="6236898" cy="692908"/>
          </a:xfrm>
          <a:prstGeom prst="rect">
            <a:avLst/>
          </a:prstGeom>
        </p:spPr>
      </p:pic>
      <p:sp>
        <p:nvSpPr>
          <p:cNvPr id="7" name="object 3"/>
          <p:cNvSpPr/>
          <p:nvPr/>
        </p:nvSpPr>
        <p:spPr>
          <a:xfrm>
            <a:off x="6724779" y="6140196"/>
            <a:ext cx="3670300" cy="718185"/>
          </a:xfrm>
          <a:custGeom>
            <a:avLst/>
            <a:gdLst/>
            <a:ahLst/>
            <a:cxnLst/>
            <a:rect l="l" t="t" r="r" b="b"/>
            <a:pathLst>
              <a:path w="3670300" h="718184">
                <a:moveTo>
                  <a:pt x="0" y="717803"/>
                </a:moveTo>
                <a:lnTo>
                  <a:pt x="3669791" y="717803"/>
                </a:lnTo>
                <a:lnTo>
                  <a:pt x="3669791" y="0"/>
                </a:lnTo>
                <a:lnTo>
                  <a:pt x="0" y="0"/>
                </a:lnTo>
                <a:lnTo>
                  <a:pt x="0" y="71780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bject 4"/>
          <p:cNvSpPr/>
          <p:nvPr/>
        </p:nvSpPr>
        <p:spPr>
          <a:xfrm>
            <a:off x="6724779" y="6140196"/>
            <a:ext cx="3670300" cy="718185"/>
          </a:xfrm>
          <a:custGeom>
            <a:avLst/>
            <a:gdLst/>
            <a:ahLst/>
            <a:cxnLst/>
            <a:rect l="l" t="t" r="r" b="b"/>
            <a:pathLst>
              <a:path w="3670300" h="718184">
                <a:moveTo>
                  <a:pt x="0" y="717803"/>
                </a:moveTo>
                <a:lnTo>
                  <a:pt x="3669791" y="717803"/>
                </a:lnTo>
                <a:lnTo>
                  <a:pt x="3669791" y="0"/>
                </a:lnTo>
                <a:lnTo>
                  <a:pt x="0" y="0"/>
                </a:lnTo>
                <a:lnTo>
                  <a:pt x="0" y="717803"/>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uadroTexto 5">
            <a:extLst>
              <a:ext uri="{FF2B5EF4-FFF2-40B4-BE49-F238E27FC236}">
                <a16:creationId xmlns:a16="http://schemas.microsoft.com/office/drawing/2014/main" id="{7475BD8E-E66C-5B01-EB35-F2DAEB23EB9A}"/>
              </a:ext>
            </a:extLst>
          </p:cNvPr>
          <p:cNvSpPr txBox="1"/>
          <p:nvPr/>
        </p:nvSpPr>
        <p:spPr>
          <a:xfrm>
            <a:off x="2279374" y="2050668"/>
            <a:ext cx="7447722" cy="3323987"/>
          </a:xfrm>
          <a:prstGeom prst="rect">
            <a:avLst/>
          </a:prstGeom>
          <a:noFill/>
        </p:spPr>
        <p:txBody>
          <a:bodyPr wrap="square">
            <a:spAutoFit/>
          </a:bodyPr>
          <a:lstStyle/>
          <a:p>
            <a:pPr marL="2667000" indent="266700" algn="just"/>
            <a:r>
              <a:rPr lang="es-PY" sz="1800" b="1" dirty="0">
                <a:effectLst/>
                <a:latin typeface="Times New Roman" panose="02020603050405020304" pitchFamily="18" charset="0"/>
                <a:ea typeface="Times New Roman" panose="02020603050405020304" pitchFamily="18" charset="0"/>
                <a:cs typeface="Book Antiqua" panose="02040602050305030304" pitchFamily="18" charset="0"/>
              </a:rPr>
              <a:t> </a:t>
            </a:r>
            <a:endParaRPr lang="es-PY" sz="1800" b="1" dirty="0">
              <a:effectLst/>
              <a:latin typeface="Book Antiqua" panose="02040602050305030304" pitchFamily="18" charset="0"/>
              <a:ea typeface="Times New Roman" panose="02020603050405020304" pitchFamily="18" charset="0"/>
              <a:cs typeface="Book Antiqua" panose="02040602050305030304" pitchFamily="18" charset="0"/>
            </a:endParaRPr>
          </a:p>
          <a:p>
            <a:pPr algn="just"/>
            <a:r>
              <a:rPr lang="es-ES" sz="2400" b="1" dirty="0">
                <a:effectLst/>
                <a:latin typeface="Times New Roman" panose="02020603050405020304" pitchFamily="18" charset="0"/>
                <a:ea typeface="Times New Roman" panose="02020603050405020304" pitchFamily="18" charset="0"/>
              </a:rPr>
              <a:t>“POR LA CUAL SE ESTABLECEN LAS DISPOSICIONES REGLAMENTARIAS </a:t>
            </a:r>
            <a:r>
              <a:rPr lang="es-MX" sz="2400" b="1" dirty="0">
                <a:effectLst/>
                <a:latin typeface="Times New Roman" panose="02020603050405020304" pitchFamily="18" charset="0"/>
                <a:ea typeface="Times New Roman" panose="02020603050405020304" pitchFamily="18" charset="0"/>
              </a:rPr>
              <a:t>RELACIONADAS AL MANUAL DE RENDICIÓN DE CUENTAS AL CIUDADANO, CORRESPONDIENTES AL EJERCICIO</a:t>
            </a:r>
            <a:r>
              <a:rPr lang="es-ES" sz="2400" b="1" dirty="0">
                <a:effectLst/>
                <a:latin typeface="Times New Roman" panose="02020603050405020304" pitchFamily="18" charset="0"/>
                <a:ea typeface="Times New Roman" panose="02020603050405020304" pitchFamily="18" charset="0"/>
              </a:rPr>
              <a:t> FISCAL</a:t>
            </a:r>
            <a:r>
              <a:rPr lang="es-MX" sz="2400" b="1" dirty="0">
                <a:effectLst/>
                <a:latin typeface="Times New Roman" panose="02020603050405020304" pitchFamily="18" charset="0"/>
                <a:ea typeface="Times New Roman" panose="02020603050405020304" pitchFamily="18" charset="0"/>
              </a:rPr>
              <a:t> 202</a:t>
            </a:r>
            <a:r>
              <a:rPr lang="es-ES" sz="2400" b="1" dirty="0">
                <a:effectLst/>
                <a:latin typeface="Times New Roman" panose="02020603050405020304" pitchFamily="18" charset="0"/>
                <a:ea typeface="Times New Roman" panose="02020603050405020304" pitchFamily="18" charset="0"/>
              </a:rPr>
              <a:t>3,</a:t>
            </a:r>
            <a:r>
              <a:rPr lang="es-MX" sz="2400" b="1" dirty="0">
                <a:effectLst/>
                <a:latin typeface="Times New Roman" panose="02020603050405020304" pitchFamily="18" charset="0"/>
                <a:ea typeface="Times New Roman" panose="02020603050405020304" pitchFamily="18" charset="0"/>
              </a:rPr>
              <a:t> DE CONFORMIDAD A LAS PRERROGATIVAS ESTABLECIDAS EN </a:t>
            </a:r>
            <a:r>
              <a:rPr lang="es-ES" sz="2400" b="1" dirty="0">
                <a:effectLst/>
                <a:latin typeface="Times New Roman" panose="02020603050405020304" pitchFamily="18" charset="0"/>
                <a:ea typeface="Times New Roman" panose="02020603050405020304" pitchFamily="18" charset="0"/>
              </a:rPr>
              <a:t>EL DECRETO N.º 2991/2019”</a:t>
            </a:r>
            <a:endParaRPr lang="es-PY" sz="2400" dirty="0">
              <a:effectLst/>
              <a:latin typeface="Times New Roman" panose="02020603050405020304" pitchFamily="18" charset="0"/>
              <a:ea typeface="Times New Roman" panose="02020603050405020304" pitchFamily="18" charset="0"/>
            </a:endParaRPr>
          </a:p>
        </p:txBody>
      </p:sp>
      <p:sp>
        <p:nvSpPr>
          <p:cNvPr id="10" name="CuadroTexto 9">
            <a:extLst>
              <a:ext uri="{FF2B5EF4-FFF2-40B4-BE49-F238E27FC236}">
                <a16:creationId xmlns:a16="http://schemas.microsoft.com/office/drawing/2014/main" id="{01321D7C-C2D7-7A0E-62C7-C525DE82D812}"/>
              </a:ext>
            </a:extLst>
          </p:cNvPr>
          <p:cNvSpPr txBox="1"/>
          <p:nvPr/>
        </p:nvSpPr>
        <p:spPr>
          <a:xfrm>
            <a:off x="583096" y="1152557"/>
            <a:ext cx="8918713" cy="523220"/>
          </a:xfrm>
          <a:prstGeom prst="rect">
            <a:avLst/>
          </a:prstGeom>
          <a:noFill/>
        </p:spPr>
        <p:txBody>
          <a:bodyPr wrap="square">
            <a:spAutoFit/>
          </a:bodyPr>
          <a:lstStyle/>
          <a:p>
            <a:pPr marL="2667000" indent="266700" algn="just"/>
            <a:r>
              <a:rPr lang="es-ES" sz="2800" b="1" dirty="0">
                <a:effectLst/>
                <a:latin typeface="Times New Roman" panose="02020603050405020304" pitchFamily="18" charset="0"/>
                <a:ea typeface="Times New Roman" panose="02020603050405020304" pitchFamily="18" charset="0"/>
                <a:cs typeface="Book Antiqua" panose="02040602050305030304" pitchFamily="18" charset="0"/>
              </a:rPr>
              <a:t>RESOLUCIÓ</a:t>
            </a:r>
            <a:r>
              <a:rPr lang="es-PY" sz="2800" b="1" dirty="0">
                <a:effectLst/>
                <a:latin typeface="Times New Roman" panose="02020603050405020304" pitchFamily="18" charset="0"/>
                <a:ea typeface="Times New Roman" panose="02020603050405020304" pitchFamily="18" charset="0"/>
                <a:cs typeface="Book Antiqua" panose="02040602050305030304" pitchFamily="18" charset="0"/>
              </a:rPr>
              <a:t>N SENAC N.º16</a:t>
            </a:r>
            <a:r>
              <a:rPr lang="es-ES" sz="2800" b="1" dirty="0">
                <a:effectLst/>
                <a:latin typeface="Times New Roman" panose="02020603050405020304" pitchFamily="18" charset="0"/>
                <a:ea typeface="Times New Roman" panose="02020603050405020304" pitchFamily="18" charset="0"/>
                <a:cs typeface="Book Antiqua" panose="02040602050305030304" pitchFamily="18" charset="0"/>
              </a:rPr>
              <a:t> /</a:t>
            </a:r>
            <a:r>
              <a:rPr lang="es-PY" sz="2800" b="1" dirty="0">
                <a:effectLst/>
                <a:latin typeface="Times New Roman" panose="02020603050405020304" pitchFamily="18" charset="0"/>
                <a:ea typeface="Times New Roman" panose="02020603050405020304" pitchFamily="18" charset="0"/>
                <a:cs typeface="Book Antiqua" panose="02040602050305030304" pitchFamily="18" charset="0"/>
              </a:rPr>
              <a:t>2023</a:t>
            </a:r>
            <a:endParaRPr lang="es-PY" sz="2800" b="1" dirty="0">
              <a:effectLst/>
              <a:latin typeface="Book Antiqua" panose="02040602050305030304" pitchFamily="18" charset="0"/>
              <a:ea typeface="Times New Roman" panose="02020603050405020304" pitchFamily="18" charset="0"/>
              <a:cs typeface="Book Antiqua" panose="02040602050305030304" pitchFamily="18" charset="0"/>
            </a:endParaRPr>
          </a:p>
        </p:txBody>
      </p:sp>
    </p:spTree>
    <p:extLst>
      <p:ext uri="{BB962C8B-B14F-4D97-AF65-F5344CB8AC3E}">
        <p14:creationId xmlns:p14="http://schemas.microsoft.com/office/powerpoint/2010/main" val="1310812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0C2E96AD-D9FE-42C8-8F14-6AC942361FC6}"/>
              </a:ext>
            </a:extLst>
          </p:cNvPr>
          <p:cNvPicPr>
            <a:picLocks noChangeAspect="1"/>
          </p:cNvPicPr>
          <p:nvPr/>
        </p:nvPicPr>
        <p:blipFill>
          <a:blip r:embed="rId3"/>
          <a:stretch>
            <a:fillRect/>
          </a:stretch>
        </p:blipFill>
        <p:spPr>
          <a:xfrm>
            <a:off x="5342626" y="5749546"/>
            <a:ext cx="6236898" cy="692908"/>
          </a:xfrm>
          <a:prstGeom prst="rect">
            <a:avLst/>
          </a:prstGeom>
        </p:spPr>
      </p:pic>
      <p:sp>
        <p:nvSpPr>
          <p:cNvPr id="7" name="object 3"/>
          <p:cNvSpPr/>
          <p:nvPr/>
        </p:nvSpPr>
        <p:spPr>
          <a:xfrm>
            <a:off x="6724779" y="6140196"/>
            <a:ext cx="3670300" cy="718185"/>
          </a:xfrm>
          <a:custGeom>
            <a:avLst/>
            <a:gdLst/>
            <a:ahLst/>
            <a:cxnLst/>
            <a:rect l="l" t="t" r="r" b="b"/>
            <a:pathLst>
              <a:path w="3670300" h="718184">
                <a:moveTo>
                  <a:pt x="0" y="717803"/>
                </a:moveTo>
                <a:lnTo>
                  <a:pt x="3669791" y="717803"/>
                </a:lnTo>
                <a:lnTo>
                  <a:pt x="3669791" y="0"/>
                </a:lnTo>
                <a:lnTo>
                  <a:pt x="0" y="0"/>
                </a:lnTo>
                <a:lnTo>
                  <a:pt x="0" y="71780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bject 4"/>
          <p:cNvSpPr/>
          <p:nvPr/>
        </p:nvSpPr>
        <p:spPr>
          <a:xfrm>
            <a:off x="6724779" y="6140196"/>
            <a:ext cx="3670300" cy="718185"/>
          </a:xfrm>
          <a:custGeom>
            <a:avLst/>
            <a:gdLst/>
            <a:ahLst/>
            <a:cxnLst/>
            <a:rect l="l" t="t" r="r" b="b"/>
            <a:pathLst>
              <a:path w="3670300" h="718184">
                <a:moveTo>
                  <a:pt x="0" y="717803"/>
                </a:moveTo>
                <a:lnTo>
                  <a:pt x="3669791" y="717803"/>
                </a:lnTo>
                <a:lnTo>
                  <a:pt x="3669791" y="0"/>
                </a:lnTo>
                <a:lnTo>
                  <a:pt x="0" y="0"/>
                </a:lnTo>
                <a:lnTo>
                  <a:pt x="0" y="717803"/>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286F9A7B-730A-96D5-B279-53D11D3894DE}"/>
              </a:ext>
            </a:extLst>
          </p:cNvPr>
          <p:cNvSpPr txBox="1"/>
          <p:nvPr/>
        </p:nvSpPr>
        <p:spPr>
          <a:xfrm>
            <a:off x="2530190" y="1463142"/>
            <a:ext cx="6096000" cy="2308324"/>
          </a:xfrm>
          <a:prstGeom prst="rect">
            <a:avLst/>
          </a:prstGeom>
          <a:noFill/>
        </p:spPr>
        <p:txBody>
          <a:bodyPr wrap="square">
            <a:spAutoFit/>
          </a:bodyPr>
          <a:lstStyle/>
          <a:p>
            <a:pPr marL="1049655" indent="-1049655" algn="just"/>
            <a:r>
              <a:rPr lang="pt-BR" sz="1800" b="1" dirty="0">
                <a:effectLst/>
                <a:latin typeface="Times New Roman" panose="02020603050405020304" pitchFamily="18" charset="0"/>
                <a:ea typeface="Times New Roman" panose="02020603050405020304" pitchFamily="18" charset="0"/>
              </a:rPr>
              <a:t>Artículo 1°</a:t>
            </a:r>
            <a:r>
              <a:rPr lang="pt-BR" sz="1800" dirty="0">
                <a:effectLst/>
                <a:latin typeface="Times New Roman" panose="02020603050405020304" pitchFamily="18" charset="0"/>
                <a:ea typeface="Times New Roman" panose="02020603050405020304" pitchFamily="18" charset="0"/>
              </a:rPr>
              <a:t>. </a:t>
            </a:r>
            <a:r>
              <a:rPr lang="es-PY" sz="1800" dirty="0">
                <a:effectLst/>
                <a:latin typeface="Times New Roman" panose="02020603050405020304" pitchFamily="18" charset="0"/>
                <a:ea typeface="Times New Roman" panose="02020603050405020304" pitchFamily="18" charset="0"/>
              </a:rPr>
              <a:t>	</a:t>
            </a:r>
            <a:r>
              <a:rPr lang="es-PY" sz="1800" b="1" dirty="0">
                <a:effectLst/>
                <a:latin typeface="Times New Roman" panose="02020603050405020304" pitchFamily="18" charset="0"/>
                <a:ea typeface="Times New Roman" panose="02020603050405020304" pitchFamily="18" charset="0"/>
              </a:rPr>
              <a:t>Disponer </a:t>
            </a:r>
            <a:r>
              <a:rPr lang="es-PY" sz="1800" dirty="0">
                <a:effectLst/>
                <a:latin typeface="Times New Roman" panose="02020603050405020304" pitchFamily="18" charset="0"/>
                <a:ea typeface="Times New Roman" panose="02020603050405020304" pitchFamily="18" charset="0"/>
              </a:rPr>
              <a:t>que los Organismos y Entidades del Estado obligados en el Art. 2° del Decreto N.º</a:t>
            </a:r>
            <a:r>
              <a:rPr lang="es-PY" sz="1800" b="1" dirty="0">
                <a:effectLst/>
                <a:latin typeface="Times New Roman" panose="02020603050405020304" pitchFamily="18" charset="0"/>
                <a:ea typeface="Times New Roman" panose="02020603050405020304" pitchFamily="18" charset="0"/>
              </a:rPr>
              <a:t> </a:t>
            </a:r>
            <a:r>
              <a:rPr lang="es-PY" sz="1800" dirty="0">
                <a:effectLst/>
                <a:latin typeface="Times New Roman" panose="02020603050405020304" pitchFamily="18" charset="0"/>
                <a:ea typeface="Times New Roman" panose="02020603050405020304" pitchFamily="18" charset="0"/>
              </a:rPr>
              <a:t>2991/19</a:t>
            </a:r>
            <a:r>
              <a:rPr lang="es-PY" sz="1800" b="1" dirty="0">
                <a:effectLst/>
                <a:latin typeface="Times New Roman" panose="02020603050405020304" pitchFamily="18" charset="0"/>
                <a:ea typeface="Times New Roman" panose="02020603050405020304" pitchFamily="18" charset="0"/>
              </a:rPr>
              <a:t>,</a:t>
            </a:r>
            <a:r>
              <a:rPr lang="es-PY" sz="1800" dirty="0">
                <a:effectLst/>
                <a:latin typeface="Times New Roman" panose="02020603050405020304" pitchFamily="18" charset="0"/>
                <a:ea typeface="Times New Roman" panose="02020603050405020304" pitchFamily="18" charset="0"/>
              </a:rPr>
              <a:t> presenten el Plan de Rendición de Cuentas al Ciudadano correspondiente al ejercicio fiscal 2023, a más tardar, </a:t>
            </a:r>
            <a:r>
              <a:rPr lang="es-PY" sz="1800" b="1" dirty="0">
                <a:effectLst/>
                <a:latin typeface="Times New Roman" panose="02020603050405020304" pitchFamily="18" charset="0"/>
                <a:ea typeface="Times New Roman" panose="02020603050405020304" pitchFamily="18" charset="0"/>
              </a:rPr>
              <a:t>el último día hábil del mes de febrero de 2023</a:t>
            </a:r>
            <a:r>
              <a:rPr lang="es-PY" sz="1800" dirty="0">
                <a:effectLst/>
                <a:latin typeface="Times New Roman" panose="02020603050405020304" pitchFamily="18" charset="0"/>
                <a:ea typeface="Times New Roman" panose="02020603050405020304" pitchFamily="18" charset="0"/>
              </a:rPr>
              <a:t>, de conformidad a los lineamientos establecidos en el Manual de Rendición de Rendición de Cuentas al Ciudadano.</a:t>
            </a:r>
          </a:p>
        </p:txBody>
      </p:sp>
      <p:sp>
        <p:nvSpPr>
          <p:cNvPr id="5" name="CuadroTexto 4">
            <a:extLst>
              <a:ext uri="{FF2B5EF4-FFF2-40B4-BE49-F238E27FC236}">
                <a16:creationId xmlns:a16="http://schemas.microsoft.com/office/drawing/2014/main" id="{DFB45888-F600-06B8-903A-71536582687D}"/>
              </a:ext>
            </a:extLst>
          </p:cNvPr>
          <p:cNvSpPr txBox="1"/>
          <p:nvPr/>
        </p:nvSpPr>
        <p:spPr>
          <a:xfrm>
            <a:off x="1921565" y="4964287"/>
            <a:ext cx="10137914" cy="369332"/>
          </a:xfrm>
          <a:prstGeom prst="rect">
            <a:avLst/>
          </a:prstGeom>
          <a:noFill/>
        </p:spPr>
        <p:txBody>
          <a:bodyPr wrap="square" rtlCol="0">
            <a:spAutoFit/>
          </a:bodyPr>
          <a:lstStyle/>
          <a:p>
            <a:r>
              <a:rPr lang="es-ES" b="1" u="sng" dirty="0"/>
              <a:t>Presentación del Plan de Rendición de Cuentas 2023: </a:t>
            </a:r>
            <a:r>
              <a:rPr lang="es-ES" dirty="0"/>
              <a:t>28 de FEBRERO 2023</a:t>
            </a:r>
            <a:endParaRPr lang="es-PY" dirty="0"/>
          </a:p>
        </p:txBody>
      </p:sp>
    </p:spTree>
    <p:extLst>
      <p:ext uri="{BB962C8B-B14F-4D97-AF65-F5344CB8AC3E}">
        <p14:creationId xmlns:p14="http://schemas.microsoft.com/office/powerpoint/2010/main" val="3959913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0C2E96AD-D9FE-42C8-8F14-6AC942361FC6}"/>
              </a:ext>
            </a:extLst>
          </p:cNvPr>
          <p:cNvPicPr>
            <a:picLocks noChangeAspect="1"/>
          </p:cNvPicPr>
          <p:nvPr/>
        </p:nvPicPr>
        <p:blipFill>
          <a:blip r:embed="rId3"/>
          <a:stretch>
            <a:fillRect/>
          </a:stretch>
        </p:blipFill>
        <p:spPr>
          <a:xfrm>
            <a:off x="5342626" y="5749546"/>
            <a:ext cx="6236898" cy="692908"/>
          </a:xfrm>
          <a:prstGeom prst="rect">
            <a:avLst/>
          </a:prstGeom>
        </p:spPr>
      </p:pic>
      <p:sp>
        <p:nvSpPr>
          <p:cNvPr id="7" name="object 3"/>
          <p:cNvSpPr/>
          <p:nvPr/>
        </p:nvSpPr>
        <p:spPr>
          <a:xfrm>
            <a:off x="6724779" y="6140196"/>
            <a:ext cx="3670300" cy="718185"/>
          </a:xfrm>
          <a:custGeom>
            <a:avLst/>
            <a:gdLst/>
            <a:ahLst/>
            <a:cxnLst/>
            <a:rect l="l" t="t" r="r" b="b"/>
            <a:pathLst>
              <a:path w="3670300" h="718184">
                <a:moveTo>
                  <a:pt x="0" y="717803"/>
                </a:moveTo>
                <a:lnTo>
                  <a:pt x="3669791" y="717803"/>
                </a:lnTo>
                <a:lnTo>
                  <a:pt x="3669791" y="0"/>
                </a:lnTo>
                <a:lnTo>
                  <a:pt x="0" y="0"/>
                </a:lnTo>
                <a:lnTo>
                  <a:pt x="0" y="71780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bject 4"/>
          <p:cNvSpPr/>
          <p:nvPr/>
        </p:nvSpPr>
        <p:spPr>
          <a:xfrm>
            <a:off x="6724779" y="6140196"/>
            <a:ext cx="3670300" cy="718185"/>
          </a:xfrm>
          <a:custGeom>
            <a:avLst/>
            <a:gdLst/>
            <a:ahLst/>
            <a:cxnLst/>
            <a:rect l="l" t="t" r="r" b="b"/>
            <a:pathLst>
              <a:path w="3670300" h="718184">
                <a:moveTo>
                  <a:pt x="0" y="717803"/>
                </a:moveTo>
                <a:lnTo>
                  <a:pt x="3669791" y="717803"/>
                </a:lnTo>
                <a:lnTo>
                  <a:pt x="3669791" y="0"/>
                </a:lnTo>
                <a:lnTo>
                  <a:pt x="0" y="0"/>
                </a:lnTo>
                <a:lnTo>
                  <a:pt x="0" y="717803"/>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CuadroTexto 5">
            <a:extLst>
              <a:ext uri="{FF2B5EF4-FFF2-40B4-BE49-F238E27FC236}">
                <a16:creationId xmlns:a16="http://schemas.microsoft.com/office/drawing/2014/main" id="{774BEC56-E54F-AABF-5060-6F254E150A38}"/>
              </a:ext>
            </a:extLst>
          </p:cNvPr>
          <p:cNvSpPr txBox="1"/>
          <p:nvPr/>
        </p:nvSpPr>
        <p:spPr>
          <a:xfrm>
            <a:off x="2279374" y="1525938"/>
            <a:ext cx="7633252" cy="3416320"/>
          </a:xfrm>
          <a:prstGeom prst="rect">
            <a:avLst/>
          </a:prstGeom>
          <a:noFill/>
        </p:spPr>
        <p:txBody>
          <a:bodyPr wrap="square">
            <a:spAutoFit/>
          </a:bodyPr>
          <a:lstStyle/>
          <a:p>
            <a:pPr marL="1049655" indent="-1049655" algn="just"/>
            <a:r>
              <a:rPr lang="es-ES" sz="1800" b="1" dirty="0">
                <a:effectLst/>
                <a:latin typeface="Times New Roman" panose="02020603050405020304" pitchFamily="18" charset="0"/>
                <a:ea typeface="Times New Roman" panose="02020603050405020304" pitchFamily="18" charset="0"/>
              </a:rPr>
              <a:t>Artículo 2°. 	Establecer</a:t>
            </a:r>
            <a:r>
              <a:rPr lang="es-ES" sz="1800" dirty="0">
                <a:effectLst/>
                <a:latin typeface="Times New Roman" panose="02020603050405020304" pitchFamily="18" charset="0"/>
                <a:ea typeface="Times New Roman" panose="02020603050405020304" pitchFamily="18" charset="0"/>
              </a:rPr>
              <a:t> que, para reportar los avances de cumplimiento del plan, el Comité de Rendición de Cuentas al Ciudadano (CRCC) institucional, elaborará informes en concordancia con las disposiciones contenidas en el Decreto 2991/19, conforme</a:t>
            </a:r>
            <a:r>
              <a:rPr lang="es-ES" sz="1800" b="1"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a los periodos de ejercicio fiscal que se detallan a continuación:</a:t>
            </a:r>
            <a:endParaRPr lang="es-PY" sz="1800" dirty="0">
              <a:effectLst/>
              <a:latin typeface="Times New Roman" panose="02020603050405020304" pitchFamily="18" charset="0"/>
              <a:ea typeface="Times New Roman" panose="02020603050405020304" pitchFamily="18" charset="0"/>
            </a:endParaRPr>
          </a:p>
          <a:p>
            <a:pPr marL="1049655" indent="-1049655" algn="just"/>
            <a:r>
              <a:rPr lang="es-ES" sz="1800" b="1"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 </a:t>
            </a:r>
            <a:endParaRPr lang="es-PY" sz="1800" dirty="0">
              <a:effectLst/>
              <a:latin typeface="Times New Roman" panose="02020603050405020304" pitchFamily="18" charset="0"/>
              <a:ea typeface="Times New Roman" panose="02020603050405020304" pitchFamily="18" charset="0"/>
            </a:endParaRPr>
          </a:p>
          <a:p>
            <a:pPr marL="1049655" algn="just"/>
            <a:r>
              <a:rPr lang="es-ES" sz="1800" dirty="0">
                <a:effectLst/>
                <a:latin typeface="Times New Roman" panose="02020603050405020304" pitchFamily="18" charset="0"/>
                <a:ea typeface="Times New Roman" panose="02020603050405020304" pitchFamily="18" charset="0"/>
              </a:rPr>
              <a:t>- Primer informe parcial: ENERO - FEBRERO – MARZO</a:t>
            </a:r>
            <a:endParaRPr lang="es-PY" sz="1800" dirty="0">
              <a:effectLst/>
              <a:latin typeface="Times New Roman" panose="02020603050405020304" pitchFamily="18" charset="0"/>
              <a:ea typeface="Times New Roman" panose="02020603050405020304" pitchFamily="18" charset="0"/>
            </a:endParaRPr>
          </a:p>
          <a:p>
            <a:pPr marL="1049655" algn="just"/>
            <a:r>
              <a:rPr lang="es-ES" sz="1800" dirty="0">
                <a:effectLst/>
                <a:latin typeface="Times New Roman" panose="02020603050405020304" pitchFamily="18" charset="0"/>
                <a:ea typeface="Times New Roman" panose="02020603050405020304" pitchFamily="18" charset="0"/>
              </a:rPr>
              <a:t>- Segundo Informe Parcial: ABRIL - MAYO - JUNIO</a:t>
            </a:r>
            <a:endParaRPr lang="es-PY" sz="1800" dirty="0">
              <a:effectLst/>
              <a:latin typeface="Times New Roman" panose="02020603050405020304" pitchFamily="18" charset="0"/>
              <a:ea typeface="Times New Roman" panose="02020603050405020304" pitchFamily="18" charset="0"/>
            </a:endParaRPr>
          </a:p>
          <a:p>
            <a:pPr marL="1049655" algn="just"/>
            <a:r>
              <a:rPr lang="es-ES" sz="1800" dirty="0">
                <a:effectLst/>
                <a:latin typeface="Times New Roman" panose="02020603050405020304" pitchFamily="18" charset="0"/>
                <a:ea typeface="Times New Roman" panose="02020603050405020304" pitchFamily="18" charset="0"/>
              </a:rPr>
              <a:t>-Tercer Informe Parcial: JULIO - AGOSTO - SETIEMBRE</a:t>
            </a:r>
            <a:endParaRPr lang="es-PY" sz="1800" dirty="0">
              <a:effectLst/>
              <a:latin typeface="Times New Roman" panose="02020603050405020304" pitchFamily="18" charset="0"/>
              <a:ea typeface="Times New Roman" panose="02020603050405020304" pitchFamily="18" charset="0"/>
            </a:endParaRPr>
          </a:p>
          <a:p>
            <a:pPr marL="1049655" algn="just"/>
            <a:r>
              <a:rPr lang="es-ES" sz="1800" dirty="0">
                <a:effectLst/>
                <a:latin typeface="Times New Roman" panose="02020603050405020304" pitchFamily="18" charset="0"/>
                <a:ea typeface="Times New Roman" panose="02020603050405020304" pitchFamily="18" charset="0"/>
              </a:rPr>
              <a:t>- Informe Final: ENERO A DICIEMBRE</a:t>
            </a:r>
            <a:endParaRPr lang="es-PY" sz="1800" dirty="0">
              <a:effectLst/>
              <a:latin typeface="Times New Roman" panose="02020603050405020304" pitchFamily="18" charset="0"/>
              <a:ea typeface="Times New Roman" panose="02020603050405020304" pitchFamily="18" charset="0"/>
            </a:endParaRPr>
          </a:p>
          <a:p>
            <a:pPr marL="1049655" algn="just"/>
            <a:r>
              <a:rPr lang="es-ES" sz="1800" dirty="0">
                <a:effectLst/>
                <a:latin typeface="Times New Roman" panose="02020603050405020304" pitchFamily="18" charset="0"/>
                <a:ea typeface="Times New Roman" panose="02020603050405020304" pitchFamily="18" charset="0"/>
              </a:rPr>
              <a:t>- Memoria Anual: ENERO A DICIEMBRE</a:t>
            </a:r>
            <a:endParaRPr lang="es-PY" sz="1800" dirty="0">
              <a:effectLst/>
              <a:latin typeface="Times New Roman" panose="02020603050405020304" pitchFamily="18" charset="0"/>
              <a:ea typeface="Times New Roman" panose="02020603050405020304" pitchFamily="18" charset="0"/>
            </a:endParaRPr>
          </a:p>
          <a:p>
            <a:pPr marL="1049655" algn="just"/>
            <a:r>
              <a:rPr lang="es-ES" sz="1800" dirty="0">
                <a:effectLst/>
                <a:latin typeface="Times New Roman" panose="02020603050405020304" pitchFamily="18" charset="0"/>
                <a:ea typeface="Times New Roman" panose="02020603050405020304" pitchFamily="18" charset="0"/>
              </a:rPr>
              <a:t>- Matriz de indicadores: ENERO A DICIEMBRE</a:t>
            </a:r>
            <a:endParaRPr lang="es-PY"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70659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0C2E96AD-D9FE-42C8-8F14-6AC942361FC6}"/>
              </a:ext>
            </a:extLst>
          </p:cNvPr>
          <p:cNvPicPr>
            <a:picLocks noChangeAspect="1"/>
          </p:cNvPicPr>
          <p:nvPr/>
        </p:nvPicPr>
        <p:blipFill>
          <a:blip r:embed="rId3"/>
          <a:stretch>
            <a:fillRect/>
          </a:stretch>
        </p:blipFill>
        <p:spPr>
          <a:xfrm>
            <a:off x="5342626" y="5749546"/>
            <a:ext cx="6236898" cy="692908"/>
          </a:xfrm>
          <a:prstGeom prst="rect">
            <a:avLst/>
          </a:prstGeom>
        </p:spPr>
      </p:pic>
      <p:sp>
        <p:nvSpPr>
          <p:cNvPr id="7" name="object 3"/>
          <p:cNvSpPr/>
          <p:nvPr/>
        </p:nvSpPr>
        <p:spPr>
          <a:xfrm>
            <a:off x="6724779" y="6140196"/>
            <a:ext cx="3670300" cy="718185"/>
          </a:xfrm>
          <a:custGeom>
            <a:avLst/>
            <a:gdLst/>
            <a:ahLst/>
            <a:cxnLst/>
            <a:rect l="l" t="t" r="r" b="b"/>
            <a:pathLst>
              <a:path w="3670300" h="718184">
                <a:moveTo>
                  <a:pt x="0" y="717803"/>
                </a:moveTo>
                <a:lnTo>
                  <a:pt x="3669791" y="717803"/>
                </a:lnTo>
                <a:lnTo>
                  <a:pt x="3669791" y="0"/>
                </a:lnTo>
                <a:lnTo>
                  <a:pt x="0" y="0"/>
                </a:lnTo>
                <a:lnTo>
                  <a:pt x="0" y="71780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bject 4"/>
          <p:cNvSpPr/>
          <p:nvPr/>
        </p:nvSpPr>
        <p:spPr>
          <a:xfrm>
            <a:off x="6724779" y="6140196"/>
            <a:ext cx="3670300" cy="718185"/>
          </a:xfrm>
          <a:custGeom>
            <a:avLst/>
            <a:gdLst/>
            <a:ahLst/>
            <a:cxnLst/>
            <a:rect l="l" t="t" r="r" b="b"/>
            <a:pathLst>
              <a:path w="3670300" h="718184">
                <a:moveTo>
                  <a:pt x="0" y="717803"/>
                </a:moveTo>
                <a:lnTo>
                  <a:pt x="3669791" y="717803"/>
                </a:lnTo>
                <a:lnTo>
                  <a:pt x="3669791" y="0"/>
                </a:lnTo>
                <a:lnTo>
                  <a:pt x="0" y="0"/>
                </a:lnTo>
                <a:lnTo>
                  <a:pt x="0" y="717803"/>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86A158D2-D0C1-33D4-7683-06C1FAD49BBD}"/>
              </a:ext>
            </a:extLst>
          </p:cNvPr>
          <p:cNvSpPr txBox="1"/>
          <p:nvPr/>
        </p:nvSpPr>
        <p:spPr>
          <a:xfrm>
            <a:off x="1789042" y="948232"/>
            <a:ext cx="8295861" cy="4801314"/>
          </a:xfrm>
          <a:prstGeom prst="rect">
            <a:avLst/>
          </a:prstGeom>
          <a:noFill/>
        </p:spPr>
        <p:txBody>
          <a:bodyPr wrap="square">
            <a:spAutoFit/>
          </a:bodyPr>
          <a:lstStyle/>
          <a:p>
            <a:pPr marL="1049655" indent="-1049655" algn="just"/>
            <a:r>
              <a:rPr lang="es-ES" sz="1800" b="1" dirty="0">
                <a:effectLst/>
                <a:latin typeface="Times New Roman" panose="02020603050405020304" pitchFamily="18" charset="0"/>
                <a:ea typeface="Times New Roman" panose="02020603050405020304" pitchFamily="18" charset="0"/>
              </a:rPr>
              <a:t>Artículo 3°.   Establecer </a:t>
            </a:r>
            <a:r>
              <a:rPr lang="es-ES" sz="1800" dirty="0">
                <a:effectLst/>
                <a:latin typeface="Times New Roman" panose="02020603050405020304" pitchFamily="18" charset="0"/>
                <a:ea typeface="Times New Roman" panose="02020603050405020304" pitchFamily="18" charset="0"/>
              </a:rPr>
              <a:t>la publicación y presentación de los informes parciales, final, memoria anual y matriz de indicadores, ante la Secretaría Nacional Anticorrupción, conforme a las siguientes fechas:</a:t>
            </a:r>
            <a:endParaRPr lang="es-PY" sz="1800" dirty="0">
              <a:effectLst/>
              <a:latin typeface="Times New Roman" panose="02020603050405020304" pitchFamily="18" charset="0"/>
              <a:ea typeface="Times New Roman" panose="02020603050405020304" pitchFamily="18" charset="0"/>
            </a:endParaRPr>
          </a:p>
          <a:p>
            <a:pPr marL="1045210" indent="-1045210" algn="just"/>
            <a:r>
              <a:rPr lang="es-ES" sz="1800" dirty="0">
                <a:effectLst/>
                <a:latin typeface="Times New Roman" panose="02020603050405020304" pitchFamily="18" charset="0"/>
                <a:ea typeface="Times New Roman" panose="02020603050405020304" pitchFamily="18" charset="0"/>
              </a:rPr>
              <a:t> </a:t>
            </a:r>
            <a:endParaRPr lang="es-PY" sz="1800" dirty="0">
              <a:effectLst/>
              <a:latin typeface="Times New Roman" panose="02020603050405020304" pitchFamily="18" charset="0"/>
              <a:ea typeface="Times New Roman" panose="02020603050405020304" pitchFamily="18" charset="0"/>
            </a:endParaRPr>
          </a:p>
          <a:p>
            <a:pPr marL="1049655" indent="-1049655" algn="just"/>
            <a:r>
              <a:rPr lang="es-ES" sz="1800" b="1" dirty="0">
                <a:effectLst/>
                <a:latin typeface="Times New Roman" panose="02020603050405020304" pitchFamily="18" charset="0"/>
                <a:ea typeface="Times New Roman" panose="02020603050405020304" pitchFamily="18" charset="0"/>
              </a:rPr>
              <a:t>	Primer Informe Parcial: 17 de abril de 2023.</a:t>
            </a:r>
            <a:endParaRPr lang="es-PY" sz="1800" dirty="0">
              <a:effectLst/>
              <a:latin typeface="Times New Roman" panose="02020603050405020304" pitchFamily="18" charset="0"/>
              <a:ea typeface="Times New Roman" panose="02020603050405020304" pitchFamily="18" charset="0"/>
            </a:endParaRPr>
          </a:p>
          <a:p>
            <a:pPr marL="1049655" indent="-1049655" algn="just"/>
            <a:r>
              <a:rPr lang="es-ES" sz="1800" b="1" dirty="0">
                <a:effectLst/>
                <a:latin typeface="Times New Roman" panose="02020603050405020304" pitchFamily="18" charset="0"/>
                <a:ea typeface="Times New Roman" panose="02020603050405020304" pitchFamily="18" charset="0"/>
              </a:rPr>
              <a:t>	Segundo Informe Parcial: 17 de julio de 2023.</a:t>
            </a:r>
            <a:endParaRPr lang="es-PY" sz="1800" dirty="0">
              <a:effectLst/>
              <a:latin typeface="Times New Roman" panose="02020603050405020304" pitchFamily="18" charset="0"/>
              <a:ea typeface="Times New Roman" panose="02020603050405020304" pitchFamily="18" charset="0"/>
            </a:endParaRPr>
          </a:p>
          <a:p>
            <a:pPr marL="1024890" indent="20320" algn="just"/>
            <a:r>
              <a:rPr lang="es-ES" sz="1800" b="1" dirty="0">
                <a:effectLst/>
                <a:latin typeface="Times New Roman" panose="02020603050405020304" pitchFamily="18" charset="0"/>
                <a:ea typeface="Times New Roman" panose="02020603050405020304" pitchFamily="18" charset="0"/>
              </a:rPr>
              <a:t>Tercer Informe Parcial: 16 de octubre de 2023.</a:t>
            </a:r>
            <a:endParaRPr lang="es-PY" sz="1800" dirty="0">
              <a:effectLst/>
              <a:latin typeface="Times New Roman" panose="02020603050405020304" pitchFamily="18" charset="0"/>
              <a:ea typeface="Times New Roman" panose="02020603050405020304" pitchFamily="18" charset="0"/>
            </a:endParaRPr>
          </a:p>
          <a:p>
            <a:pPr marL="1024890" indent="20320" algn="just"/>
            <a:r>
              <a:rPr lang="es-ES" sz="1800" b="1" dirty="0">
                <a:effectLst/>
                <a:latin typeface="Times New Roman" panose="02020603050405020304" pitchFamily="18" charset="0"/>
                <a:ea typeface="Times New Roman" panose="02020603050405020304" pitchFamily="18" charset="0"/>
              </a:rPr>
              <a:t>Informe Final: 15 de enero de 2024.</a:t>
            </a:r>
            <a:endParaRPr lang="es-PY" sz="1800" dirty="0">
              <a:effectLst/>
              <a:latin typeface="Times New Roman" panose="02020603050405020304" pitchFamily="18" charset="0"/>
              <a:ea typeface="Times New Roman" panose="02020603050405020304" pitchFamily="18" charset="0"/>
            </a:endParaRPr>
          </a:p>
          <a:p>
            <a:pPr marL="1024890" indent="20320" algn="just"/>
            <a:r>
              <a:rPr lang="es-ES" sz="1800" b="1" dirty="0">
                <a:effectLst/>
                <a:latin typeface="Times New Roman" panose="02020603050405020304" pitchFamily="18" charset="0"/>
                <a:ea typeface="Times New Roman" panose="02020603050405020304" pitchFamily="18" charset="0"/>
              </a:rPr>
              <a:t>Memoria Anual: 15 de enero de 2024.</a:t>
            </a:r>
            <a:endParaRPr lang="es-PY" sz="1800" dirty="0">
              <a:effectLst/>
              <a:latin typeface="Times New Roman" panose="02020603050405020304" pitchFamily="18" charset="0"/>
              <a:ea typeface="Times New Roman" panose="02020603050405020304" pitchFamily="18" charset="0"/>
            </a:endParaRPr>
          </a:p>
          <a:p>
            <a:pPr marL="1024890" indent="20320" algn="just"/>
            <a:r>
              <a:rPr lang="es-ES" sz="1800" b="1" dirty="0">
                <a:effectLst/>
                <a:latin typeface="Times New Roman" panose="02020603050405020304" pitchFamily="18" charset="0"/>
                <a:ea typeface="Times New Roman" panose="02020603050405020304" pitchFamily="18" charset="0"/>
              </a:rPr>
              <a:t>Matriz de Indicadores: 15 de enero 2024.</a:t>
            </a:r>
            <a:endParaRPr lang="es-PY" sz="1800" dirty="0">
              <a:effectLst/>
              <a:latin typeface="Times New Roman" panose="02020603050405020304" pitchFamily="18" charset="0"/>
              <a:ea typeface="Times New Roman" panose="02020603050405020304" pitchFamily="18" charset="0"/>
            </a:endParaRPr>
          </a:p>
          <a:p>
            <a:pPr algn="just"/>
            <a:r>
              <a:rPr lang="es-ES" sz="1800" b="1" dirty="0">
                <a:effectLst/>
                <a:latin typeface="Times New Roman" panose="02020603050405020304" pitchFamily="18" charset="0"/>
                <a:ea typeface="Times New Roman" panose="02020603050405020304" pitchFamily="18" charset="0"/>
              </a:rPr>
              <a:t>                </a:t>
            </a:r>
            <a:endParaRPr lang="es-PY" sz="1800" dirty="0">
              <a:effectLst/>
              <a:latin typeface="Times New Roman" panose="02020603050405020304" pitchFamily="18" charset="0"/>
              <a:ea typeface="Times New Roman" panose="02020603050405020304" pitchFamily="18" charset="0"/>
            </a:endParaRPr>
          </a:p>
          <a:p>
            <a:pPr marL="1045210" indent="21590" algn="just"/>
            <a:r>
              <a:rPr lang="es-ES" sz="1800" dirty="0">
                <a:effectLst/>
                <a:latin typeface="Times New Roman" panose="02020603050405020304" pitchFamily="18" charset="0"/>
                <a:ea typeface="Times New Roman" panose="02020603050405020304" pitchFamily="18" charset="0"/>
              </a:rPr>
              <a:t>Para el efecto, cada institución deberá contar con una botonera en su página web institucional, llamativa y de fácil acceso, denominada “Rendición de Cuentas al Ciudadano”, desde la cual, al ingresar, los informes serán publicados. Para el caso de los informes parciales y final será utilizada una única matriz para todo el ejercicio fiscal, que será actualizada a medida que avance el calendario de presentación de los informes.</a:t>
            </a:r>
            <a:endParaRPr lang="es-PY"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85696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0C2E96AD-D9FE-42C8-8F14-6AC942361FC6}"/>
              </a:ext>
            </a:extLst>
          </p:cNvPr>
          <p:cNvPicPr>
            <a:picLocks noChangeAspect="1"/>
          </p:cNvPicPr>
          <p:nvPr/>
        </p:nvPicPr>
        <p:blipFill>
          <a:blip r:embed="rId3"/>
          <a:stretch>
            <a:fillRect/>
          </a:stretch>
        </p:blipFill>
        <p:spPr>
          <a:xfrm>
            <a:off x="5342626" y="5749546"/>
            <a:ext cx="6236898" cy="692908"/>
          </a:xfrm>
          <a:prstGeom prst="rect">
            <a:avLst/>
          </a:prstGeom>
        </p:spPr>
      </p:pic>
      <p:sp>
        <p:nvSpPr>
          <p:cNvPr id="7" name="object 3"/>
          <p:cNvSpPr/>
          <p:nvPr/>
        </p:nvSpPr>
        <p:spPr>
          <a:xfrm>
            <a:off x="6724779" y="6140196"/>
            <a:ext cx="3670300" cy="718185"/>
          </a:xfrm>
          <a:custGeom>
            <a:avLst/>
            <a:gdLst/>
            <a:ahLst/>
            <a:cxnLst/>
            <a:rect l="l" t="t" r="r" b="b"/>
            <a:pathLst>
              <a:path w="3670300" h="718184">
                <a:moveTo>
                  <a:pt x="0" y="717803"/>
                </a:moveTo>
                <a:lnTo>
                  <a:pt x="3669791" y="717803"/>
                </a:lnTo>
                <a:lnTo>
                  <a:pt x="3669791" y="0"/>
                </a:lnTo>
                <a:lnTo>
                  <a:pt x="0" y="0"/>
                </a:lnTo>
                <a:lnTo>
                  <a:pt x="0" y="717803"/>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object 4"/>
          <p:cNvSpPr/>
          <p:nvPr/>
        </p:nvSpPr>
        <p:spPr>
          <a:xfrm>
            <a:off x="6724779" y="6140196"/>
            <a:ext cx="3670300" cy="718185"/>
          </a:xfrm>
          <a:custGeom>
            <a:avLst/>
            <a:gdLst/>
            <a:ahLst/>
            <a:cxnLst/>
            <a:rect l="l" t="t" r="r" b="b"/>
            <a:pathLst>
              <a:path w="3670300" h="718184">
                <a:moveTo>
                  <a:pt x="0" y="717803"/>
                </a:moveTo>
                <a:lnTo>
                  <a:pt x="3669791" y="717803"/>
                </a:lnTo>
                <a:lnTo>
                  <a:pt x="3669791" y="0"/>
                </a:lnTo>
                <a:lnTo>
                  <a:pt x="0" y="0"/>
                </a:lnTo>
                <a:lnTo>
                  <a:pt x="0" y="717803"/>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CuadroTexto 4">
            <a:extLst>
              <a:ext uri="{FF2B5EF4-FFF2-40B4-BE49-F238E27FC236}">
                <a16:creationId xmlns:a16="http://schemas.microsoft.com/office/drawing/2014/main" id="{9CD73EDA-FF91-8376-EC87-B5D8F1AD7CD0}"/>
              </a:ext>
            </a:extLst>
          </p:cNvPr>
          <p:cNvSpPr txBox="1"/>
          <p:nvPr/>
        </p:nvSpPr>
        <p:spPr>
          <a:xfrm>
            <a:off x="2584173" y="2083812"/>
            <a:ext cx="6679096" cy="2308324"/>
          </a:xfrm>
          <a:prstGeom prst="rect">
            <a:avLst/>
          </a:prstGeom>
          <a:noFill/>
        </p:spPr>
        <p:txBody>
          <a:bodyPr wrap="square">
            <a:spAutoFit/>
          </a:bodyPr>
          <a:lstStyle/>
          <a:p>
            <a:pPr marL="1049655" indent="-1049655" algn="just"/>
            <a:r>
              <a:rPr lang="es-ES" sz="1800" b="1" dirty="0">
                <a:effectLst/>
                <a:latin typeface="Times New Roman" panose="02020603050405020304" pitchFamily="18" charset="0"/>
                <a:ea typeface="Times New Roman" panose="02020603050405020304" pitchFamily="18" charset="0"/>
              </a:rPr>
              <a:t>Artículo 4°.    Aprobar</a:t>
            </a:r>
            <a:r>
              <a:rPr lang="es-ES" sz="1800" dirty="0">
                <a:effectLst/>
                <a:latin typeface="Times New Roman" panose="02020603050405020304" pitchFamily="18" charset="0"/>
                <a:ea typeface="Times New Roman" panose="02020603050405020304" pitchFamily="18" charset="0"/>
              </a:rPr>
              <a:t> la planilla denominada “Matriz de información mínima de Informes de Rendición de Cuentas al Ciudadano – Ejercicio fiscal 2023” que se anexa a la presente resolución, que servirá de guía a las instituciones en el relevamiento de las informaciones requeridas para la elaboración de los informes parciales y finales de rendición de cuentas al ciudadano.</a:t>
            </a:r>
            <a:endParaRPr lang="es-PY" sz="1800" dirty="0">
              <a:effectLst/>
              <a:latin typeface="Times New Roman" panose="02020603050405020304" pitchFamily="18" charset="0"/>
              <a:ea typeface="Times New Roman" panose="02020603050405020304" pitchFamily="18" charset="0"/>
            </a:endParaRPr>
          </a:p>
          <a:p>
            <a:pPr marL="1045210" indent="-1045210" algn="just"/>
            <a:r>
              <a:rPr lang="es-ES" sz="1800" dirty="0">
                <a:effectLst/>
                <a:latin typeface="Times New Roman" panose="02020603050405020304" pitchFamily="18" charset="0"/>
                <a:ea typeface="Times New Roman" panose="02020603050405020304" pitchFamily="18" charset="0"/>
              </a:rPr>
              <a:t> </a:t>
            </a:r>
            <a:endParaRPr lang="es-PY"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79704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5517" y="5830211"/>
            <a:ext cx="1778575" cy="756456"/>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1723" y="5672267"/>
            <a:ext cx="1457325" cy="914400"/>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091" y="5918383"/>
            <a:ext cx="1626907" cy="580112"/>
          </a:xfrm>
          <a:prstGeom prst="rect">
            <a:avLst/>
          </a:prstGeom>
        </p:spPr>
      </p:pic>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9320" y="2400300"/>
            <a:ext cx="2753360" cy="178879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Text Box 7"/>
          <p:cNvSpPr txBox="1"/>
          <p:nvPr/>
        </p:nvSpPr>
        <p:spPr>
          <a:xfrm>
            <a:off x="1525905" y="1372870"/>
            <a:ext cx="9367520" cy="645160"/>
          </a:xfrm>
          <a:prstGeom prst="rect">
            <a:avLst/>
          </a:prstGeom>
          <a:noFill/>
        </p:spPr>
        <p:txBody>
          <a:bodyPr wrap="square" rtlCol="0">
            <a:spAutoFit/>
          </a:bodyPr>
          <a:lstStyle/>
          <a:p>
            <a:pPr algn="ctr"/>
            <a:r>
              <a:rPr lang="es-ES" altLang="es-PY" sz="3600" b="1">
                <a:latin typeface="Candara" panose="020E0502030303020204" pitchFamily="34" charset="0"/>
                <a:cs typeface="Candara" panose="020E0502030303020204" pitchFamily="34" charset="0"/>
              </a:rPr>
              <a:t>Manual de Rendición de Cuentas al Ciudadano</a:t>
            </a:r>
          </a:p>
        </p:txBody>
      </p:sp>
      <p:sp>
        <p:nvSpPr>
          <p:cNvPr id="9" name="Text Box 8"/>
          <p:cNvSpPr txBox="1"/>
          <p:nvPr/>
        </p:nvSpPr>
        <p:spPr>
          <a:xfrm>
            <a:off x="984885" y="2414905"/>
            <a:ext cx="10221595" cy="1640205"/>
          </a:xfrm>
          <a:prstGeom prst="rect">
            <a:avLst/>
          </a:prstGeom>
          <a:noFill/>
        </p:spPr>
        <p:txBody>
          <a:bodyPr wrap="square" rtlCol="0" anchor="t">
            <a:spAutoFit/>
          </a:bodyPr>
          <a:lstStyle/>
          <a:p>
            <a:pPr lvl="0" algn="ctr" defTabSz="977900">
              <a:lnSpc>
                <a:spcPct val="90000"/>
              </a:lnSpc>
              <a:spcBef>
                <a:spcPct val="0"/>
              </a:spcBef>
              <a:spcAft>
                <a:spcPct val="35000"/>
              </a:spcAft>
            </a:pPr>
            <a:r>
              <a:rPr lang="es-ES" altLang="es-PY" sz="2800" dirty="0">
                <a:sym typeface="+mn-ea"/>
              </a:rPr>
              <a:t>E</a:t>
            </a:r>
            <a:r>
              <a:rPr lang="es-PY" sz="2800" dirty="0">
                <a:sym typeface="+mn-ea"/>
              </a:rPr>
              <a:t>s una guía elaborada por la Secretaría Nacional Anticorrupción que tiene como objetivo reforzar los mecanismos institucionales de rendición de cuentas institucionales, poniendo el foco en el sujeto destinatario del servicio, el ciudadano. </a:t>
            </a:r>
          </a:p>
        </p:txBody>
      </p:sp>
      <p:pic>
        <p:nvPicPr>
          <p:cNvPr id="23" name="Imagen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5517" y="5830211"/>
            <a:ext cx="1778575" cy="756456"/>
          </a:xfrm>
          <a:prstGeom prst="rect">
            <a:avLst/>
          </a:prstGeom>
        </p:spPr>
      </p:pic>
      <p:pic>
        <p:nvPicPr>
          <p:cNvPr id="24" name="Imagen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1723" y="5672267"/>
            <a:ext cx="1457325" cy="914400"/>
          </a:xfrm>
          <a:prstGeom prst="rect">
            <a:avLst/>
          </a:prstGeom>
        </p:spPr>
      </p:pic>
      <p:pic>
        <p:nvPicPr>
          <p:cNvPr id="25" name="Imagen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091" y="5918383"/>
            <a:ext cx="1626907" cy="580112"/>
          </a:xfrm>
          <a:prstGeom prst="rect">
            <a:avLst/>
          </a:prstGeom>
        </p:spPr>
      </p:pic>
      <p:pic>
        <p:nvPicPr>
          <p:cNvPr id="1026" name="Picture 2" descr="Rendición De Cuentas Directivos Institucionales Y Comisiones 2021 - Lessons  - Blendspace">
            <a:extLst>
              <a:ext uri="{FF2B5EF4-FFF2-40B4-BE49-F238E27FC236}">
                <a16:creationId xmlns:a16="http://schemas.microsoft.com/office/drawing/2014/main" id="{693DFB3C-62C0-47EB-8A76-FAD5C8276FA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25795" y="3586974"/>
            <a:ext cx="1970405" cy="19704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9" name="Text Box 8"/>
          <p:cNvSpPr txBox="1"/>
          <p:nvPr/>
        </p:nvSpPr>
        <p:spPr>
          <a:xfrm>
            <a:off x="1359535" y="1179195"/>
            <a:ext cx="9408160" cy="4422749"/>
          </a:xfrm>
          <a:prstGeom prst="rect">
            <a:avLst/>
          </a:prstGeom>
          <a:noFill/>
        </p:spPr>
        <p:txBody>
          <a:bodyPr wrap="square" rtlCol="0" anchor="t">
            <a:spAutoFit/>
          </a:bodyPr>
          <a:lstStyle/>
          <a:p>
            <a:pPr lvl="0" algn="ctr" defTabSz="977900">
              <a:lnSpc>
                <a:spcPct val="90000"/>
              </a:lnSpc>
              <a:spcBef>
                <a:spcPct val="0"/>
              </a:spcBef>
              <a:spcAft>
                <a:spcPct val="35000"/>
              </a:spcAft>
            </a:pPr>
            <a:r>
              <a:rPr lang="es-PY" sz="2800" b="1" dirty="0">
                <a:latin typeface="Calibri Bold" panose="020F07020304040A0204" charset="0"/>
                <a:cs typeface="Calibri Bold" panose="020F07020304040A0204" charset="0"/>
                <a:sym typeface="+mn-ea"/>
              </a:rPr>
              <a:t>El manual, promueve a partir de la conformación de los Comité de Rendición de Cuentas al Ciudadano (CRCC) institucionales</a:t>
            </a:r>
            <a:r>
              <a:rPr lang="es-ES" altLang="es-PY" sz="2800" b="1" dirty="0">
                <a:latin typeface="Calibri Bold" panose="020F07020304040A0204" charset="0"/>
                <a:cs typeface="Calibri Bold" panose="020F07020304040A0204" charset="0"/>
                <a:sym typeface="+mn-ea"/>
              </a:rPr>
              <a:t>:</a:t>
            </a:r>
            <a:r>
              <a:rPr lang="es-PY" sz="2800" b="1" dirty="0">
                <a:latin typeface="Calibri Bold" panose="020F07020304040A0204" charset="0"/>
                <a:cs typeface="Calibri Bold" panose="020F07020304040A0204" charset="0"/>
                <a:sym typeface="+mn-ea"/>
              </a:rPr>
              <a:t> </a:t>
            </a:r>
            <a:endParaRPr lang="es-ES" altLang="es-PY" sz="2800" dirty="0">
              <a:sym typeface="+mn-ea"/>
            </a:endParaRPr>
          </a:p>
          <a:p>
            <a:pPr marL="457200" lvl="0" indent="-457200" algn="just" defTabSz="977900">
              <a:lnSpc>
                <a:spcPct val="90000"/>
              </a:lnSpc>
              <a:spcBef>
                <a:spcPct val="0"/>
              </a:spcBef>
              <a:spcAft>
                <a:spcPct val="35000"/>
              </a:spcAft>
              <a:buFont typeface="Arial" panose="020B0604020202020204" pitchFamily="34" charset="0"/>
              <a:buChar char="•"/>
            </a:pPr>
            <a:r>
              <a:rPr lang="es-ES" altLang="es-PY" sz="2800" dirty="0">
                <a:sym typeface="+mn-ea"/>
              </a:rPr>
              <a:t>Q</a:t>
            </a:r>
            <a:r>
              <a:rPr lang="es-PY" sz="2800" dirty="0">
                <a:sym typeface="+mn-ea"/>
              </a:rPr>
              <a:t>ue los </a:t>
            </a:r>
            <a:r>
              <a:rPr lang="es-ES" altLang="es-PY" sz="2800" dirty="0">
                <a:sym typeface="+mn-ea"/>
              </a:rPr>
              <a:t>OEE</a:t>
            </a:r>
            <a:r>
              <a:rPr lang="es-PY" sz="2800" dirty="0">
                <a:sym typeface="+mn-ea"/>
              </a:rPr>
              <a:t> impulsen acciones concretas, </a:t>
            </a:r>
            <a:r>
              <a:rPr lang="es-ES" altLang="es-PY" sz="2800" dirty="0">
                <a:sym typeface="+mn-ea"/>
              </a:rPr>
              <a:t>para </a:t>
            </a:r>
            <a:r>
              <a:rPr lang="es-PY" sz="2800" dirty="0">
                <a:sym typeface="+mn-ea"/>
              </a:rPr>
              <a:t>garantizar que la ciudadanía se mantenga informada sobre la gestión institucional </a:t>
            </a:r>
            <a:r>
              <a:rPr lang="es-ES" altLang="es-PY" sz="2800" dirty="0">
                <a:sym typeface="+mn-ea"/>
              </a:rPr>
              <a:t>(</a:t>
            </a:r>
            <a:r>
              <a:rPr lang="es-PY" sz="2800" dirty="0">
                <a:sym typeface="+mn-ea"/>
              </a:rPr>
              <a:t>en lenguaje sencillo, amigable y de forma constante</a:t>
            </a:r>
            <a:r>
              <a:rPr lang="es-ES" altLang="es-PY" sz="2800" dirty="0">
                <a:sym typeface="+mn-ea"/>
              </a:rPr>
              <a:t>).</a:t>
            </a:r>
          </a:p>
          <a:p>
            <a:pPr marL="457200" lvl="0" indent="-457200" algn="just" defTabSz="977900">
              <a:lnSpc>
                <a:spcPct val="90000"/>
              </a:lnSpc>
              <a:spcBef>
                <a:spcPct val="0"/>
              </a:spcBef>
              <a:spcAft>
                <a:spcPct val="35000"/>
              </a:spcAft>
              <a:buFont typeface="Arial" panose="020B0604020202020204" pitchFamily="34" charset="0"/>
              <a:buChar char="•"/>
            </a:pPr>
            <a:r>
              <a:rPr lang="es-ES" altLang="es-PY" sz="2800" dirty="0">
                <a:sym typeface="+mn-ea"/>
              </a:rPr>
              <a:t>P</a:t>
            </a:r>
            <a:r>
              <a:rPr lang="es-PY" sz="2800" dirty="0">
                <a:sym typeface="+mn-ea"/>
              </a:rPr>
              <a:t>romover la participación </a:t>
            </a:r>
            <a:r>
              <a:rPr lang="es-ES" altLang="es-PY" sz="2800" dirty="0">
                <a:sym typeface="+mn-ea"/>
              </a:rPr>
              <a:t>ciudadana </a:t>
            </a:r>
            <a:r>
              <a:rPr lang="es-PY" sz="2800" dirty="0">
                <a:sym typeface="+mn-ea"/>
              </a:rPr>
              <a:t>en los procesos de tomas de decisiones</a:t>
            </a:r>
            <a:r>
              <a:rPr lang="es-ES" altLang="es-PY" sz="2800" dirty="0">
                <a:sym typeface="+mn-ea"/>
              </a:rPr>
              <a:t>.</a:t>
            </a:r>
            <a:r>
              <a:rPr lang="es-PY" sz="2800" dirty="0">
                <a:sym typeface="+mn-ea"/>
              </a:rPr>
              <a:t> </a:t>
            </a:r>
          </a:p>
          <a:p>
            <a:pPr lvl="0" indent="0" algn="just" defTabSz="977900">
              <a:lnSpc>
                <a:spcPct val="90000"/>
              </a:lnSpc>
              <a:spcBef>
                <a:spcPct val="0"/>
              </a:spcBef>
              <a:spcAft>
                <a:spcPct val="35000"/>
              </a:spcAft>
              <a:buFont typeface="Arial" panose="020B0604020202020204" pitchFamily="34" charset="0"/>
              <a:buNone/>
            </a:pPr>
            <a:r>
              <a:rPr lang="es-ES" altLang="es-PY" sz="2800" dirty="0">
                <a:sym typeface="+mn-ea"/>
              </a:rPr>
              <a:t>Se deja</a:t>
            </a:r>
            <a:r>
              <a:rPr lang="es-PY" sz="2800" dirty="0">
                <a:sym typeface="+mn-ea"/>
              </a:rPr>
              <a:t> evidencia de </a:t>
            </a:r>
            <a:r>
              <a:rPr lang="es-ES" altLang="es-PY" sz="2800" dirty="0">
                <a:sym typeface="+mn-ea"/>
              </a:rPr>
              <a:t>las </a:t>
            </a:r>
            <a:r>
              <a:rPr lang="es-PY" sz="2800" dirty="0">
                <a:sym typeface="+mn-ea"/>
              </a:rPr>
              <a:t>mismas</a:t>
            </a:r>
            <a:r>
              <a:rPr lang="es-ES" altLang="es-PY" sz="2800" dirty="0">
                <a:sym typeface="+mn-ea"/>
              </a:rPr>
              <a:t>,</a:t>
            </a:r>
            <a:r>
              <a:rPr lang="es-PY" sz="2800" dirty="0">
                <a:sym typeface="+mn-ea"/>
              </a:rPr>
              <a:t> en </a:t>
            </a:r>
            <a:r>
              <a:rPr lang="es-ES" altLang="es-PY" sz="2800" dirty="0">
                <a:sym typeface="+mn-ea"/>
              </a:rPr>
              <a:t>los informes de avances...</a:t>
            </a:r>
            <a:endParaRPr lang="es-PY" sz="2800" dirty="0">
              <a:sym typeface="+mn-ea"/>
            </a:endParaRPr>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5517" y="5830211"/>
            <a:ext cx="1778575" cy="756456"/>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1723" y="5672267"/>
            <a:ext cx="1457325" cy="914400"/>
          </a:xfrm>
          <a:prstGeom prst="rect">
            <a:avLst/>
          </a:prstGeom>
        </p:spPr>
      </p:pic>
      <p:pic>
        <p:nvPicPr>
          <p:cNvPr id="4" name="Imag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091" y="5918383"/>
            <a:ext cx="1626907" cy="58011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9" name="Text Box 8"/>
          <p:cNvSpPr txBox="1"/>
          <p:nvPr/>
        </p:nvSpPr>
        <p:spPr>
          <a:xfrm>
            <a:off x="502285" y="1101725"/>
            <a:ext cx="10854690" cy="4126865"/>
          </a:xfrm>
          <a:prstGeom prst="rect">
            <a:avLst/>
          </a:prstGeom>
          <a:noFill/>
        </p:spPr>
        <p:txBody>
          <a:bodyPr wrap="square" rtlCol="0" anchor="t">
            <a:spAutoFit/>
          </a:bodyPr>
          <a:lstStyle/>
          <a:p>
            <a:pPr lvl="0" algn="just" defTabSz="977900">
              <a:lnSpc>
                <a:spcPct val="90000"/>
              </a:lnSpc>
              <a:spcBef>
                <a:spcPct val="0"/>
              </a:spcBef>
              <a:spcAft>
                <a:spcPct val="35000"/>
              </a:spcAft>
            </a:pPr>
            <a:r>
              <a:rPr lang="es-ES" altLang="en-US" sz="2800" dirty="0"/>
              <a:t>	</a:t>
            </a:r>
          </a:p>
          <a:p>
            <a:pPr lvl="0" algn="just" defTabSz="977900">
              <a:lnSpc>
                <a:spcPct val="90000"/>
              </a:lnSpc>
              <a:spcBef>
                <a:spcPct val="0"/>
              </a:spcBef>
              <a:spcAft>
                <a:spcPct val="35000"/>
              </a:spcAft>
            </a:pPr>
            <a:r>
              <a:rPr lang="es-ES" altLang="en-US" sz="2800" dirty="0"/>
              <a:t>	</a:t>
            </a:r>
            <a:r>
              <a:rPr lang="es-ES" sz="2800" dirty="0"/>
              <a:t>A instancias de la SENAC y con el apoyo de la Presidencia de la República</a:t>
            </a:r>
            <a:r>
              <a:rPr lang="en-US" sz="2800" dirty="0"/>
              <a:t>, </a:t>
            </a:r>
            <a:r>
              <a:rPr lang="en-US" sz="2800" dirty="0" err="1"/>
              <a:t>en</a:t>
            </a:r>
            <a:r>
              <a:rPr lang="en-US" sz="2800" dirty="0"/>
              <a:t> </a:t>
            </a:r>
            <a:r>
              <a:rPr lang="en-US" sz="2800" dirty="0" err="1"/>
              <a:t>fecha</a:t>
            </a:r>
            <a:r>
              <a:rPr lang="en-US" sz="2800" dirty="0"/>
              <a:t> 06 de </a:t>
            </a:r>
            <a:r>
              <a:rPr lang="en-US" sz="2800" dirty="0" err="1"/>
              <a:t>diciembre</a:t>
            </a:r>
            <a:r>
              <a:rPr lang="en-US" sz="2800" dirty="0"/>
              <a:t> de 2019, </a:t>
            </a:r>
            <a:r>
              <a:rPr lang="en-US" sz="2800" b="1" dirty="0" err="1"/>
              <a:t>f</a:t>
            </a:r>
            <a:r>
              <a:rPr lang="en-US" sz="2800" b="1" dirty="0" err="1">
                <a:latin typeface="Calibri Bold" panose="020F07020304040A0204" charset="0"/>
                <a:cs typeface="Calibri Bold" panose="020F07020304040A0204" charset="0"/>
              </a:rPr>
              <a:t>ue</a:t>
            </a:r>
            <a:r>
              <a:rPr lang="en-US" sz="2800" b="1" dirty="0">
                <a:latin typeface="Calibri Bold" panose="020F07020304040A0204" charset="0"/>
                <a:cs typeface="Calibri Bold" panose="020F07020304040A0204" charset="0"/>
              </a:rPr>
              <a:t> </a:t>
            </a:r>
            <a:r>
              <a:rPr lang="en-US" sz="2800" b="1" dirty="0" err="1">
                <a:latin typeface="Calibri Bold" panose="020F07020304040A0204" charset="0"/>
                <a:cs typeface="Calibri Bold" panose="020F07020304040A0204" charset="0"/>
              </a:rPr>
              <a:t>promulgado</a:t>
            </a:r>
            <a:r>
              <a:rPr lang="en-US" sz="2800" b="1" dirty="0">
                <a:latin typeface="Calibri Bold" panose="020F07020304040A0204" charset="0"/>
                <a:cs typeface="Calibri Bold" panose="020F07020304040A0204" charset="0"/>
              </a:rPr>
              <a:t> </a:t>
            </a:r>
            <a:r>
              <a:rPr lang="en-US" sz="2800" b="1" dirty="0" err="1">
                <a:latin typeface="Calibri Bold" panose="020F07020304040A0204" charset="0"/>
                <a:cs typeface="Calibri Bold" panose="020F07020304040A0204" charset="0"/>
              </a:rPr>
              <a:t>Decreto</a:t>
            </a:r>
            <a:r>
              <a:rPr lang="en-US" sz="2800" b="1" dirty="0">
                <a:latin typeface="Calibri Bold" panose="020F07020304040A0204" charset="0"/>
                <a:cs typeface="Calibri Bold" panose="020F07020304040A0204" charset="0"/>
              </a:rPr>
              <a:t> Nº 2991/2019 “Que </a:t>
            </a:r>
            <a:r>
              <a:rPr lang="en-US" sz="2800" b="1" dirty="0" err="1">
                <a:latin typeface="Calibri Bold" panose="020F07020304040A0204" charset="0"/>
                <a:cs typeface="Calibri Bold" panose="020F07020304040A0204" charset="0"/>
              </a:rPr>
              <a:t>aprueba</a:t>
            </a:r>
            <a:r>
              <a:rPr lang="en-US" sz="2800" b="1" dirty="0">
                <a:latin typeface="Calibri Bold" panose="020F07020304040A0204" charset="0"/>
                <a:cs typeface="Calibri Bold" panose="020F07020304040A0204" charset="0"/>
              </a:rPr>
              <a:t> </a:t>
            </a:r>
            <a:r>
              <a:rPr lang="en-US" sz="2800" b="1" dirty="0" err="1">
                <a:latin typeface="Calibri Bold" panose="020F07020304040A0204" charset="0"/>
                <a:cs typeface="Calibri Bold" panose="020F07020304040A0204" charset="0"/>
              </a:rPr>
              <a:t>el</a:t>
            </a:r>
            <a:r>
              <a:rPr lang="en-US" sz="2800" b="1" dirty="0">
                <a:latin typeface="Calibri Bold" panose="020F07020304040A0204" charset="0"/>
                <a:cs typeface="Calibri Bold" panose="020F07020304040A0204" charset="0"/>
              </a:rPr>
              <a:t> Manual de </a:t>
            </a:r>
            <a:r>
              <a:rPr lang="en-US" sz="2800" b="1" dirty="0" err="1">
                <a:latin typeface="Calibri Bold" panose="020F07020304040A0204" charset="0"/>
                <a:cs typeface="Calibri Bold" panose="020F07020304040A0204" charset="0"/>
              </a:rPr>
              <a:t>Rendición</a:t>
            </a:r>
            <a:r>
              <a:rPr lang="en-US" sz="2800" b="1" dirty="0">
                <a:latin typeface="Calibri Bold" panose="020F07020304040A0204" charset="0"/>
                <a:cs typeface="Calibri Bold" panose="020F07020304040A0204" charset="0"/>
              </a:rPr>
              <a:t> de </a:t>
            </a:r>
            <a:r>
              <a:rPr lang="en-US" sz="2800" b="1" dirty="0" err="1">
                <a:latin typeface="Calibri Bold" panose="020F07020304040A0204" charset="0"/>
                <a:cs typeface="Calibri Bold" panose="020F07020304040A0204" charset="0"/>
              </a:rPr>
              <a:t>Cuentas</a:t>
            </a:r>
            <a:r>
              <a:rPr lang="en-US" sz="2800" b="1" dirty="0">
                <a:latin typeface="Calibri Bold" panose="020F07020304040A0204" charset="0"/>
                <a:cs typeface="Calibri Bold" panose="020F07020304040A0204" charset="0"/>
              </a:rPr>
              <a:t> al </a:t>
            </a:r>
            <a:r>
              <a:rPr lang="en-US" sz="2800" b="1" dirty="0" err="1">
                <a:latin typeface="Calibri Bold" panose="020F07020304040A0204" charset="0"/>
                <a:cs typeface="Calibri Bold" panose="020F07020304040A0204" charset="0"/>
              </a:rPr>
              <a:t>Ciudadano</a:t>
            </a:r>
            <a:r>
              <a:rPr lang="en-US" sz="2800" b="1" dirty="0">
                <a:latin typeface="Calibri Bold" panose="020F07020304040A0204" charset="0"/>
                <a:cs typeface="Calibri Bold" panose="020F07020304040A0204" charset="0"/>
              </a:rPr>
              <a:t>, lo </a:t>
            </a:r>
            <a:r>
              <a:rPr lang="en-US" sz="2800" b="1" dirty="0" err="1">
                <a:latin typeface="Calibri Bold" panose="020F07020304040A0204" charset="0"/>
                <a:cs typeface="Calibri Bold" panose="020F07020304040A0204" charset="0"/>
              </a:rPr>
              <a:t>declara</a:t>
            </a:r>
            <a:r>
              <a:rPr lang="en-US" sz="2800" b="1" dirty="0">
                <a:latin typeface="Calibri Bold" panose="020F07020304040A0204" charset="0"/>
                <a:cs typeface="Calibri Bold" panose="020F07020304040A0204" charset="0"/>
              </a:rPr>
              <a:t> de </a:t>
            </a:r>
            <a:r>
              <a:rPr lang="en-US" sz="2800" b="1" dirty="0" err="1">
                <a:latin typeface="Calibri Bold" panose="020F07020304040A0204" charset="0"/>
                <a:cs typeface="Calibri Bold" panose="020F07020304040A0204" charset="0"/>
              </a:rPr>
              <a:t>interés</a:t>
            </a:r>
            <a:r>
              <a:rPr lang="en-US" sz="2800" b="1" dirty="0">
                <a:latin typeface="Calibri Bold" panose="020F07020304040A0204" charset="0"/>
                <a:cs typeface="Calibri Bold" panose="020F07020304040A0204" charset="0"/>
              </a:rPr>
              <a:t> Nacional y dispone </a:t>
            </a:r>
            <a:r>
              <a:rPr lang="en-US" sz="2800" b="1" dirty="0" err="1">
                <a:latin typeface="Calibri Bold" panose="020F07020304040A0204" charset="0"/>
                <a:cs typeface="Calibri Bold" panose="020F07020304040A0204" charset="0"/>
              </a:rPr>
              <a:t>su</a:t>
            </a:r>
            <a:r>
              <a:rPr lang="en-US" sz="2800" b="1" dirty="0">
                <a:latin typeface="Calibri Bold" panose="020F07020304040A0204" charset="0"/>
                <a:cs typeface="Calibri Bold" panose="020F07020304040A0204" charset="0"/>
              </a:rPr>
              <a:t> </a:t>
            </a:r>
            <a:r>
              <a:rPr lang="en-US" sz="2800" b="1" dirty="0" err="1">
                <a:latin typeface="Calibri Bold" panose="020F07020304040A0204" charset="0"/>
                <a:cs typeface="Calibri Bold" panose="020F07020304040A0204" charset="0"/>
              </a:rPr>
              <a:t>aplicación</a:t>
            </a:r>
            <a:r>
              <a:rPr lang="en-US" sz="2800" b="1" dirty="0">
                <a:latin typeface="Calibri Bold" panose="020F07020304040A0204" charset="0"/>
                <a:cs typeface="Calibri Bold" panose="020F07020304040A0204" charset="0"/>
              </a:rPr>
              <a:t> </a:t>
            </a:r>
            <a:r>
              <a:rPr lang="en-US" sz="2800" b="1" dirty="0" err="1">
                <a:latin typeface="Calibri Bold" panose="020F07020304040A0204" charset="0"/>
                <a:cs typeface="Calibri Bold" panose="020F07020304040A0204" charset="0"/>
              </a:rPr>
              <a:t>obligatoria</a:t>
            </a:r>
            <a:r>
              <a:rPr lang="en-US" sz="2800" b="1" dirty="0">
                <a:latin typeface="Calibri Bold" panose="020F07020304040A0204" charset="0"/>
                <a:cs typeface="Calibri Bold" panose="020F07020304040A0204" charset="0"/>
              </a:rPr>
              <a:t> </a:t>
            </a:r>
            <a:r>
              <a:rPr lang="en-US" sz="2800" b="1" dirty="0" err="1">
                <a:latin typeface="Calibri Bold" panose="020F07020304040A0204" charset="0"/>
                <a:cs typeface="Calibri Bold" panose="020F07020304040A0204" charset="0"/>
              </a:rPr>
              <a:t>en</a:t>
            </a:r>
            <a:r>
              <a:rPr lang="en-US" sz="2800" b="1" dirty="0">
                <a:latin typeface="Calibri Bold" panose="020F07020304040A0204" charset="0"/>
                <a:cs typeface="Calibri Bold" panose="020F07020304040A0204" charset="0"/>
              </a:rPr>
              <a:t> </a:t>
            </a:r>
            <a:r>
              <a:rPr lang="en-US" sz="2800" b="1" dirty="0" err="1">
                <a:latin typeface="Calibri Bold" panose="020F07020304040A0204" charset="0"/>
                <a:cs typeface="Calibri Bold" panose="020F07020304040A0204" charset="0"/>
              </a:rPr>
              <a:t>instituciones</a:t>
            </a:r>
            <a:r>
              <a:rPr lang="en-US" sz="2800" b="1" dirty="0">
                <a:latin typeface="Calibri Bold" panose="020F07020304040A0204" charset="0"/>
                <a:cs typeface="Calibri Bold" panose="020F07020304040A0204" charset="0"/>
              </a:rPr>
              <a:t> del </a:t>
            </a:r>
            <a:r>
              <a:rPr lang="en-US" sz="2800" b="1" dirty="0" err="1">
                <a:latin typeface="Calibri Bold" panose="020F07020304040A0204" charset="0"/>
                <a:cs typeface="Calibri Bold" panose="020F07020304040A0204" charset="0"/>
              </a:rPr>
              <a:t>Poder</a:t>
            </a:r>
            <a:r>
              <a:rPr lang="en-US" sz="2800" b="1" dirty="0">
                <a:latin typeface="Calibri Bold" panose="020F07020304040A0204" charset="0"/>
                <a:cs typeface="Calibri Bold" panose="020F07020304040A0204" charset="0"/>
              </a:rPr>
              <a:t> </a:t>
            </a:r>
            <a:r>
              <a:rPr lang="en-US" sz="2800" b="1" dirty="0" err="1">
                <a:latin typeface="Calibri Bold" panose="020F07020304040A0204" charset="0"/>
                <a:cs typeface="Calibri Bold" panose="020F07020304040A0204" charset="0"/>
              </a:rPr>
              <a:t>Ejecutivo</a:t>
            </a:r>
            <a:r>
              <a:rPr lang="en-US" sz="2800" b="1" dirty="0">
                <a:latin typeface="Calibri Bold" panose="020F07020304040A0204" charset="0"/>
                <a:cs typeface="Calibri Bold" panose="020F07020304040A0204" charset="0"/>
              </a:rPr>
              <a:t>”</a:t>
            </a:r>
            <a:r>
              <a:rPr lang="es-ES" altLang="en-US" sz="2800" b="1" dirty="0">
                <a:latin typeface="Calibri Bold" panose="020F07020304040A0204" charset="0"/>
                <a:cs typeface="Calibri Bold" panose="020F07020304040A0204" charset="0"/>
              </a:rPr>
              <a:t>,</a:t>
            </a:r>
            <a:r>
              <a:rPr lang="en-US" sz="2800" dirty="0">
                <a:sym typeface="+mn-ea"/>
              </a:rPr>
              <a:t> </a:t>
            </a:r>
            <a:r>
              <a:rPr lang="en-US" sz="2800" dirty="0" err="1">
                <a:sym typeface="+mn-ea"/>
              </a:rPr>
              <a:t>facultando</a:t>
            </a:r>
            <a:r>
              <a:rPr lang="en-US" sz="2800" dirty="0">
                <a:sym typeface="+mn-ea"/>
              </a:rPr>
              <a:t> </a:t>
            </a:r>
            <a:r>
              <a:rPr lang="en-US" sz="2800" dirty="0" err="1">
                <a:sym typeface="+mn-ea"/>
              </a:rPr>
              <a:t>su</a:t>
            </a:r>
            <a:r>
              <a:rPr lang="en-US" sz="2800" dirty="0">
                <a:sym typeface="+mn-ea"/>
              </a:rPr>
              <a:t> </a:t>
            </a:r>
            <a:r>
              <a:rPr lang="en-US" sz="2800" dirty="0" err="1">
                <a:sym typeface="+mn-ea"/>
              </a:rPr>
              <a:t>aplicación</a:t>
            </a:r>
            <a:r>
              <a:rPr lang="en-US" sz="2800" dirty="0">
                <a:sym typeface="+mn-ea"/>
              </a:rPr>
              <a:t> </a:t>
            </a:r>
            <a:r>
              <a:rPr lang="en-US" sz="2800" dirty="0" err="1">
                <a:sym typeface="+mn-ea"/>
              </a:rPr>
              <a:t>igualmente</a:t>
            </a:r>
            <a:r>
              <a:rPr lang="en-US" sz="2800" dirty="0">
                <a:sym typeface="+mn-ea"/>
              </a:rPr>
              <a:t> </a:t>
            </a:r>
            <a:r>
              <a:rPr lang="en-US" sz="2800" dirty="0" err="1">
                <a:sym typeface="+mn-ea"/>
              </a:rPr>
              <a:t>en</a:t>
            </a:r>
            <a:r>
              <a:rPr lang="en-US" sz="2800" dirty="0">
                <a:sym typeface="+mn-ea"/>
              </a:rPr>
              <a:t> </a:t>
            </a:r>
            <a:r>
              <a:rPr lang="en-US" sz="2800" dirty="0" err="1">
                <a:sym typeface="+mn-ea"/>
              </a:rPr>
              <a:t>otros</a:t>
            </a:r>
            <a:r>
              <a:rPr lang="en-US" sz="2800" dirty="0">
                <a:sym typeface="+mn-ea"/>
              </a:rPr>
              <a:t> </a:t>
            </a:r>
            <a:r>
              <a:rPr lang="en-US" sz="2800" dirty="0" err="1">
                <a:sym typeface="+mn-ea"/>
              </a:rPr>
              <a:t>organismos</a:t>
            </a:r>
            <a:r>
              <a:rPr lang="en-US" sz="2800" dirty="0">
                <a:sym typeface="+mn-ea"/>
              </a:rPr>
              <a:t> y </a:t>
            </a:r>
            <a:r>
              <a:rPr lang="en-US" sz="2800" dirty="0" err="1">
                <a:sym typeface="+mn-ea"/>
              </a:rPr>
              <a:t>entidades</a:t>
            </a:r>
            <a:r>
              <a:rPr lang="en-US" sz="2800" dirty="0">
                <a:sym typeface="+mn-ea"/>
              </a:rPr>
              <a:t> del Estado. </a:t>
            </a:r>
            <a:endParaRPr lang="en-US" sz="2800" dirty="0"/>
          </a:p>
          <a:p>
            <a:pPr lvl="0" algn="just" defTabSz="977900">
              <a:lnSpc>
                <a:spcPct val="90000"/>
              </a:lnSpc>
              <a:spcBef>
                <a:spcPct val="0"/>
              </a:spcBef>
              <a:spcAft>
                <a:spcPct val="35000"/>
              </a:spcAft>
            </a:pPr>
            <a:endParaRPr lang="en-US" sz="2800" b="1" dirty="0">
              <a:latin typeface="Calibri Bold" panose="020F07020304040A0204" charset="0"/>
              <a:cs typeface="Calibri Bold" panose="020F07020304040A0204" charset="0"/>
            </a:endParaRPr>
          </a:p>
          <a:p>
            <a:pPr lvl="0" algn="just" defTabSz="977900">
              <a:lnSpc>
                <a:spcPct val="90000"/>
              </a:lnSpc>
              <a:spcBef>
                <a:spcPct val="0"/>
              </a:spcBef>
              <a:spcAft>
                <a:spcPct val="35000"/>
              </a:spcAft>
            </a:pPr>
            <a:endParaRPr lang="en-US" sz="2800" b="1" dirty="0">
              <a:latin typeface="Calibri Bold" panose="020F07020304040A0204" charset="0"/>
              <a:cs typeface="Calibri Bold" panose="020F07020304040A0204" charset="0"/>
            </a:endParaRPr>
          </a:p>
        </p:txBody>
      </p:sp>
      <p:pic>
        <p:nvPicPr>
          <p:cNvPr id="23" name="Imagen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5517" y="5830211"/>
            <a:ext cx="1778575" cy="756456"/>
          </a:xfrm>
          <a:prstGeom prst="rect">
            <a:avLst/>
          </a:prstGeom>
        </p:spPr>
      </p:pic>
      <p:pic>
        <p:nvPicPr>
          <p:cNvPr id="24" name="Imagen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1723" y="5672267"/>
            <a:ext cx="1457325" cy="914400"/>
          </a:xfrm>
          <a:prstGeom prst="rect">
            <a:avLst/>
          </a:prstGeom>
        </p:spPr>
      </p:pic>
      <p:pic>
        <p:nvPicPr>
          <p:cNvPr id="25" name="Imagen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091" y="5918383"/>
            <a:ext cx="1626907" cy="580112"/>
          </a:xfrm>
          <a:prstGeom prst="rect">
            <a:avLst/>
          </a:prstGeom>
        </p:spPr>
      </p:pic>
      <p:pic>
        <p:nvPicPr>
          <p:cNvPr id="3074" name="Picture 2" descr="Rendición de cuentas a la ciudadanía – Secretaría Técnica de Planificación  del Desarrollo Económico y Social">
            <a:extLst>
              <a:ext uri="{FF2B5EF4-FFF2-40B4-BE49-F238E27FC236}">
                <a16:creationId xmlns:a16="http://schemas.microsoft.com/office/drawing/2014/main" id="{6AFF14A6-C828-4360-8880-DE758A1307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1216" y="4247515"/>
            <a:ext cx="10477832" cy="14247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050" name="Picture 2" descr="Reducir la brecha de rendición de cuentas entre los compromisos y las  acciones sobre las ENT | NCD Alliance">
            <a:extLst>
              <a:ext uri="{FF2B5EF4-FFF2-40B4-BE49-F238E27FC236}">
                <a16:creationId xmlns:a16="http://schemas.microsoft.com/office/drawing/2014/main" id="{2EBFE099-0AD4-4BC6-A09F-D95381E0A3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83" y="2129278"/>
            <a:ext cx="6378710" cy="3189355"/>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5517" y="5830211"/>
            <a:ext cx="1778575" cy="756456"/>
          </a:xfrm>
          <a:prstGeom prst="rect">
            <a:avLst/>
          </a:prstGeom>
        </p:spPr>
      </p:pic>
      <p:pic>
        <p:nvPicPr>
          <p:cNvPr id="12" name="Imagen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21723" y="5672267"/>
            <a:ext cx="1457325" cy="914400"/>
          </a:xfrm>
          <a:prstGeom prst="rect">
            <a:avLst/>
          </a:prstGeom>
        </p:spPr>
      </p:pic>
      <p:pic>
        <p:nvPicPr>
          <p:cNvPr id="13" name="Imagen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4091" y="5918383"/>
            <a:ext cx="1626907" cy="580112"/>
          </a:xfrm>
          <a:prstGeom prst="rect">
            <a:avLst/>
          </a:prstGeom>
        </p:spPr>
      </p:pic>
      <p:sp>
        <p:nvSpPr>
          <p:cNvPr id="37" name="CuadroTexto 36">
            <a:extLst>
              <a:ext uri="{FF2B5EF4-FFF2-40B4-BE49-F238E27FC236}">
                <a16:creationId xmlns:a16="http://schemas.microsoft.com/office/drawing/2014/main" id="{443EAF1D-67C8-4E78-8CE0-323159D7FD08}"/>
              </a:ext>
            </a:extLst>
          </p:cNvPr>
          <p:cNvSpPr txBox="1"/>
          <p:nvPr/>
        </p:nvSpPr>
        <p:spPr>
          <a:xfrm>
            <a:off x="6387548" y="1868279"/>
            <a:ext cx="5268021" cy="3539430"/>
          </a:xfrm>
          <a:prstGeom prst="rect">
            <a:avLst/>
          </a:prstGeom>
          <a:noFill/>
        </p:spPr>
        <p:txBody>
          <a:bodyPr wrap="square" rtlCol="0">
            <a:spAutoFit/>
          </a:bodyPr>
          <a:lstStyle/>
          <a:p>
            <a:pPr algn="ctr"/>
            <a:endParaRPr lang="es-PY" sz="2800" dirty="0"/>
          </a:p>
          <a:p>
            <a:pPr algn="ctr"/>
            <a:r>
              <a:rPr lang="es-PY" sz="2800" dirty="0"/>
              <a:t>1.- Uno de los </a:t>
            </a:r>
            <a:r>
              <a:rPr lang="es-PY" sz="2800" b="1" dirty="0"/>
              <a:t>pilares </a:t>
            </a:r>
            <a:r>
              <a:rPr lang="es-PY" sz="2800" dirty="0"/>
              <a:t>para la consolidación de la democracia.</a:t>
            </a:r>
          </a:p>
          <a:p>
            <a:pPr algn="ctr"/>
            <a:endParaRPr lang="es-PY" sz="2800" dirty="0"/>
          </a:p>
          <a:p>
            <a:pPr algn="ctr"/>
            <a:r>
              <a:rPr lang="es-PY" sz="2800" dirty="0"/>
              <a:t>2. Los funcionarios </a:t>
            </a:r>
            <a:r>
              <a:rPr lang="es-PY" sz="2800" dirty="0">
                <a:latin typeface="Candara" panose="020E0502030303020204" pitchFamily="34" charset="0"/>
              </a:rPr>
              <a:t>públicos</a:t>
            </a:r>
            <a:r>
              <a:rPr lang="es-PY" sz="2800" dirty="0"/>
              <a:t>  y autoridades son quienes tienen la obligación de rendir cuentas a la ciudadanía.</a:t>
            </a:r>
          </a:p>
        </p:txBody>
      </p:sp>
      <p:sp>
        <p:nvSpPr>
          <p:cNvPr id="38" name="CuadroTexto 37">
            <a:extLst>
              <a:ext uri="{FF2B5EF4-FFF2-40B4-BE49-F238E27FC236}">
                <a16:creationId xmlns:a16="http://schemas.microsoft.com/office/drawing/2014/main" id="{8AE524E4-6BDC-49FC-B870-78C14D19E8B2}"/>
              </a:ext>
            </a:extLst>
          </p:cNvPr>
          <p:cNvSpPr txBox="1"/>
          <p:nvPr/>
        </p:nvSpPr>
        <p:spPr>
          <a:xfrm>
            <a:off x="2650435" y="1138496"/>
            <a:ext cx="7474226" cy="584775"/>
          </a:xfrm>
          <a:prstGeom prst="rect">
            <a:avLst/>
          </a:prstGeom>
          <a:noFill/>
        </p:spPr>
        <p:txBody>
          <a:bodyPr wrap="square">
            <a:spAutoFit/>
          </a:bodyPr>
          <a:lstStyle/>
          <a:p>
            <a:pPr algn="ctr"/>
            <a:r>
              <a:rPr lang="es-PY" sz="3200" b="1" dirty="0"/>
              <a:t>Transparencia y Rendición de Cuentas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2" descr="Imagen que contiene texto, señal&#10;&#10;Descripción generada con confianza alta"/>
          <p:cNvPicPr>
            <a:picLocks noChangeAspect="1"/>
          </p:cNvPicPr>
          <p:nvPr/>
        </p:nvPicPr>
        <p:blipFill>
          <a:blip r:embed="rId2"/>
          <a:stretch>
            <a:fillRect/>
          </a:stretch>
        </p:blipFill>
        <p:spPr>
          <a:xfrm>
            <a:off x="6768214" y="5937558"/>
            <a:ext cx="4914181" cy="692011"/>
          </a:xfrm>
          <a:prstGeom prst="rect">
            <a:avLst/>
          </a:prstGeom>
        </p:spPr>
      </p:pic>
      <p:sp>
        <p:nvSpPr>
          <p:cNvPr id="5" name="Cuadro de texto 4"/>
          <p:cNvSpPr txBox="1"/>
          <p:nvPr/>
        </p:nvSpPr>
        <p:spPr>
          <a:xfrm>
            <a:off x="592455" y="90170"/>
            <a:ext cx="291465" cy="368300"/>
          </a:xfrm>
          <a:prstGeom prst="rect">
            <a:avLst/>
          </a:prstGeom>
          <a:noFill/>
        </p:spPr>
        <p:txBody>
          <a:bodyPr wrap="none" rtlCol="0" anchor="t">
            <a:spAutoFit/>
          </a:bodyPr>
          <a:lstStyle/>
          <a:p>
            <a:pPr>
              <a:spcBef>
                <a:spcPts val="0"/>
              </a:spcBef>
              <a:defRPr/>
            </a:pPr>
            <a:r>
              <a:rPr lang="es-PY" b="1" dirty="0">
                <a:solidFill>
                  <a:schemeClr val="tx1">
                    <a:lumMod val="75000"/>
                    <a:lumOff val="25000"/>
                  </a:schemeClr>
                </a:solidFill>
                <a:latin typeface="AR JULIAN" panose="02000000000000000000" pitchFamily="2" charset="0"/>
                <a:sym typeface="+mn-ea"/>
              </a:rPr>
              <a:t> </a:t>
            </a:r>
            <a:endParaRPr lang="es-MX" altLang="en-US"/>
          </a:p>
        </p:txBody>
      </p:sp>
      <p:pic>
        <p:nvPicPr>
          <p:cNvPr id="6" name="Imagen 5"/>
          <p:cNvPicPr>
            <a:picLocks noChangeAspect="1"/>
          </p:cNvPicPr>
          <p:nvPr/>
        </p:nvPicPr>
        <p:blipFill>
          <a:blip r:embed="rId3"/>
          <a:stretch>
            <a:fillRect/>
          </a:stretch>
        </p:blipFill>
        <p:spPr>
          <a:xfrm>
            <a:off x="4581708" y="4972234"/>
            <a:ext cx="1514292" cy="827130"/>
          </a:xfrm>
          <a:prstGeom prst="rect">
            <a:avLst/>
          </a:prstGeom>
        </p:spPr>
      </p:pic>
      <p:sp>
        <p:nvSpPr>
          <p:cNvPr id="4" name="Cuadro de texto 3"/>
          <p:cNvSpPr txBox="1"/>
          <p:nvPr/>
        </p:nvSpPr>
        <p:spPr>
          <a:xfrm>
            <a:off x="738186" y="456206"/>
            <a:ext cx="6030027" cy="4093428"/>
          </a:xfrm>
          <a:prstGeom prst="rect">
            <a:avLst/>
          </a:prstGeom>
          <a:noFill/>
        </p:spPr>
        <p:txBody>
          <a:bodyPr wrap="square" rtlCol="0" anchor="t">
            <a:spAutoFit/>
          </a:bodyPr>
          <a:lstStyle/>
          <a:p>
            <a:pPr algn="just"/>
            <a:r>
              <a:rPr lang="es-MX" altLang="en-US" sz="2000" dirty="0"/>
              <a:t>La Convención de las Naciones Unidas contra la Corrupción (UNCAC, por sus siglas en inglés) y la Convención de Interamericana de Lucha Contra la Corrupción (CICC)</a:t>
            </a:r>
          </a:p>
          <a:p>
            <a:pPr algn="just"/>
            <a:endParaRPr lang="es-MX" altLang="en-US" sz="2000" dirty="0"/>
          </a:p>
          <a:p>
            <a:pPr algn="just"/>
            <a:r>
              <a:rPr lang="es-MX" altLang="en-US" sz="2000" dirty="0"/>
              <a:t>La eliminación de la corrupción es también esencial para el logro de los </a:t>
            </a:r>
            <a:r>
              <a:rPr lang="es-MX" altLang="en-US" sz="2000" b="1" i="1" dirty="0"/>
              <a:t>Objetivos de Desarrollo Sostenible (ODS)</a:t>
            </a:r>
            <a:r>
              <a:rPr lang="es-MX" altLang="en-US" sz="2000" dirty="0"/>
              <a:t>,  específicamente para las metas </a:t>
            </a:r>
            <a:r>
              <a:rPr lang="es-MX" altLang="en-US" sz="2000" b="1" dirty="0"/>
              <a:t>16.5 y 16.6</a:t>
            </a:r>
            <a:r>
              <a:rPr lang="es-MX" altLang="en-US" sz="2000" dirty="0"/>
              <a:t>, que tratan sobre la reducción de todas las formas de corrupción y el desarrollo de instituciones eficaces, responsables y transparentes a todos los niveles como un requisito fundamental para el logro de la </a:t>
            </a:r>
            <a:r>
              <a:rPr lang="es-MX" altLang="en-US" sz="2000" b="1" i="1" u="sng" dirty="0"/>
              <a:t>Agenda 2030 para el Desarrollo Sostenible.</a:t>
            </a:r>
          </a:p>
        </p:txBody>
      </p:sp>
      <p:pic>
        <p:nvPicPr>
          <p:cNvPr id="10" name="Imagen 9"/>
          <p:cNvPicPr>
            <a:picLocks noChangeAspect="1"/>
          </p:cNvPicPr>
          <p:nvPr/>
        </p:nvPicPr>
        <p:blipFill>
          <a:blip r:embed="rId4"/>
          <a:stretch>
            <a:fillRect/>
          </a:stretch>
        </p:blipFill>
        <p:spPr>
          <a:xfrm>
            <a:off x="8435877" y="495632"/>
            <a:ext cx="2874548" cy="2153234"/>
          </a:xfrm>
          <a:prstGeom prst="rect">
            <a:avLst/>
          </a:prstGeom>
        </p:spPr>
      </p:pic>
      <p:pic>
        <p:nvPicPr>
          <p:cNvPr id="7" name="Imagen 9">
            <a:extLst>
              <a:ext uri="{FF2B5EF4-FFF2-40B4-BE49-F238E27FC236}">
                <a16:creationId xmlns:a16="http://schemas.microsoft.com/office/drawing/2014/main" id="{A91DBEE5-1D1F-4A6C-8765-B7C57FF557D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82268" y="2930249"/>
            <a:ext cx="3958040" cy="231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a:extLst>
              <a:ext uri="{FF2B5EF4-FFF2-40B4-BE49-F238E27FC236}">
                <a16:creationId xmlns:a16="http://schemas.microsoft.com/office/drawing/2014/main" id="{A359A539-6511-43A0-962F-2D4AB9B250A4}"/>
              </a:ext>
            </a:extLst>
          </p:cNvPr>
          <p:cNvPicPr>
            <a:picLocks noChangeAspect="1"/>
          </p:cNvPicPr>
          <p:nvPr/>
        </p:nvPicPr>
        <p:blipFill>
          <a:blip r:embed="rId6"/>
          <a:stretch>
            <a:fillRect/>
          </a:stretch>
        </p:blipFill>
        <p:spPr>
          <a:xfrm>
            <a:off x="2678145" y="4972234"/>
            <a:ext cx="1253962" cy="752377"/>
          </a:xfrm>
          <a:prstGeom prst="rect">
            <a:avLst/>
          </a:prstGeom>
        </p:spPr>
      </p:pic>
      <p:pic>
        <p:nvPicPr>
          <p:cNvPr id="9" name="Imagen 8">
            <a:extLst>
              <a:ext uri="{FF2B5EF4-FFF2-40B4-BE49-F238E27FC236}">
                <a16:creationId xmlns:a16="http://schemas.microsoft.com/office/drawing/2014/main" id="{19507132-4FAC-4D37-8DA1-F2D14BBA0BA3}"/>
              </a:ext>
            </a:extLst>
          </p:cNvPr>
          <p:cNvPicPr>
            <a:picLocks noChangeAspect="1"/>
          </p:cNvPicPr>
          <p:nvPr/>
        </p:nvPicPr>
        <p:blipFill>
          <a:blip r:embed="rId7"/>
          <a:stretch>
            <a:fillRect/>
          </a:stretch>
        </p:blipFill>
        <p:spPr>
          <a:xfrm>
            <a:off x="883920" y="4809713"/>
            <a:ext cx="1307151" cy="101005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3" name="18 Grupo"/>
          <p:cNvGrpSpPr/>
          <p:nvPr/>
        </p:nvGrpSpPr>
        <p:grpSpPr bwMode="auto">
          <a:xfrm>
            <a:off x="9916795" y="3828415"/>
            <a:ext cx="1334135" cy="1509395"/>
            <a:chOff x="1928794" y="1571612"/>
            <a:chExt cx="1857388" cy="2393173"/>
          </a:xfrm>
        </p:grpSpPr>
        <p:grpSp>
          <p:nvGrpSpPr>
            <p:cNvPr id="4" name="17 Grupo"/>
            <p:cNvGrpSpPr/>
            <p:nvPr/>
          </p:nvGrpSpPr>
          <p:grpSpPr bwMode="auto">
            <a:xfrm>
              <a:off x="2285984" y="1571612"/>
              <a:ext cx="642942" cy="1071570"/>
              <a:chOff x="2214546" y="142852"/>
              <a:chExt cx="642942" cy="1071570"/>
            </a:xfrm>
          </p:grpSpPr>
          <p:sp>
            <p:nvSpPr>
              <p:cNvPr id="5" name="33 Retraso"/>
              <p:cNvSpPr/>
              <p:nvPr/>
            </p:nvSpPr>
            <p:spPr>
              <a:xfrm rot="16200000">
                <a:off x="2250169" y="607459"/>
                <a:ext cx="571694" cy="642942"/>
              </a:xfrm>
              <a:prstGeom prst="flowChartDelay">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Y" sz="3200"/>
              </a:p>
            </p:txBody>
          </p:sp>
          <p:sp>
            <p:nvSpPr>
              <p:cNvPr id="7" name="34 Elipse"/>
              <p:cNvSpPr/>
              <p:nvPr/>
            </p:nvSpPr>
            <p:spPr>
              <a:xfrm>
                <a:off x="2214545" y="142852"/>
                <a:ext cx="642942" cy="643155"/>
              </a:xfrm>
              <a:prstGeom prst="ellipse">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Y" sz="3200"/>
              </a:p>
            </p:txBody>
          </p:sp>
        </p:grpSp>
        <p:grpSp>
          <p:nvGrpSpPr>
            <p:cNvPr id="10" name="28 Grupo"/>
            <p:cNvGrpSpPr/>
            <p:nvPr/>
          </p:nvGrpSpPr>
          <p:grpSpPr bwMode="auto">
            <a:xfrm>
              <a:off x="1928794" y="2071678"/>
              <a:ext cx="1857388" cy="1893107"/>
              <a:chOff x="1928794" y="2071678"/>
              <a:chExt cx="1857388" cy="1893107"/>
            </a:xfrm>
          </p:grpSpPr>
          <p:grpSp>
            <p:nvGrpSpPr>
              <p:cNvPr id="11" name="7 Grupo"/>
              <p:cNvGrpSpPr/>
              <p:nvPr/>
            </p:nvGrpSpPr>
            <p:grpSpPr bwMode="auto">
              <a:xfrm>
                <a:off x="2857488" y="2071678"/>
                <a:ext cx="642942" cy="1071570"/>
                <a:chOff x="2214546" y="142852"/>
                <a:chExt cx="642942" cy="1071570"/>
              </a:xfrm>
            </p:grpSpPr>
            <p:sp>
              <p:nvSpPr>
                <p:cNvPr id="12" name="4 Retraso"/>
                <p:cNvSpPr/>
                <p:nvPr/>
              </p:nvSpPr>
              <p:spPr>
                <a:xfrm rot="16200000">
                  <a:off x="2250169" y="607625"/>
                  <a:ext cx="571694" cy="642942"/>
                </a:xfrm>
                <a:prstGeom prst="flowChartDelay">
                  <a:avLst/>
                </a:prstGeom>
                <a:solidFill>
                  <a:srgbClr val="FF99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Y" sz="3200"/>
                </a:p>
              </p:txBody>
            </p:sp>
            <p:sp>
              <p:nvSpPr>
                <p:cNvPr id="13" name="5 Elipse"/>
                <p:cNvSpPr/>
                <p:nvPr/>
              </p:nvSpPr>
              <p:spPr>
                <a:xfrm>
                  <a:off x="2214545" y="143017"/>
                  <a:ext cx="642942" cy="643156"/>
                </a:xfrm>
                <a:prstGeom prst="ellipse">
                  <a:avLst/>
                </a:prstGeom>
                <a:solidFill>
                  <a:srgbClr val="FF996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Y" sz="3200"/>
                </a:p>
              </p:txBody>
            </p:sp>
          </p:grpSp>
          <p:grpSp>
            <p:nvGrpSpPr>
              <p:cNvPr id="14" name="8 Grupo"/>
              <p:cNvGrpSpPr/>
              <p:nvPr/>
            </p:nvGrpSpPr>
            <p:grpSpPr bwMode="auto">
              <a:xfrm>
                <a:off x="1928794" y="2285992"/>
                <a:ext cx="642942" cy="1071570"/>
                <a:chOff x="2214546" y="142852"/>
                <a:chExt cx="642942" cy="1071570"/>
              </a:xfrm>
            </p:grpSpPr>
            <p:sp>
              <p:nvSpPr>
                <p:cNvPr id="15" name="29 Rectángulo redondeado"/>
                <p:cNvSpPr/>
                <p:nvPr/>
              </p:nvSpPr>
              <p:spPr>
                <a:xfrm rot="16200000">
                  <a:off x="2250170" y="607696"/>
                  <a:ext cx="571694" cy="642941"/>
                </a:xfrm>
                <a:prstGeom prst="roundRect">
                  <a:avLst/>
                </a:prstGeom>
                <a:solidFill>
                  <a:srgbClr val="A5C2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Y" sz="3200"/>
                </a:p>
              </p:txBody>
            </p:sp>
            <p:sp>
              <p:nvSpPr>
                <p:cNvPr id="16" name="30 Elipse"/>
                <p:cNvSpPr/>
                <p:nvPr/>
              </p:nvSpPr>
              <p:spPr>
                <a:xfrm>
                  <a:off x="2214546" y="143089"/>
                  <a:ext cx="642941" cy="643155"/>
                </a:xfrm>
                <a:prstGeom prst="ellipse">
                  <a:avLst/>
                </a:prstGeom>
                <a:solidFill>
                  <a:srgbClr val="A5C26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Y" sz="3200"/>
                </a:p>
              </p:txBody>
            </p:sp>
          </p:grpSp>
          <p:grpSp>
            <p:nvGrpSpPr>
              <p:cNvPr id="17" name="11 Grupo"/>
              <p:cNvGrpSpPr/>
              <p:nvPr/>
            </p:nvGrpSpPr>
            <p:grpSpPr bwMode="auto">
              <a:xfrm>
                <a:off x="2428860" y="2786058"/>
                <a:ext cx="642942" cy="1071570"/>
                <a:chOff x="2214546" y="285728"/>
                <a:chExt cx="642942" cy="1071570"/>
              </a:xfrm>
            </p:grpSpPr>
            <p:sp>
              <p:nvSpPr>
                <p:cNvPr id="18" name="27 Retraso"/>
                <p:cNvSpPr/>
                <p:nvPr/>
              </p:nvSpPr>
              <p:spPr>
                <a:xfrm rot="16200000">
                  <a:off x="2250169" y="750738"/>
                  <a:ext cx="571694" cy="642942"/>
                </a:xfrm>
                <a:prstGeom prst="flowChartDelay">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Y" sz="3200"/>
                </a:p>
              </p:txBody>
            </p:sp>
            <p:sp>
              <p:nvSpPr>
                <p:cNvPr id="19" name="28 Elipse"/>
                <p:cNvSpPr/>
                <p:nvPr/>
              </p:nvSpPr>
              <p:spPr>
                <a:xfrm>
                  <a:off x="2214545" y="286130"/>
                  <a:ext cx="642942" cy="643156"/>
                </a:xfrm>
                <a:prstGeom prst="ellipse">
                  <a:avLst/>
                </a:prstGeom>
                <a:solidFill>
                  <a:schemeClr val="tx2">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Y" sz="3200"/>
                </a:p>
              </p:txBody>
            </p:sp>
          </p:grpSp>
          <p:grpSp>
            <p:nvGrpSpPr>
              <p:cNvPr id="20" name="14 Grupo"/>
              <p:cNvGrpSpPr/>
              <p:nvPr/>
            </p:nvGrpSpPr>
            <p:grpSpPr bwMode="auto">
              <a:xfrm>
                <a:off x="3143240" y="2857496"/>
                <a:ext cx="642942" cy="1107289"/>
                <a:chOff x="2143108" y="142852"/>
                <a:chExt cx="642942" cy="1107289"/>
              </a:xfrm>
            </p:grpSpPr>
            <p:sp>
              <p:nvSpPr>
                <p:cNvPr id="21" name="25 Trapecio"/>
                <p:cNvSpPr/>
                <p:nvPr/>
              </p:nvSpPr>
              <p:spPr>
                <a:xfrm>
                  <a:off x="2179620" y="608573"/>
                  <a:ext cx="571504" cy="644744"/>
                </a:xfrm>
                <a:prstGeom prst="trapezoid">
                  <a:avLst/>
                </a:prstGeom>
                <a:solidFill>
                  <a:srgbClr val="F78DC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Y" sz="3200"/>
                </a:p>
              </p:txBody>
            </p:sp>
            <p:sp>
              <p:nvSpPr>
                <p:cNvPr id="22" name="26 Elipse"/>
                <p:cNvSpPr/>
                <p:nvPr/>
              </p:nvSpPr>
              <p:spPr>
                <a:xfrm>
                  <a:off x="2143107" y="143278"/>
                  <a:ext cx="642942" cy="643155"/>
                </a:xfrm>
                <a:prstGeom prst="ellipse">
                  <a:avLst/>
                </a:prstGeom>
                <a:solidFill>
                  <a:srgbClr val="F78DC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PY" sz="3200"/>
                </a:p>
              </p:txBody>
            </p:sp>
          </p:grpSp>
        </p:grpSp>
      </p:grpSp>
      <p:pic>
        <p:nvPicPr>
          <p:cNvPr id="23" name="Imagen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5517" y="5830211"/>
            <a:ext cx="1778575" cy="756456"/>
          </a:xfrm>
          <a:prstGeom prst="rect">
            <a:avLst/>
          </a:prstGeom>
        </p:spPr>
      </p:pic>
      <p:pic>
        <p:nvPicPr>
          <p:cNvPr id="24" name="Imagen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1723" y="5672267"/>
            <a:ext cx="1457325" cy="914400"/>
          </a:xfrm>
          <a:prstGeom prst="rect">
            <a:avLst/>
          </a:prstGeom>
        </p:spPr>
      </p:pic>
      <p:pic>
        <p:nvPicPr>
          <p:cNvPr id="25" name="Imagen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091" y="5918383"/>
            <a:ext cx="1626907" cy="580112"/>
          </a:xfrm>
          <a:prstGeom prst="rect">
            <a:avLst/>
          </a:prstGeom>
        </p:spPr>
      </p:pic>
      <p:sp>
        <p:nvSpPr>
          <p:cNvPr id="26" name="CuadroTexto 25">
            <a:extLst>
              <a:ext uri="{FF2B5EF4-FFF2-40B4-BE49-F238E27FC236}">
                <a16:creationId xmlns:a16="http://schemas.microsoft.com/office/drawing/2014/main" id="{B81C9434-4349-4980-A029-06F887DFCA6D}"/>
              </a:ext>
            </a:extLst>
          </p:cNvPr>
          <p:cNvSpPr txBox="1"/>
          <p:nvPr/>
        </p:nvSpPr>
        <p:spPr>
          <a:xfrm>
            <a:off x="2544417" y="1027303"/>
            <a:ext cx="6767550" cy="584775"/>
          </a:xfrm>
          <a:prstGeom prst="rect">
            <a:avLst/>
          </a:prstGeom>
          <a:noFill/>
        </p:spPr>
        <p:txBody>
          <a:bodyPr wrap="square">
            <a:spAutoFit/>
          </a:bodyPr>
          <a:lstStyle/>
          <a:p>
            <a:r>
              <a:rPr lang="es-ES" sz="3200" b="1" i="0" dirty="0">
                <a:effectLst/>
                <a:latin typeface="Times New Roman" panose="02020603050405020304" pitchFamily="18" charset="0"/>
              </a:rPr>
              <a:t>Objetivos de la rendición de cuentas</a:t>
            </a:r>
            <a:r>
              <a:rPr lang="es-ES" sz="3200" b="0" i="0" dirty="0">
                <a:effectLst/>
                <a:latin typeface="Times New Roman" panose="02020603050405020304" pitchFamily="18" charset="0"/>
              </a:rPr>
              <a:t>.</a:t>
            </a:r>
            <a:endParaRPr lang="es-PY" sz="3200" dirty="0"/>
          </a:p>
        </p:txBody>
      </p:sp>
      <p:sp>
        <p:nvSpPr>
          <p:cNvPr id="27" name="CuadroTexto 26">
            <a:extLst>
              <a:ext uri="{FF2B5EF4-FFF2-40B4-BE49-F238E27FC236}">
                <a16:creationId xmlns:a16="http://schemas.microsoft.com/office/drawing/2014/main" id="{083F8940-90A4-4DC7-AC98-EF320243D448}"/>
              </a:ext>
            </a:extLst>
          </p:cNvPr>
          <p:cNvSpPr txBox="1"/>
          <p:nvPr/>
        </p:nvSpPr>
        <p:spPr>
          <a:xfrm>
            <a:off x="1658227" y="2114547"/>
            <a:ext cx="8004313" cy="584775"/>
          </a:xfrm>
          <a:prstGeom prst="rect">
            <a:avLst/>
          </a:prstGeom>
          <a:noFill/>
        </p:spPr>
        <p:txBody>
          <a:bodyPr wrap="square">
            <a:spAutoFit/>
          </a:bodyPr>
          <a:lstStyle/>
          <a:p>
            <a:pPr marL="457200" indent="-457200">
              <a:buFont typeface="Wingdings" panose="05000000000000000000" pitchFamily="2" charset="2"/>
              <a:buChar char="Ø"/>
            </a:pPr>
            <a:r>
              <a:rPr lang="es-ES" sz="3200" b="0" i="0" dirty="0">
                <a:effectLst/>
                <a:latin typeface="Times New Roman" panose="02020603050405020304" pitchFamily="18" charset="0"/>
              </a:rPr>
              <a:t>Desarrollar un diálogo con los ciudadanos</a:t>
            </a:r>
            <a:endParaRPr lang="es-PY" sz="3200" dirty="0"/>
          </a:p>
        </p:txBody>
      </p:sp>
      <p:sp>
        <p:nvSpPr>
          <p:cNvPr id="28" name="CuadroTexto 27">
            <a:extLst>
              <a:ext uri="{FF2B5EF4-FFF2-40B4-BE49-F238E27FC236}">
                <a16:creationId xmlns:a16="http://schemas.microsoft.com/office/drawing/2014/main" id="{F687F73C-F996-4423-9E71-7071BCD7BDBC}"/>
              </a:ext>
            </a:extLst>
          </p:cNvPr>
          <p:cNvSpPr txBox="1"/>
          <p:nvPr/>
        </p:nvSpPr>
        <p:spPr>
          <a:xfrm>
            <a:off x="1658227" y="3011982"/>
            <a:ext cx="6096000" cy="584775"/>
          </a:xfrm>
          <a:prstGeom prst="rect">
            <a:avLst/>
          </a:prstGeom>
          <a:noFill/>
        </p:spPr>
        <p:txBody>
          <a:bodyPr wrap="square">
            <a:spAutoFit/>
          </a:bodyPr>
          <a:lstStyle/>
          <a:p>
            <a:pPr marL="457200" indent="-457200">
              <a:buFont typeface="Wingdings" panose="05000000000000000000" pitchFamily="2" charset="2"/>
              <a:buChar char="Ø"/>
            </a:pPr>
            <a:r>
              <a:rPr lang="es-PY" sz="3200" b="0" i="0" dirty="0">
                <a:effectLst/>
                <a:latin typeface="Times New Roman" panose="02020603050405020304" pitchFamily="18" charset="0"/>
              </a:rPr>
              <a:t>Mejorar la gestión pública</a:t>
            </a:r>
            <a:endParaRPr lang="es-PY" sz="3200" dirty="0"/>
          </a:p>
        </p:txBody>
      </p:sp>
      <p:sp>
        <p:nvSpPr>
          <p:cNvPr id="30" name="CuadroTexto 29">
            <a:extLst>
              <a:ext uri="{FF2B5EF4-FFF2-40B4-BE49-F238E27FC236}">
                <a16:creationId xmlns:a16="http://schemas.microsoft.com/office/drawing/2014/main" id="{8BF5B131-E5ED-4675-A500-F47CEA0AB3E0}"/>
              </a:ext>
            </a:extLst>
          </p:cNvPr>
          <p:cNvSpPr txBox="1"/>
          <p:nvPr/>
        </p:nvSpPr>
        <p:spPr>
          <a:xfrm>
            <a:off x="1658227" y="3774883"/>
            <a:ext cx="6096000" cy="584775"/>
          </a:xfrm>
          <a:prstGeom prst="rect">
            <a:avLst/>
          </a:prstGeom>
          <a:noFill/>
        </p:spPr>
        <p:txBody>
          <a:bodyPr wrap="square">
            <a:spAutoFit/>
          </a:bodyPr>
          <a:lstStyle/>
          <a:p>
            <a:pPr marL="457200" indent="-457200">
              <a:buFont typeface="Wingdings" panose="05000000000000000000" pitchFamily="2" charset="2"/>
              <a:buChar char="Ø"/>
            </a:pPr>
            <a:r>
              <a:rPr lang="es-PY" sz="3200" b="0" i="0" dirty="0">
                <a:effectLst/>
                <a:latin typeface="Times New Roman" panose="02020603050405020304" pitchFamily="18" charset="0"/>
              </a:rPr>
              <a:t>Garantizar el control social</a:t>
            </a:r>
            <a:endParaRPr lang="es-PY" sz="3200" dirty="0"/>
          </a:p>
        </p:txBody>
      </p:sp>
      <p:sp>
        <p:nvSpPr>
          <p:cNvPr id="32" name="CuadroTexto 31">
            <a:extLst>
              <a:ext uri="{FF2B5EF4-FFF2-40B4-BE49-F238E27FC236}">
                <a16:creationId xmlns:a16="http://schemas.microsoft.com/office/drawing/2014/main" id="{A6BCDFDD-C1AE-4D18-8631-3C91233C0197}"/>
              </a:ext>
            </a:extLst>
          </p:cNvPr>
          <p:cNvSpPr txBox="1"/>
          <p:nvPr/>
        </p:nvSpPr>
        <p:spPr>
          <a:xfrm>
            <a:off x="1658227" y="4494194"/>
            <a:ext cx="6096000" cy="584775"/>
          </a:xfrm>
          <a:prstGeom prst="rect">
            <a:avLst/>
          </a:prstGeom>
          <a:noFill/>
        </p:spPr>
        <p:txBody>
          <a:bodyPr wrap="square">
            <a:spAutoFit/>
          </a:bodyPr>
          <a:lstStyle/>
          <a:p>
            <a:pPr marL="457200" indent="-457200">
              <a:buFont typeface="Wingdings" panose="05000000000000000000" pitchFamily="2" charset="2"/>
              <a:buChar char="Ø"/>
            </a:pPr>
            <a:r>
              <a:rPr lang="es-PY" sz="3200" b="0" i="0" dirty="0">
                <a:effectLst/>
                <a:latin typeface="Times New Roman" panose="02020603050405020304" pitchFamily="18" charset="0"/>
              </a:rPr>
              <a:t>Prevenir la corrupción</a:t>
            </a:r>
            <a:endParaRPr lang="es-PY" sz="3200" dirty="0"/>
          </a:p>
        </p:txBody>
      </p:sp>
    </p:spTree>
    <p:extLst>
      <p:ext uri="{BB962C8B-B14F-4D97-AF65-F5344CB8AC3E}">
        <p14:creationId xmlns:p14="http://schemas.microsoft.com/office/powerpoint/2010/main" val="1503890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3" name="Imagen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0551" y="5866638"/>
            <a:ext cx="1778575" cy="756456"/>
          </a:xfrm>
          <a:prstGeom prst="rect">
            <a:avLst/>
          </a:prstGeom>
        </p:spPr>
      </p:pic>
      <p:pic>
        <p:nvPicPr>
          <p:cNvPr id="24" name="Imagen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6386" y="5787666"/>
            <a:ext cx="1457325" cy="914400"/>
          </a:xfrm>
          <a:prstGeom prst="rect">
            <a:avLst/>
          </a:prstGeom>
        </p:spPr>
      </p:pic>
      <p:pic>
        <p:nvPicPr>
          <p:cNvPr id="25" name="Imagen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3241" y="5889978"/>
            <a:ext cx="1626907" cy="580112"/>
          </a:xfrm>
          <a:prstGeom prst="rect">
            <a:avLst/>
          </a:prstGeom>
        </p:spPr>
      </p:pic>
      <p:sp>
        <p:nvSpPr>
          <p:cNvPr id="33" name="object 4">
            <a:extLst>
              <a:ext uri="{FF2B5EF4-FFF2-40B4-BE49-F238E27FC236}">
                <a16:creationId xmlns:a16="http://schemas.microsoft.com/office/drawing/2014/main" id="{6EB45907-4AF2-4EBF-A14D-CC71B1D9F86D}"/>
              </a:ext>
            </a:extLst>
          </p:cNvPr>
          <p:cNvSpPr/>
          <p:nvPr/>
        </p:nvSpPr>
        <p:spPr>
          <a:xfrm>
            <a:off x="3504628" y="1743634"/>
            <a:ext cx="5851846" cy="4168589"/>
          </a:xfrm>
          <a:prstGeom prst="rect">
            <a:avLst/>
          </a:prstGeom>
          <a:blipFill>
            <a:blip r:embed="rId6" cstate="print"/>
            <a:stretch>
              <a:fillRect/>
            </a:stretch>
          </a:blipFill>
        </p:spPr>
        <p:txBody>
          <a:bodyPr wrap="square" lIns="0" tIns="0" rIns="0" bIns="0" rtlCol="0"/>
          <a:lstStyle/>
          <a:p>
            <a:endParaRPr/>
          </a:p>
        </p:txBody>
      </p:sp>
      <p:sp>
        <p:nvSpPr>
          <p:cNvPr id="34" name="object 18">
            <a:extLst>
              <a:ext uri="{FF2B5EF4-FFF2-40B4-BE49-F238E27FC236}">
                <a16:creationId xmlns:a16="http://schemas.microsoft.com/office/drawing/2014/main" id="{C4B12BC5-7D61-41C7-A3A0-56865622EE6C}"/>
              </a:ext>
            </a:extLst>
          </p:cNvPr>
          <p:cNvSpPr txBox="1"/>
          <p:nvPr/>
        </p:nvSpPr>
        <p:spPr>
          <a:xfrm>
            <a:off x="5345265" y="4913339"/>
            <a:ext cx="180340" cy="393700"/>
          </a:xfrm>
          <a:prstGeom prst="rect">
            <a:avLst/>
          </a:prstGeom>
        </p:spPr>
        <p:txBody>
          <a:bodyPr vert="horz" wrap="square" lIns="0" tIns="0" rIns="0" bIns="0" rtlCol="0">
            <a:spAutoFit/>
          </a:bodyPr>
          <a:lstStyle/>
          <a:p>
            <a:pPr marL="12700">
              <a:lnSpc>
                <a:spcPct val="100000"/>
              </a:lnSpc>
            </a:pPr>
            <a:r>
              <a:rPr sz="2400" b="1" dirty="0">
                <a:solidFill>
                  <a:srgbClr val="3A3838"/>
                </a:solidFill>
                <a:latin typeface="Calibri"/>
                <a:cs typeface="Calibri"/>
              </a:rPr>
              <a:t>1</a:t>
            </a:r>
            <a:endParaRPr sz="2400" dirty="0">
              <a:latin typeface="Calibri"/>
              <a:cs typeface="Calibri"/>
            </a:endParaRPr>
          </a:p>
        </p:txBody>
      </p:sp>
      <p:sp>
        <p:nvSpPr>
          <p:cNvPr id="35" name="object 15">
            <a:extLst>
              <a:ext uri="{FF2B5EF4-FFF2-40B4-BE49-F238E27FC236}">
                <a16:creationId xmlns:a16="http://schemas.microsoft.com/office/drawing/2014/main" id="{D22D68D7-F299-4DEF-983B-867BADABCCC0}"/>
              </a:ext>
            </a:extLst>
          </p:cNvPr>
          <p:cNvSpPr txBox="1"/>
          <p:nvPr/>
        </p:nvSpPr>
        <p:spPr>
          <a:xfrm>
            <a:off x="4429347" y="2118284"/>
            <a:ext cx="180340" cy="393700"/>
          </a:xfrm>
          <a:prstGeom prst="rect">
            <a:avLst/>
          </a:prstGeom>
        </p:spPr>
        <p:txBody>
          <a:bodyPr vert="horz" wrap="square" lIns="0" tIns="0" rIns="0" bIns="0" rtlCol="0">
            <a:spAutoFit/>
          </a:bodyPr>
          <a:lstStyle/>
          <a:p>
            <a:pPr marL="12700">
              <a:lnSpc>
                <a:spcPct val="100000"/>
              </a:lnSpc>
            </a:pPr>
            <a:r>
              <a:rPr sz="2400" b="1" dirty="0">
                <a:solidFill>
                  <a:srgbClr val="3A3838"/>
                </a:solidFill>
                <a:latin typeface="Calibri"/>
                <a:cs typeface="Calibri"/>
              </a:rPr>
              <a:t>2</a:t>
            </a:r>
            <a:endParaRPr sz="2400" dirty="0">
              <a:latin typeface="Calibri"/>
              <a:cs typeface="Calibri"/>
            </a:endParaRPr>
          </a:p>
        </p:txBody>
      </p:sp>
      <p:sp>
        <p:nvSpPr>
          <p:cNvPr id="36" name="object 17">
            <a:extLst>
              <a:ext uri="{FF2B5EF4-FFF2-40B4-BE49-F238E27FC236}">
                <a16:creationId xmlns:a16="http://schemas.microsoft.com/office/drawing/2014/main" id="{26086560-D019-46C2-97A8-F855D98AEEBA}"/>
              </a:ext>
            </a:extLst>
          </p:cNvPr>
          <p:cNvSpPr txBox="1"/>
          <p:nvPr/>
        </p:nvSpPr>
        <p:spPr>
          <a:xfrm>
            <a:off x="6865164" y="3986514"/>
            <a:ext cx="180340" cy="393700"/>
          </a:xfrm>
          <a:prstGeom prst="rect">
            <a:avLst/>
          </a:prstGeom>
        </p:spPr>
        <p:txBody>
          <a:bodyPr vert="horz" wrap="square" lIns="0" tIns="0" rIns="0" bIns="0" rtlCol="0">
            <a:spAutoFit/>
          </a:bodyPr>
          <a:lstStyle/>
          <a:p>
            <a:pPr marL="12700">
              <a:lnSpc>
                <a:spcPct val="100000"/>
              </a:lnSpc>
            </a:pPr>
            <a:r>
              <a:rPr sz="2400" b="1" dirty="0">
                <a:solidFill>
                  <a:srgbClr val="3A3838"/>
                </a:solidFill>
                <a:latin typeface="Calibri"/>
                <a:cs typeface="Calibri"/>
              </a:rPr>
              <a:t>3</a:t>
            </a:r>
            <a:endParaRPr sz="2400" dirty="0">
              <a:latin typeface="Calibri"/>
              <a:cs typeface="Calibri"/>
            </a:endParaRPr>
          </a:p>
        </p:txBody>
      </p:sp>
      <p:sp>
        <p:nvSpPr>
          <p:cNvPr id="37" name="object 17">
            <a:extLst>
              <a:ext uri="{FF2B5EF4-FFF2-40B4-BE49-F238E27FC236}">
                <a16:creationId xmlns:a16="http://schemas.microsoft.com/office/drawing/2014/main" id="{97DBA7C2-4F39-40B8-A72E-0CC2A624E4C6}"/>
              </a:ext>
            </a:extLst>
          </p:cNvPr>
          <p:cNvSpPr txBox="1"/>
          <p:nvPr/>
        </p:nvSpPr>
        <p:spPr>
          <a:xfrm>
            <a:off x="7325582" y="1748817"/>
            <a:ext cx="180340" cy="369332"/>
          </a:xfrm>
          <a:prstGeom prst="rect">
            <a:avLst/>
          </a:prstGeom>
        </p:spPr>
        <p:txBody>
          <a:bodyPr vert="horz" wrap="square" lIns="0" tIns="0" rIns="0" bIns="0" rtlCol="0">
            <a:spAutoFit/>
          </a:bodyPr>
          <a:lstStyle/>
          <a:p>
            <a:pPr marL="12700">
              <a:lnSpc>
                <a:spcPct val="100000"/>
              </a:lnSpc>
            </a:pPr>
            <a:r>
              <a:rPr lang="es-ES" sz="2400" b="1" dirty="0">
                <a:solidFill>
                  <a:srgbClr val="3A3838"/>
                </a:solidFill>
                <a:latin typeface="Calibri"/>
                <a:cs typeface="Calibri"/>
              </a:rPr>
              <a:t>4</a:t>
            </a:r>
            <a:endParaRPr sz="2400" dirty="0">
              <a:latin typeface="Calibri"/>
              <a:cs typeface="Calibri"/>
            </a:endParaRPr>
          </a:p>
        </p:txBody>
      </p:sp>
      <p:sp>
        <p:nvSpPr>
          <p:cNvPr id="38" name="object 14">
            <a:extLst>
              <a:ext uri="{FF2B5EF4-FFF2-40B4-BE49-F238E27FC236}">
                <a16:creationId xmlns:a16="http://schemas.microsoft.com/office/drawing/2014/main" id="{7E8E9FD4-A858-4141-8B94-4C3713656E55}"/>
              </a:ext>
            </a:extLst>
          </p:cNvPr>
          <p:cNvSpPr txBox="1"/>
          <p:nvPr/>
        </p:nvSpPr>
        <p:spPr>
          <a:xfrm>
            <a:off x="5699943" y="5023207"/>
            <a:ext cx="1899920" cy="830997"/>
          </a:xfrm>
          <a:prstGeom prst="rect">
            <a:avLst/>
          </a:prstGeom>
        </p:spPr>
        <p:txBody>
          <a:bodyPr vert="horz" wrap="square" lIns="0" tIns="0" rIns="0" bIns="0" rtlCol="0">
            <a:spAutoFit/>
          </a:bodyPr>
          <a:lstStyle/>
          <a:p>
            <a:pPr marL="12700" marR="5080">
              <a:lnSpc>
                <a:spcPct val="100000"/>
              </a:lnSpc>
            </a:pPr>
            <a:r>
              <a:rPr sz="1800" b="1" spc="-5" dirty="0">
                <a:solidFill>
                  <a:srgbClr val="3A3838"/>
                </a:solidFill>
                <a:latin typeface="Calibri"/>
                <a:cs typeface="Calibri"/>
              </a:rPr>
              <a:t>D</a:t>
            </a:r>
            <a:r>
              <a:rPr lang="es-ES" sz="1800" b="1" spc="-5" dirty="0">
                <a:solidFill>
                  <a:srgbClr val="3A3838"/>
                </a:solidFill>
                <a:latin typeface="Calibri"/>
                <a:cs typeface="Calibri"/>
              </a:rPr>
              <a:t>ESARROLLAR UN DIALOGO CON LOS CIUDADANOS</a:t>
            </a:r>
            <a:endParaRPr sz="1800" dirty="0">
              <a:latin typeface="Calibri"/>
              <a:cs typeface="Calibri"/>
            </a:endParaRPr>
          </a:p>
        </p:txBody>
      </p:sp>
      <p:sp>
        <p:nvSpPr>
          <p:cNvPr id="39" name="object 13">
            <a:extLst>
              <a:ext uri="{FF2B5EF4-FFF2-40B4-BE49-F238E27FC236}">
                <a16:creationId xmlns:a16="http://schemas.microsoft.com/office/drawing/2014/main" id="{099B3A70-EA53-4D8B-82E1-EA6DFC10FA2D}"/>
              </a:ext>
            </a:extLst>
          </p:cNvPr>
          <p:cNvSpPr txBox="1"/>
          <p:nvPr/>
        </p:nvSpPr>
        <p:spPr>
          <a:xfrm>
            <a:off x="4906890" y="1998575"/>
            <a:ext cx="1786490" cy="553998"/>
          </a:xfrm>
          <a:prstGeom prst="rect">
            <a:avLst/>
          </a:prstGeom>
        </p:spPr>
        <p:txBody>
          <a:bodyPr vert="horz" wrap="square" lIns="0" tIns="0" rIns="0" bIns="0" rtlCol="0">
            <a:spAutoFit/>
          </a:bodyPr>
          <a:lstStyle/>
          <a:p>
            <a:pPr marL="12700" marR="5080">
              <a:lnSpc>
                <a:spcPct val="100000"/>
              </a:lnSpc>
            </a:pPr>
            <a:r>
              <a:rPr lang="es-ES" b="1" spc="-10" dirty="0">
                <a:solidFill>
                  <a:srgbClr val="3A3838"/>
                </a:solidFill>
                <a:latin typeface="Calibri"/>
                <a:cs typeface="Calibri"/>
              </a:rPr>
              <a:t>MEJORAR LA GESTIÓN PÚBLICA</a:t>
            </a:r>
            <a:endParaRPr sz="1800" dirty="0">
              <a:latin typeface="Calibri"/>
              <a:cs typeface="Calibri"/>
            </a:endParaRPr>
          </a:p>
        </p:txBody>
      </p:sp>
      <p:sp>
        <p:nvSpPr>
          <p:cNvPr id="40" name="object 3">
            <a:extLst>
              <a:ext uri="{FF2B5EF4-FFF2-40B4-BE49-F238E27FC236}">
                <a16:creationId xmlns:a16="http://schemas.microsoft.com/office/drawing/2014/main" id="{4A756B36-ED0C-49C1-992C-05A82FCB25BD}"/>
              </a:ext>
            </a:extLst>
          </p:cNvPr>
          <p:cNvSpPr txBox="1"/>
          <p:nvPr/>
        </p:nvSpPr>
        <p:spPr>
          <a:xfrm>
            <a:off x="7261099" y="4034785"/>
            <a:ext cx="1999468" cy="553998"/>
          </a:xfrm>
          <a:prstGeom prst="rect">
            <a:avLst/>
          </a:prstGeom>
        </p:spPr>
        <p:txBody>
          <a:bodyPr vert="horz" wrap="square" lIns="0" tIns="0" rIns="0" bIns="0" rtlCol="0">
            <a:spAutoFit/>
          </a:bodyPr>
          <a:lstStyle/>
          <a:p>
            <a:pPr marL="12700" marR="5080">
              <a:lnSpc>
                <a:spcPct val="100000"/>
              </a:lnSpc>
            </a:pPr>
            <a:r>
              <a:rPr lang="es-ES" b="1" spc="-5" dirty="0">
                <a:solidFill>
                  <a:srgbClr val="3A3838"/>
                </a:solidFill>
                <a:latin typeface="Calibri"/>
                <a:cs typeface="Calibri"/>
              </a:rPr>
              <a:t>PREVENIR LA CORRUPCIÓN</a:t>
            </a:r>
            <a:endParaRPr sz="1800" dirty="0">
              <a:latin typeface="Calibri"/>
              <a:cs typeface="Calibri"/>
            </a:endParaRPr>
          </a:p>
        </p:txBody>
      </p:sp>
      <p:sp>
        <p:nvSpPr>
          <p:cNvPr id="41" name="object 13">
            <a:extLst>
              <a:ext uri="{FF2B5EF4-FFF2-40B4-BE49-F238E27FC236}">
                <a16:creationId xmlns:a16="http://schemas.microsoft.com/office/drawing/2014/main" id="{07CCCB3D-68BB-40CA-AEE1-8B80E0FEC531}"/>
              </a:ext>
            </a:extLst>
          </p:cNvPr>
          <p:cNvSpPr txBox="1"/>
          <p:nvPr/>
        </p:nvSpPr>
        <p:spPr>
          <a:xfrm>
            <a:off x="7757419" y="1743634"/>
            <a:ext cx="1519543" cy="830997"/>
          </a:xfrm>
          <a:prstGeom prst="rect">
            <a:avLst/>
          </a:prstGeom>
        </p:spPr>
        <p:txBody>
          <a:bodyPr vert="horz" wrap="square" lIns="0" tIns="0" rIns="0" bIns="0" rtlCol="0">
            <a:spAutoFit/>
          </a:bodyPr>
          <a:lstStyle/>
          <a:p>
            <a:pPr marL="12700" marR="5080">
              <a:lnSpc>
                <a:spcPct val="100000"/>
              </a:lnSpc>
            </a:pPr>
            <a:r>
              <a:rPr lang="es-ES" b="1" spc="-10" dirty="0">
                <a:solidFill>
                  <a:srgbClr val="3A3838"/>
                </a:solidFill>
                <a:latin typeface="Calibri"/>
                <a:cs typeface="Calibri"/>
              </a:rPr>
              <a:t>GARANTIZAR EL CONTROL SOCIAL</a:t>
            </a:r>
            <a:endParaRPr sz="1800" dirty="0">
              <a:latin typeface="Calibri"/>
              <a:cs typeface="Calibri"/>
            </a:endParaRPr>
          </a:p>
        </p:txBody>
      </p:sp>
      <p:sp>
        <p:nvSpPr>
          <p:cNvPr id="43" name="Elipse 42">
            <a:extLst>
              <a:ext uri="{FF2B5EF4-FFF2-40B4-BE49-F238E27FC236}">
                <a16:creationId xmlns:a16="http://schemas.microsoft.com/office/drawing/2014/main" id="{AF45B4FB-64EB-42AB-862F-85D2FD960E02}"/>
              </a:ext>
            </a:extLst>
          </p:cNvPr>
          <p:cNvSpPr/>
          <p:nvPr/>
        </p:nvSpPr>
        <p:spPr>
          <a:xfrm>
            <a:off x="8714512" y="1985622"/>
            <a:ext cx="1274164" cy="8794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2" name="CuadroTexto 1">
            <a:extLst>
              <a:ext uri="{FF2B5EF4-FFF2-40B4-BE49-F238E27FC236}">
                <a16:creationId xmlns:a16="http://schemas.microsoft.com/office/drawing/2014/main" id="{22A3E0EB-E119-4682-A96B-885199C9E36D}"/>
              </a:ext>
            </a:extLst>
          </p:cNvPr>
          <p:cNvSpPr txBox="1"/>
          <p:nvPr/>
        </p:nvSpPr>
        <p:spPr>
          <a:xfrm>
            <a:off x="6955334" y="969631"/>
            <a:ext cx="3716543" cy="369332"/>
          </a:xfrm>
          <a:prstGeom prst="rect">
            <a:avLst/>
          </a:prstGeom>
          <a:noFill/>
        </p:spPr>
        <p:txBody>
          <a:bodyPr wrap="square" rtlCol="0">
            <a:spAutoFit/>
          </a:bodyPr>
          <a:lstStyle/>
          <a:p>
            <a:r>
              <a:rPr lang="es-ES" b="1" dirty="0"/>
              <a:t>Objetivos de la Rendición de Cuentas</a:t>
            </a:r>
            <a:endParaRPr lang="es-PY" b="1" dirty="0"/>
          </a:p>
        </p:txBody>
      </p:sp>
    </p:spTree>
    <p:extLst>
      <p:ext uri="{BB962C8B-B14F-4D97-AF65-F5344CB8AC3E}">
        <p14:creationId xmlns:p14="http://schemas.microsoft.com/office/powerpoint/2010/main" val="1951071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9" name="Text Box 8"/>
          <p:cNvSpPr txBox="1"/>
          <p:nvPr/>
        </p:nvSpPr>
        <p:spPr>
          <a:xfrm>
            <a:off x="1666240" y="2945130"/>
            <a:ext cx="3468370" cy="478155"/>
          </a:xfrm>
          <a:prstGeom prst="rect">
            <a:avLst/>
          </a:prstGeom>
          <a:noFill/>
        </p:spPr>
        <p:txBody>
          <a:bodyPr wrap="square" rtlCol="0" anchor="t">
            <a:spAutoFit/>
          </a:bodyPr>
          <a:lstStyle/>
          <a:p>
            <a:pPr lvl="0" algn="ctr" defTabSz="977900">
              <a:lnSpc>
                <a:spcPct val="90000"/>
              </a:lnSpc>
              <a:spcBef>
                <a:spcPct val="0"/>
              </a:spcBef>
              <a:spcAft>
                <a:spcPct val="35000"/>
              </a:spcAft>
            </a:pPr>
            <a:r>
              <a:rPr lang="es-PY" sz="2800" dirty="0">
                <a:sym typeface="+mn-ea"/>
              </a:rPr>
              <a:t> </a:t>
            </a:r>
            <a:endParaRPr lang="en-US" sz="2800"/>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5517" y="5830211"/>
            <a:ext cx="1778575" cy="756456"/>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1723" y="5672267"/>
            <a:ext cx="1457325" cy="914400"/>
          </a:xfrm>
          <a:prstGeom prst="rect">
            <a:avLst/>
          </a:prstGeom>
        </p:spPr>
      </p:pic>
      <p:pic>
        <p:nvPicPr>
          <p:cNvPr id="4" name="Imag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091" y="5918383"/>
            <a:ext cx="1626907" cy="580112"/>
          </a:xfrm>
          <a:prstGeom prst="rect">
            <a:avLst/>
          </a:prstGeom>
        </p:spPr>
      </p:pic>
      <p:pic>
        <p:nvPicPr>
          <p:cNvPr id="36" name="Picture 2" descr="Resultado de imagen para LUPA TRANSPARENCIA">
            <a:extLst>
              <a:ext uri="{FF2B5EF4-FFF2-40B4-BE49-F238E27FC236}">
                <a16:creationId xmlns:a16="http://schemas.microsoft.com/office/drawing/2014/main" id="{80C4EC65-1A52-4C0A-A999-0A81E056982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6093" y="2005828"/>
            <a:ext cx="1011482" cy="878187"/>
          </a:xfrm>
          <a:prstGeom prst="rect">
            <a:avLst/>
          </a:prstGeom>
          <a:noFill/>
          <a:extLst>
            <a:ext uri="{909E8E84-426E-40DD-AFC4-6F175D3DCCD1}">
              <a14:hiddenFill xmlns:a14="http://schemas.microsoft.com/office/drawing/2010/main">
                <a:solidFill>
                  <a:srgbClr val="FFFFFF"/>
                </a:solidFill>
              </a14:hiddenFill>
            </a:ext>
          </a:extLst>
        </p:spPr>
      </p:pic>
      <p:sp>
        <p:nvSpPr>
          <p:cNvPr id="37" name="Elipse 36">
            <a:extLst>
              <a:ext uri="{FF2B5EF4-FFF2-40B4-BE49-F238E27FC236}">
                <a16:creationId xmlns:a16="http://schemas.microsoft.com/office/drawing/2014/main" id="{B42CC315-D3B0-4F94-9ABF-7E6BD6395299}"/>
              </a:ext>
            </a:extLst>
          </p:cNvPr>
          <p:cNvSpPr/>
          <p:nvPr/>
        </p:nvSpPr>
        <p:spPr>
          <a:xfrm>
            <a:off x="1160498" y="3023989"/>
            <a:ext cx="1011483" cy="949997"/>
          </a:xfrm>
          <a:prstGeom prst="ellipse">
            <a:avLst/>
          </a:prstGeom>
          <a:blipFill rotWithShape="1">
            <a:blip r:embed="rId7"/>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8" name="Rectángulo redondeado 7">
            <a:extLst>
              <a:ext uri="{FF2B5EF4-FFF2-40B4-BE49-F238E27FC236}">
                <a16:creationId xmlns:a16="http://schemas.microsoft.com/office/drawing/2014/main" id="{A416604D-50EA-41AD-956A-2A265EAD47D0}"/>
              </a:ext>
            </a:extLst>
          </p:cNvPr>
          <p:cNvSpPr/>
          <p:nvPr/>
        </p:nvSpPr>
        <p:spPr>
          <a:xfrm>
            <a:off x="2639881" y="1944713"/>
            <a:ext cx="8939643" cy="3641690"/>
          </a:xfrm>
          <a:prstGeom prst="round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a:lstStyle/>
          <a:p>
            <a:pPr algn="just"/>
            <a:r>
              <a:rPr lang="es-PY" sz="2000" b="1" dirty="0">
                <a:solidFill>
                  <a:srgbClr val="FF0000"/>
                </a:solidFill>
                <a:latin typeface="Candara" panose="020E0502030303020204" pitchFamily="34" charset="0"/>
              </a:rPr>
              <a:t>Marco Conceptual: </a:t>
            </a:r>
            <a:r>
              <a:rPr lang="es-PY" sz="2000" dirty="0">
                <a:latin typeface="Candara" panose="020E0502030303020204" pitchFamily="34" charset="0"/>
              </a:rPr>
              <a:t>busca evitar confusiones en lo que tradicionalmente se considera RDC  -informe anual económico, contable y administrativo e instalar el concepto de RDC como un acto político de dar cuenta de actuación.</a:t>
            </a:r>
          </a:p>
          <a:p>
            <a:pPr algn="just"/>
            <a:r>
              <a:rPr lang="es-PY" sz="2000" b="1" dirty="0">
                <a:solidFill>
                  <a:srgbClr val="FF0000"/>
                </a:solidFill>
                <a:latin typeface="Candara" panose="020E0502030303020204" pitchFamily="34" charset="0"/>
              </a:rPr>
              <a:t>Marco Normativo e Institucional: </a:t>
            </a:r>
            <a:r>
              <a:rPr lang="es-PY" sz="2000" dirty="0">
                <a:solidFill>
                  <a:schemeClr val="tx1">
                    <a:lumMod val="95000"/>
                    <a:lumOff val="5000"/>
                  </a:schemeClr>
                </a:solidFill>
                <a:latin typeface="Candara" panose="020E0502030303020204" pitchFamily="34" charset="0"/>
              </a:rPr>
              <a:t>con</a:t>
            </a:r>
            <a:r>
              <a:rPr lang="es-PY" sz="2000" b="1" dirty="0">
                <a:solidFill>
                  <a:schemeClr val="tx1">
                    <a:lumMod val="95000"/>
                    <a:lumOff val="5000"/>
                  </a:schemeClr>
                </a:solidFill>
                <a:latin typeface="Candara" panose="020E0502030303020204" pitchFamily="34" charset="0"/>
              </a:rPr>
              <a:t> </a:t>
            </a:r>
            <a:r>
              <a:rPr lang="es-PY" sz="2000" dirty="0">
                <a:latin typeface="Candara" panose="020E0502030303020204" pitchFamily="34" charset="0"/>
              </a:rPr>
              <a:t>fundamentos constitucionales, legales y reglamentarios de la obligación de rendir cuenta y del ciudadano a exigirla.</a:t>
            </a:r>
          </a:p>
          <a:p>
            <a:pPr algn="just"/>
            <a:r>
              <a:rPr lang="es-PY" sz="2000" b="1" dirty="0">
                <a:solidFill>
                  <a:srgbClr val="FF0000"/>
                </a:solidFill>
                <a:latin typeface="Candara" panose="020E0502030303020204" pitchFamily="34" charset="0"/>
              </a:rPr>
              <a:t>Marco Metodológico: </a:t>
            </a:r>
            <a:r>
              <a:rPr lang="es-PY" sz="2000" dirty="0">
                <a:latin typeface="Candara" panose="020E0502030303020204" pitchFamily="34" charset="0"/>
              </a:rPr>
              <a:t>proceso practico de construcción del plan e implementación de la RDC que incluye una guía con etapas y pasos concretos para su efectiva aplicación. </a:t>
            </a:r>
          </a:p>
          <a:p>
            <a:pPr algn="just"/>
            <a:r>
              <a:rPr lang="es-PY" sz="2000" b="1" dirty="0">
                <a:solidFill>
                  <a:srgbClr val="FF0000"/>
                </a:solidFill>
                <a:latin typeface="Candara" panose="020E0502030303020204" pitchFamily="34" charset="0"/>
              </a:rPr>
              <a:t>Monitoreo y Evaluación: </a:t>
            </a:r>
            <a:r>
              <a:rPr lang="es-PY" sz="2000" dirty="0">
                <a:latin typeface="Candara" panose="020E0502030303020204" pitchFamily="34" charset="0"/>
              </a:rPr>
              <a:t>explica el objetivo y metodología para el monitoreo de la implementación del plan de RDC a los efectos de garantizar eficacia y eficiencia. </a:t>
            </a:r>
          </a:p>
        </p:txBody>
      </p:sp>
      <p:sp>
        <p:nvSpPr>
          <p:cNvPr id="39" name="Elipse 38">
            <a:extLst>
              <a:ext uri="{FF2B5EF4-FFF2-40B4-BE49-F238E27FC236}">
                <a16:creationId xmlns:a16="http://schemas.microsoft.com/office/drawing/2014/main" id="{5FDD4658-B41D-4560-987D-B46084A1CDF7}"/>
              </a:ext>
            </a:extLst>
          </p:cNvPr>
          <p:cNvSpPr/>
          <p:nvPr/>
        </p:nvSpPr>
        <p:spPr>
          <a:xfrm>
            <a:off x="1160498" y="4266072"/>
            <a:ext cx="1011483" cy="949997"/>
          </a:xfrm>
          <a:prstGeom prst="ellipse">
            <a:avLst/>
          </a:prstGeom>
          <a:blipFill rotWithShape="1">
            <a:blip r:embed="rId8"/>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0" name="Rectángulo 39">
            <a:extLst>
              <a:ext uri="{FF2B5EF4-FFF2-40B4-BE49-F238E27FC236}">
                <a16:creationId xmlns:a16="http://schemas.microsoft.com/office/drawing/2014/main" id="{F6141AF5-E16B-4EAB-BC95-7A04D1BB77C1}"/>
              </a:ext>
            </a:extLst>
          </p:cNvPr>
          <p:cNvSpPr/>
          <p:nvPr/>
        </p:nvSpPr>
        <p:spPr>
          <a:xfrm>
            <a:off x="3522973" y="3387547"/>
            <a:ext cx="6746108" cy="1119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3644" tIns="76200" rIns="76200" bIns="76200" numCol="1" spcCol="1270" anchor="ctr" anchorCtr="0">
            <a:noAutofit/>
          </a:bodyPr>
          <a:lstStyle/>
          <a:p>
            <a:pPr lvl="0" algn="l" defTabSz="889000">
              <a:lnSpc>
                <a:spcPct val="90000"/>
              </a:lnSpc>
              <a:spcBef>
                <a:spcPct val="0"/>
              </a:spcBef>
              <a:spcAft>
                <a:spcPct val="35000"/>
              </a:spcAft>
            </a:pPr>
            <a:endParaRPr lang="es-PY" sz="2000" kern="1200" dirty="0">
              <a:latin typeface="Candara" panose="020E0502030303020204" pitchFamily="34" charset="0"/>
            </a:endParaRPr>
          </a:p>
        </p:txBody>
      </p:sp>
      <p:sp>
        <p:nvSpPr>
          <p:cNvPr id="42" name="CuadroTexto 41">
            <a:extLst>
              <a:ext uri="{FF2B5EF4-FFF2-40B4-BE49-F238E27FC236}">
                <a16:creationId xmlns:a16="http://schemas.microsoft.com/office/drawing/2014/main" id="{6EED8A66-7719-40F4-99C2-564AD0C97E2E}"/>
              </a:ext>
            </a:extLst>
          </p:cNvPr>
          <p:cNvSpPr txBox="1"/>
          <p:nvPr/>
        </p:nvSpPr>
        <p:spPr>
          <a:xfrm>
            <a:off x="3400425" y="949183"/>
            <a:ext cx="6096000" cy="707886"/>
          </a:xfrm>
          <a:prstGeom prst="rect">
            <a:avLst/>
          </a:prstGeom>
          <a:noFill/>
        </p:spPr>
        <p:txBody>
          <a:bodyPr wrap="square">
            <a:spAutoFit/>
          </a:bodyPr>
          <a:lstStyle/>
          <a:p>
            <a:pPr algn="ctr"/>
            <a:r>
              <a:rPr lang="es-PY" sz="2000" b="1" dirty="0">
                <a:solidFill>
                  <a:schemeClr val="bg2">
                    <a:lumMod val="10000"/>
                  </a:schemeClr>
                </a:solidFill>
                <a:latin typeface="Candara" panose="020E0502030303020204" pitchFamily="34" charset="0"/>
              </a:rPr>
              <a:t>El Manual de Rendición de Cuentas al Ciudadano tiene cuatro partes fundamentales  </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9807</TotalTime>
  <Words>1116</Words>
  <Application>Microsoft Macintosh PowerPoint</Application>
  <PresentationFormat>Panorámica</PresentationFormat>
  <Paragraphs>86</Paragraphs>
  <Slides>18</Slides>
  <Notes>0</Notes>
  <HiddenSlides>0</HiddenSlides>
  <MMClips>0</MMClips>
  <ScaleCrop>false</ScaleCrop>
  <HeadingPairs>
    <vt:vector size="6" baseType="variant">
      <vt:variant>
        <vt:lpstr>Fuentes usadas</vt:lpstr>
      </vt:variant>
      <vt:variant>
        <vt:i4>11</vt:i4>
      </vt:variant>
      <vt:variant>
        <vt:lpstr>Tema</vt:lpstr>
      </vt:variant>
      <vt:variant>
        <vt:i4>2</vt:i4>
      </vt:variant>
      <vt:variant>
        <vt:lpstr>Títulos de diapositiva</vt:lpstr>
      </vt:variant>
      <vt:variant>
        <vt:i4>18</vt:i4>
      </vt:variant>
    </vt:vector>
  </HeadingPairs>
  <TitlesOfParts>
    <vt:vector size="31" baseType="lpstr">
      <vt:lpstr>AR JULIAN</vt:lpstr>
      <vt:lpstr>Arial</vt:lpstr>
      <vt:lpstr>Book Antiqua</vt:lpstr>
      <vt:lpstr>Calibri</vt:lpstr>
      <vt:lpstr>Calibri Bold</vt:lpstr>
      <vt:lpstr>Calibri Light</vt:lpstr>
      <vt:lpstr>Candara</vt:lpstr>
      <vt:lpstr>GOTHA</vt:lpstr>
      <vt:lpstr>Times New Roman</vt:lpstr>
      <vt:lpstr>Wingdings</vt:lpstr>
      <vt:lpstr>Wingdings 2</vt:lpstr>
      <vt:lpstr>Tema de Office</vt:lpstr>
      <vt:lpstr>HDOfficeLightV0</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Emilce Noemi Gaona</dc:creator>
  <cp:lastModifiedBy>Carolina Esther Ramirez Páez</cp:lastModifiedBy>
  <cp:revision>67</cp:revision>
  <dcterms:created xsi:type="dcterms:W3CDTF">2020-12-30T00:53:00Z</dcterms:created>
  <dcterms:modified xsi:type="dcterms:W3CDTF">2023-02-09T10:44:36Z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2058-11.2.0.9967</vt:lpwstr>
  </property>
</Properties>
</file>