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20" r:id="rId1"/>
    <p:sldMasterId id="2147483732" r:id="rId2"/>
  </p:sldMasterIdLst>
  <p:sldIdLst>
    <p:sldId id="256" r:id="rId3"/>
    <p:sldId id="324" r:id="rId4"/>
    <p:sldId id="322" r:id="rId5"/>
    <p:sldId id="326" r:id="rId6"/>
    <p:sldId id="327" r:id="rId7"/>
    <p:sldId id="333" r:id="rId8"/>
    <p:sldId id="329" r:id="rId9"/>
    <p:sldId id="334" r:id="rId10"/>
    <p:sldId id="294" r:id="rId11"/>
    <p:sldId id="317" r:id="rId12"/>
    <p:sldId id="332" r:id="rId13"/>
    <p:sldId id="320"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A31DA71-1C4D-49B1-9820-9AD74DFBC02C}">
          <p14:sldIdLst>
            <p14:sldId id="256"/>
            <p14:sldId id="324"/>
            <p14:sldId id="322"/>
            <p14:sldId id="326"/>
            <p14:sldId id="327"/>
            <p14:sldId id="333"/>
            <p14:sldId id="329"/>
            <p14:sldId id="334"/>
            <p14:sldId id="294"/>
            <p14:sldId id="317"/>
            <p14:sldId id="332"/>
            <p14:sldId id="32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195" autoAdjust="0"/>
    <p:restoredTop sz="94660"/>
  </p:normalViewPr>
  <p:slideViewPr>
    <p:cSldViewPr snapToGrid="0">
      <p:cViewPr varScale="1">
        <p:scale>
          <a:sx n="125" d="100"/>
          <a:sy n="125" d="100"/>
        </p:scale>
        <p:origin x="86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9"/>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3522249095"/>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97185970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4640" y="273054"/>
            <a:ext cx="2055812" cy="5846763"/>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1" y="273054"/>
            <a:ext cx="6015038" cy="5846763"/>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66560056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endParaRPr lang="es-AR"/>
          </a:p>
        </p:txBody>
      </p:sp>
    </p:spTree>
    <p:extLst>
      <p:ext uri="{BB962C8B-B14F-4D97-AF65-F5344CB8AC3E}">
        <p14:creationId xmlns:p14="http://schemas.microsoft.com/office/powerpoint/2010/main" val="346855389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4281040380"/>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Tree>
    <p:extLst>
      <p:ext uri="{BB962C8B-B14F-4D97-AF65-F5344CB8AC3E}">
        <p14:creationId xmlns:p14="http://schemas.microsoft.com/office/powerpoint/2010/main" val="108355858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457200" y="1604963"/>
            <a:ext cx="4035425" cy="3970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4645025" y="1604963"/>
            <a:ext cx="4035425" cy="39703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004796590"/>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609914814"/>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1415251200"/>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9576009"/>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3751177127"/>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48106947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A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Tree>
    <p:extLst>
      <p:ext uri="{BB962C8B-B14F-4D97-AF65-F5344CB8AC3E}">
        <p14:creationId xmlns:p14="http://schemas.microsoft.com/office/powerpoint/2010/main" val="904136970"/>
      </p:ext>
    </p:extLst>
  </p:cSld>
  <p:clrMapOvr>
    <a:masterClrMapping/>
  </p:clrMapOvr>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1894607334"/>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4638" y="1604963"/>
            <a:ext cx="2055812" cy="3970337"/>
          </a:xfrm>
        </p:spPr>
        <p:txBody>
          <a:bodyPr vert="eaVert"/>
          <a:lstStyle/>
          <a:p>
            <a:r>
              <a:rPr lang="es-ES"/>
              <a:t>Haga clic para modificar el estilo de título del patrón</a:t>
            </a:r>
            <a:endParaRPr lang="es-AR"/>
          </a:p>
        </p:txBody>
      </p:sp>
      <p:sp>
        <p:nvSpPr>
          <p:cNvPr id="3" name="2 Marcador de texto vertical"/>
          <p:cNvSpPr>
            <a:spLocks noGrp="1"/>
          </p:cNvSpPr>
          <p:nvPr>
            <p:ph type="body" orient="vert" idx="1"/>
          </p:nvPr>
        </p:nvSpPr>
        <p:spPr>
          <a:xfrm>
            <a:off x="457200" y="1604963"/>
            <a:ext cx="6015038" cy="397033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4081139429"/>
      </p:ext>
    </p:extLst>
  </p:cSld>
  <p:clrMapOvr>
    <a:masterClrMapping/>
  </p:clrMapOvr>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Diseño personalizad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130425"/>
            <a:ext cx="7766050" cy="1463675"/>
          </a:xfrm>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1997999848"/>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4"/>
            <a:ext cx="7772400" cy="1362075"/>
          </a:xfrm>
        </p:spPr>
        <p:txBody>
          <a:bodyPr anchor="t"/>
          <a:lstStyle>
            <a:lvl1pPr algn="l">
              <a:defRPr sz="3000" b="1" cap="all"/>
            </a:lvl1pPr>
          </a:lstStyle>
          <a:p>
            <a:r>
              <a:rPr lang="es-ES"/>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s-ES"/>
              <a:t>Haga clic para modificar el estilo de texto del patrón</a:t>
            </a:r>
          </a:p>
        </p:txBody>
      </p:sp>
    </p:spTree>
    <p:extLst>
      <p:ext uri="{BB962C8B-B14F-4D97-AF65-F5344CB8AC3E}">
        <p14:creationId xmlns:p14="http://schemas.microsoft.com/office/powerpoint/2010/main" val="1785338603"/>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
        <p:nvSpPr>
          <p:cNvPr id="3" name="2 Marcador de contenido"/>
          <p:cNvSpPr>
            <a:spLocks noGrp="1"/>
          </p:cNvSpPr>
          <p:nvPr>
            <p:ph sz="half" idx="1"/>
          </p:nvPr>
        </p:nvSpPr>
        <p:spPr>
          <a:xfrm>
            <a:off x="3575050" y="273054"/>
            <a:ext cx="2476500" cy="58467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contenido"/>
          <p:cNvSpPr>
            <a:spLocks noGrp="1"/>
          </p:cNvSpPr>
          <p:nvPr>
            <p:ph sz="half" idx="2"/>
          </p:nvPr>
        </p:nvSpPr>
        <p:spPr>
          <a:xfrm>
            <a:off x="6203950" y="273054"/>
            <a:ext cx="2476500" cy="58467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202934820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5" name="4 Marcador de texto"/>
          <p:cNvSpPr>
            <a:spLocks noGrp="1"/>
          </p:cNvSpPr>
          <p:nvPr>
            <p:ph type="body" sz="quarter" idx="3"/>
          </p:nvPr>
        </p:nvSpPr>
        <p:spPr>
          <a:xfrm>
            <a:off x="4645027"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7"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Tree>
    <p:extLst>
      <p:ext uri="{BB962C8B-B14F-4D97-AF65-F5344CB8AC3E}">
        <p14:creationId xmlns:p14="http://schemas.microsoft.com/office/powerpoint/2010/main" val="3682897991"/>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AR"/>
          </a:p>
        </p:txBody>
      </p:sp>
    </p:spTree>
    <p:extLst>
      <p:ext uri="{BB962C8B-B14F-4D97-AF65-F5344CB8AC3E}">
        <p14:creationId xmlns:p14="http://schemas.microsoft.com/office/powerpoint/2010/main" val="3494427322"/>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90438463"/>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2" y="273050"/>
            <a:ext cx="3008313" cy="1162050"/>
          </a:xfrm>
        </p:spPr>
        <p:txBody>
          <a:bodyPr/>
          <a:lstStyle>
            <a:lvl1pPr algn="l">
              <a:defRPr sz="1500" b="1"/>
            </a:lvl1pPr>
          </a:lstStyle>
          <a:p>
            <a:r>
              <a:rPr lang="es-ES"/>
              <a:t>Haga clic para modificar el estilo de título del patrón</a:t>
            </a:r>
            <a:endParaRPr lang="es-AR"/>
          </a:p>
        </p:txBody>
      </p:sp>
      <p:sp>
        <p:nvSpPr>
          <p:cNvPr id="3" name="2 Marcador de contenido"/>
          <p:cNvSpPr>
            <a:spLocks noGrp="1"/>
          </p:cNvSpPr>
          <p:nvPr>
            <p:ph idx="1"/>
          </p:nvPr>
        </p:nvSpPr>
        <p:spPr>
          <a:xfrm>
            <a:off x="3575050" y="273054"/>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AR"/>
          </a:p>
        </p:txBody>
      </p:sp>
      <p:sp>
        <p:nvSpPr>
          <p:cNvPr id="4" name="3 Marcador de texto"/>
          <p:cNvSpPr>
            <a:spLocks noGrp="1"/>
          </p:cNvSpPr>
          <p:nvPr>
            <p:ph type="body" sz="half" idx="2"/>
          </p:nvPr>
        </p:nvSpPr>
        <p:spPr>
          <a:xfrm>
            <a:off x="457202" y="1435103"/>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Tree>
    <p:extLst>
      <p:ext uri="{BB962C8B-B14F-4D97-AF65-F5344CB8AC3E}">
        <p14:creationId xmlns:p14="http://schemas.microsoft.com/office/powerpoint/2010/main" val="3387961293"/>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1500" b="1"/>
            </a:lvl1pPr>
          </a:lstStyle>
          <a:p>
            <a:r>
              <a:rPr lang="es-ES"/>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s-AR"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s-ES"/>
              <a:t>Haga clic para modificar el estilo de texto del patrón</a:t>
            </a:r>
          </a:p>
        </p:txBody>
      </p:sp>
    </p:spTree>
    <p:extLst>
      <p:ext uri="{BB962C8B-B14F-4D97-AF65-F5344CB8AC3E}">
        <p14:creationId xmlns:p14="http://schemas.microsoft.com/office/powerpoint/2010/main" val="158660872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457202" y="273050"/>
            <a:ext cx="3001963" cy="115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b" anchorCtr="0" compatLnSpc="1">
            <a:prstTxWarp prst="textNoShape">
              <a:avLst/>
            </a:prstTxWarp>
          </a:bodyPr>
          <a:lstStyle/>
          <a:p>
            <a:pPr lvl="0"/>
            <a:r>
              <a:rPr lang="en-GB" altLang="es-AR"/>
              <a:t>Pulse para editar el formato del texto de título</a:t>
            </a:r>
          </a:p>
        </p:txBody>
      </p:sp>
      <p:sp>
        <p:nvSpPr>
          <p:cNvPr id="2051" name="Rectangle 2"/>
          <p:cNvSpPr>
            <a:spLocks noGrp="1" noChangeArrowheads="1"/>
          </p:cNvSpPr>
          <p:nvPr>
            <p:ph type="body" idx="1"/>
          </p:nvPr>
        </p:nvSpPr>
        <p:spPr bwMode="auto">
          <a:xfrm>
            <a:off x="3575050" y="273054"/>
            <a:ext cx="5105400" cy="5846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p>
            <a:pPr lvl="0"/>
            <a:r>
              <a:rPr lang="en-GB" altLang="es-AR"/>
              <a:t>Pulse para editar el formato de esquema del texto</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p:txBody>
      </p:sp>
    </p:spTree>
    <p:extLst>
      <p:ext uri="{BB962C8B-B14F-4D97-AF65-F5344CB8AC3E}">
        <p14:creationId xmlns:p14="http://schemas.microsoft.com/office/powerpoint/2010/main" val="403957262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sldNum="0" hdr="0" ftr="0" dt="0"/>
  <p:txStyles>
    <p:titleStyle>
      <a:lvl1pPr algn="ctr" defTabSz="336947" rtl="0" eaLnBrk="0" fontAlgn="base" hangingPunct="0">
        <a:spcBef>
          <a:spcPct val="0"/>
        </a:spcBef>
        <a:spcAft>
          <a:spcPct val="0"/>
        </a:spcAft>
        <a:buClr>
          <a:srgbClr val="000000"/>
        </a:buClr>
        <a:buSzPct val="100000"/>
        <a:buFont typeface="Times New Roman" panose="02020603050405020304" pitchFamily="18" charset="0"/>
        <a:defRPr sz="3300">
          <a:solidFill>
            <a:srgbClr val="1F497D"/>
          </a:solidFill>
          <a:latin typeface="+mj-lt"/>
          <a:ea typeface="+mj-ea"/>
          <a:cs typeface="Microsoft YaHei" charset="0"/>
        </a:defRPr>
      </a:lvl1pPr>
      <a:lvl2pPr algn="ctr" defTabSz="336947" rtl="0" eaLnBrk="0" fontAlgn="base" hangingPunct="0">
        <a:spcBef>
          <a:spcPct val="0"/>
        </a:spcBef>
        <a:spcAft>
          <a:spcPct val="0"/>
        </a:spcAft>
        <a:buClr>
          <a:srgbClr val="000000"/>
        </a:buClr>
        <a:buSzPct val="100000"/>
        <a:buFont typeface="Times New Roman" panose="02020603050405020304" pitchFamily="18" charset="0"/>
        <a:defRPr sz="3300">
          <a:solidFill>
            <a:srgbClr val="1F497D"/>
          </a:solidFill>
          <a:latin typeface="Arial" charset="0"/>
          <a:ea typeface="Microsoft YaHei" charset="-122"/>
          <a:cs typeface="Microsoft YaHei" charset="0"/>
        </a:defRPr>
      </a:lvl2pPr>
      <a:lvl3pPr algn="ctr" defTabSz="336947" rtl="0" eaLnBrk="0" fontAlgn="base" hangingPunct="0">
        <a:spcBef>
          <a:spcPct val="0"/>
        </a:spcBef>
        <a:spcAft>
          <a:spcPct val="0"/>
        </a:spcAft>
        <a:buClr>
          <a:srgbClr val="000000"/>
        </a:buClr>
        <a:buSzPct val="100000"/>
        <a:buFont typeface="Times New Roman" panose="02020603050405020304" pitchFamily="18" charset="0"/>
        <a:defRPr sz="3300">
          <a:solidFill>
            <a:srgbClr val="1F497D"/>
          </a:solidFill>
          <a:latin typeface="Arial" charset="0"/>
          <a:ea typeface="Microsoft YaHei" charset="-122"/>
          <a:cs typeface="Microsoft YaHei" charset="0"/>
        </a:defRPr>
      </a:lvl3pPr>
      <a:lvl4pPr algn="ctr" defTabSz="336947" rtl="0" eaLnBrk="0" fontAlgn="base" hangingPunct="0">
        <a:spcBef>
          <a:spcPct val="0"/>
        </a:spcBef>
        <a:spcAft>
          <a:spcPct val="0"/>
        </a:spcAft>
        <a:buClr>
          <a:srgbClr val="000000"/>
        </a:buClr>
        <a:buSzPct val="100000"/>
        <a:buFont typeface="Times New Roman" panose="02020603050405020304" pitchFamily="18" charset="0"/>
        <a:defRPr sz="3300">
          <a:solidFill>
            <a:srgbClr val="1F497D"/>
          </a:solidFill>
          <a:latin typeface="Arial" charset="0"/>
          <a:ea typeface="Microsoft YaHei" charset="-122"/>
          <a:cs typeface="Microsoft YaHei" charset="0"/>
        </a:defRPr>
      </a:lvl4pPr>
      <a:lvl5pPr algn="ctr" defTabSz="336947" rtl="0" eaLnBrk="0" fontAlgn="base" hangingPunct="0">
        <a:spcBef>
          <a:spcPct val="0"/>
        </a:spcBef>
        <a:spcAft>
          <a:spcPct val="0"/>
        </a:spcAft>
        <a:buClr>
          <a:srgbClr val="000000"/>
        </a:buClr>
        <a:buSzPct val="100000"/>
        <a:buFont typeface="Times New Roman" panose="02020603050405020304" pitchFamily="18" charset="0"/>
        <a:defRPr sz="3300">
          <a:solidFill>
            <a:srgbClr val="1F497D"/>
          </a:solidFill>
          <a:latin typeface="Arial" charset="0"/>
          <a:ea typeface="Microsoft YaHei" charset="-122"/>
          <a:cs typeface="Microsoft YaHei" charset="0"/>
        </a:defRPr>
      </a:lvl5pPr>
      <a:lvl6pPr marL="1885950" indent="-171450" algn="ctr" defTabSz="336947" rtl="0" eaLnBrk="0" fontAlgn="base" hangingPunct="0">
        <a:spcBef>
          <a:spcPct val="0"/>
        </a:spcBef>
        <a:spcAft>
          <a:spcPct val="0"/>
        </a:spcAft>
        <a:buClr>
          <a:srgbClr val="000000"/>
        </a:buClr>
        <a:buSzPct val="100000"/>
        <a:buFont typeface="Times New Roman" pitchFamily="16" charset="0"/>
        <a:defRPr sz="3300">
          <a:solidFill>
            <a:srgbClr val="1F497D"/>
          </a:solidFill>
          <a:latin typeface="Arial" charset="0"/>
          <a:ea typeface="Microsoft YaHei" charset="-122"/>
        </a:defRPr>
      </a:lvl6pPr>
      <a:lvl7pPr marL="2228850" indent="-171450" algn="ctr" defTabSz="336947" rtl="0" eaLnBrk="0" fontAlgn="base" hangingPunct="0">
        <a:spcBef>
          <a:spcPct val="0"/>
        </a:spcBef>
        <a:spcAft>
          <a:spcPct val="0"/>
        </a:spcAft>
        <a:buClr>
          <a:srgbClr val="000000"/>
        </a:buClr>
        <a:buSzPct val="100000"/>
        <a:buFont typeface="Times New Roman" pitchFamily="16" charset="0"/>
        <a:defRPr sz="3300">
          <a:solidFill>
            <a:srgbClr val="1F497D"/>
          </a:solidFill>
          <a:latin typeface="Arial" charset="0"/>
          <a:ea typeface="Microsoft YaHei" charset="-122"/>
        </a:defRPr>
      </a:lvl7pPr>
      <a:lvl8pPr marL="2571750" indent="-171450" algn="ctr" defTabSz="336947" rtl="0" eaLnBrk="0" fontAlgn="base" hangingPunct="0">
        <a:spcBef>
          <a:spcPct val="0"/>
        </a:spcBef>
        <a:spcAft>
          <a:spcPct val="0"/>
        </a:spcAft>
        <a:buClr>
          <a:srgbClr val="000000"/>
        </a:buClr>
        <a:buSzPct val="100000"/>
        <a:buFont typeface="Times New Roman" pitchFamily="16" charset="0"/>
        <a:defRPr sz="3300">
          <a:solidFill>
            <a:srgbClr val="1F497D"/>
          </a:solidFill>
          <a:latin typeface="Arial" charset="0"/>
          <a:ea typeface="Microsoft YaHei" charset="-122"/>
        </a:defRPr>
      </a:lvl8pPr>
      <a:lvl9pPr marL="2914650" indent="-171450" algn="ctr" defTabSz="336947" rtl="0" eaLnBrk="0" fontAlgn="base" hangingPunct="0">
        <a:spcBef>
          <a:spcPct val="0"/>
        </a:spcBef>
        <a:spcAft>
          <a:spcPct val="0"/>
        </a:spcAft>
        <a:buClr>
          <a:srgbClr val="000000"/>
        </a:buClr>
        <a:buSzPct val="100000"/>
        <a:buFont typeface="Times New Roman" pitchFamily="16" charset="0"/>
        <a:defRPr sz="3300">
          <a:solidFill>
            <a:srgbClr val="1F497D"/>
          </a:solidFill>
          <a:latin typeface="Arial" charset="0"/>
          <a:ea typeface="Microsoft YaHei" charset="-122"/>
        </a:defRPr>
      </a:lvl9pPr>
    </p:titleStyle>
    <p:bodyStyle>
      <a:lvl1pPr marL="257175" indent="-257175" algn="l" defTabSz="336947"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icrosoft YaHei" charset="0"/>
        </a:defRPr>
      </a:lvl1pPr>
      <a:lvl2pPr marL="557213" indent="-214313" algn="l" defTabSz="336947" rtl="0" eaLnBrk="0" fontAlgn="base" hangingPunct="0">
        <a:spcBef>
          <a:spcPts val="525"/>
        </a:spcBef>
        <a:spcAft>
          <a:spcPct val="0"/>
        </a:spcAft>
        <a:buClr>
          <a:srgbClr val="000000"/>
        </a:buClr>
        <a:buSzPct val="100000"/>
        <a:buFont typeface="Times New Roman" panose="02020603050405020304" pitchFamily="18" charset="0"/>
        <a:defRPr sz="2100">
          <a:solidFill>
            <a:srgbClr val="000000"/>
          </a:solidFill>
          <a:latin typeface="+mn-lt"/>
          <a:ea typeface="+mn-ea"/>
          <a:cs typeface="Microsoft YaHei" charset="0"/>
        </a:defRPr>
      </a:lvl2pPr>
      <a:lvl3pPr marL="857250" indent="-171450" algn="l" defTabSz="336947" rtl="0" eaLnBrk="0" fontAlgn="base" hangingPunct="0">
        <a:spcBef>
          <a:spcPts val="450"/>
        </a:spcBef>
        <a:spcAft>
          <a:spcPct val="0"/>
        </a:spcAft>
        <a:buClr>
          <a:srgbClr val="000000"/>
        </a:buClr>
        <a:buSzPct val="100000"/>
        <a:buFont typeface="Times New Roman" panose="02020603050405020304" pitchFamily="18" charset="0"/>
        <a:defRPr sz="1800">
          <a:solidFill>
            <a:srgbClr val="000000"/>
          </a:solidFill>
          <a:latin typeface="+mn-lt"/>
          <a:ea typeface="+mn-ea"/>
          <a:cs typeface="Microsoft YaHei" charset="0"/>
        </a:defRPr>
      </a:lvl3pPr>
      <a:lvl4pPr marL="1200150" indent="-171450" algn="l" defTabSz="336947"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cs typeface="Microsoft YaHei" charset="0"/>
        </a:defRPr>
      </a:lvl4pPr>
      <a:lvl5pPr marL="1543050" indent="-171450" algn="l" defTabSz="336947"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cs typeface="Microsoft YaHei" charset="0"/>
        </a:defRPr>
      </a:lvl5pPr>
      <a:lvl6pPr marL="1885950" indent="-171450" algn="l" defTabSz="336947" rtl="0" eaLnBrk="0" fontAlgn="base" hangingPunct="0">
        <a:spcBef>
          <a:spcPts val="375"/>
        </a:spcBef>
        <a:spcAft>
          <a:spcPct val="0"/>
        </a:spcAft>
        <a:buClr>
          <a:srgbClr val="000000"/>
        </a:buClr>
        <a:buSzPct val="100000"/>
        <a:buFont typeface="Times New Roman" pitchFamily="16" charset="0"/>
        <a:defRPr sz="1500">
          <a:solidFill>
            <a:srgbClr val="000000"/>
          </a:solidFill>
          <a:latin typeface="+mn-lt"/>
          <a:ea typeface="+mn-ea"/>
        </a:defRPr>
      </a:lvl6pPr>
      <a:lvl7pPr marL="2228850" indent="-171450" algn="l" defTabSz="336947" rtl="0" eaLnBrk="0" fontAlgn="base" hangingPunct="0">
        <a:spcBef>
          <a:spcPts val="375"/>
        </a:spcBef>
        <a:spcAft>
          <a:spcPct val="0"/>
        </a:spcAft>
        <a:buClr>
          <a:srgbClr val="000000"/>
        </a:buClr>
        <a:buSzPct val="100000"/>
        <a:buFont typeface="Times New Roman" pitchFamily="16" charset="0"/>
        <a:defRPr sz="1500">
          <a:solidFill>
            <a:srgbClr val="000000"/>
          </a:solidFill>
          <a:latin typeface="+mn-lt"/>
          <a:ea typeface="+mn-ea"/>
        </a:defRPr>
      </a:lvl7pPr>
      <a:lvl8pPr marL="2571750" indent="-171450" algn="l" defTabSz="336947" rtl="0" eaLnBrk="0" fontAlgn="base" hangingPunct="0">
        <a:spcBef>
          <a:spcPts val="375"/>
        </a:spcBef>
        <a:spcAft>
          <a:spcPct val="0"/>
        </a:spcAft>
        <a:buClr>
          <a:srgbClr val="000000"/>
        </a:buClr>
        <a:buSzPct val="100000"/>
        <a:buFont typeface="Times New Roman" pitchFamily="16" charset="0"/>
        <a:defRPr sz="1500">
          <a:solidFill>
            <a:srgbClr val="000000"/>
          </a:solidFill>
          <a:latin typeface="+mn-lt"/>
          <a:ea typeface="+mn-ea"/>
        </a:defRPr>
      </a:lvl8pPr>
      <a:lvl9pPr marL="2914650" indent="-171450" algn="l" defTabSz="336947" rtl="0" eaLnBrk="0" fontAlgn="base" hangingPunct="0">
        <a:spcBef>
          <a:spcPts val="375"/>
        </a:spcBef>
        <a:spcAft>
          <a:spcPct val="0"/>
        </a:spcAft>
        <a:buClr>
          <a:srgbClr val="000000"/>
        </a:buClr>
        <a:buSzPct val="100000"/>
        <a:buFont typeface="Times New Roman" pitchFamily="16" charset="0"/>
        <a:defRPr sz="1500">
          <a:solidFill>
            <a:srgbClr val="000000"/>
          </a:solidFill>
          <a:latin typeface="+mn-lt"/>
          <a:ea typeface="+mn-ea"/>
        </a:defRPr>
      </a:lvl9pPr>
    </p:bodyStyle>
    <p:otherStyle>
      <a:defPPr>
        <a:defRPr lang="es-A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685800" y="2130425"/>
            <a:ext cx="7766050" cy="146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000" tIns="46800" rIns="90000" bIns="46800" numCol="1" anchor="ctr" anchorCtr="0" compatLnSpc="1">
            <a:prstTxWarp prst="textNoShape">
              <a:avLst/>
            </a:prstTxWarp>
          </a:bodyPr>
          <a:lstStyle/>
          <a:p>
            <a:pPr lvl="0"/>
            <a:r>
              <a:rPr lang="en-GB" altLang="es-AR"/>
              <a:t>Pulse para editar el formato del texto de título</a:t>
            </a:r>
          </a:p>
        </p:txBody>
      </p:sp>
      <p:sp>
        <p:nvSpPr>
          <p:cNvPr id="3075" name="Rectangle 2"/>
          <p:cNvSpPr>
            <a:spLocks noGrp="1" noChangeArrowheads="1"/>
          </p:cNvSpPr>
          <p:nvPr>
            <p:ph type="body" idx="1"/>
          </p:nvPr>
        </p:nvSpPr>
        <p:spPr bwMode="auto">
          <a:xfrm>
            <a:off x="457200" y="1604963"/>
            <a:ext cx="8223250"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s-AR"/>
              <a:t>Pulse para editar el formato de esquema del texto</a:t>
            </a:r>
          </a:p>
          <a:p>
            <a:pPr lvl="1"/>
            <a:r>
              <a:rPr lang="en-GB" altLang="es-AR"/>
              <a:t>Segundo nivel del esquema</a:t>
            </a:r>
          </a:p>
          <a:p>
            <a:pPr lvl="2"/>
            <a:r>
              <a:rPr lang="en-GB" altLang="es-AR"/>
              <a:t>Tercer nivel del esquema</a:t>
            </a:r>
          </a:p>
          <a:p>
            <a:pPr lvl="3"/>
            <a:r>
              <a:rPr lang="en-GB" altLang="es-AR"/>
              <a:t>Cuarto nivel del esquema</a:t>
            </a:r>
          </a:p>
          <a:p>
            <a:pPr lvl="4"/>
            <a:r>
              <a:rPr lang="en-GB" altLang="es-AR"/>
              <a:t>Quinto nivel del esquema</a:t>
            </a:r>
          </a:p>
          <a:p>
            <a:pPr lvl="4"/>
            <a:r>
              <a:rPr lang="en-GB" altLang="es-AR"/>
              <a:t>Sexto nivel del esquema</a:t>
            </a:r>
          </a:p>
          <a:p>
            <a:pPr lvl="4"/>
            <a:r>
              <a:rPr lang="en-GB" altLang="es-AR"/>
              <a:t>Séptimo nivel del esquema</a:t>
            </a:r>
          </a:p>
        </p:txBody>
      </p:sp>
    </p:spTree>
    <p:extLst>
      <p:ext uri="{BB962C8B-B14F-4D97-AF65-F5344CB8AC3E}">
        <p14:creationId xmlns:p14="http://schemas.microsoft.com/office/powerpoint/2010/main" val="1436321210"/>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Lst>
  <p:hf sldNum="0" hdr="0" ft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1F497D"/>
          </a:solidFill>
          <a:latin typeface="+mj-lt"/>
          <a:ea typeface="+mj-ea"/>
          <a:cs typeface="Microsoft YaHei" charset="0"/>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1F497D"/>
          </a:solidFill>
          <a:latin typeface="Arial" charset="0"/>
          <a:ea typeface="Microsoft YaHei" charset="-122"/>
          <a:cs typeface="Microsoft YaHei"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1F497D"/>
          </a:solidFill>
          <a:latin typeface="Arial" charset="0"/>
          <a:ea typeface="Microsoft YaHei" charset="-122"/>
          <a:cs typeface="Microsoft YaHei"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1F497D"/>
          </a:solidFill>
          <a:latin typeface="Arial" charset="0"/>
          <a:ea typeface="Microsoft YaHei" charset="-122"/>
          <a:cs typeface="Microsoft YaHei"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400">
          <a:solidFill>
            <a:srgbClr val="1F497D"/>
          </a:solidFill>
          <a:latin typeface="Arial" charset="0"/>
          <a:ea typeface="Microsoft YaHei" charset="-122"/>
          <a:cs typeface="Microsoft YaHei" charset="0"/>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1F497D"/>
          </a:solidFill>
          <a:latin typeface="Arial" charset="0"/>
          <a:ea typeface="Microsoft YaHei" charset="-122"/>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1F497D"/>
          </a:solidFill>
          <a:latin typeface="Arial" charset="0"/>
          <a:ea typeface="Microsoft YaHei" charset="-122"/>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1F497D"/>
          </a:solidFill>
          <a:latin typeface="Arial" charset="0"/>
          <a:ea typeface="Microsoft YaHei" charset="-122"/>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4400">
          <a:solidFill>
            <a:srgbClr val="1F497D"/>
          </a:solidFill>
          <a:latin typeface="Arial" charset="0"/>
          <a:ea typeface="Microsoft YaHei" charset="-122"/>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n-ea"/>
          <a:cs typeface="Microsoft YaHei" charset="0"/>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n-ea"/>
          <a:cs typeface="Microsoft YaHei" charset="0"/>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n-ea"/>
          <a:cs typeface="Microsoft YaHei" charset="0"/>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icrosoft YaHei" charset="0"/>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n-ea"/>
          <a:cs typeface="Microsoft YaHei" charset="0"/>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1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15DD3-0832-488E-924E-824DE0035D46}"/>
              </a:ext>
            </a:extLst>
          </p:cNvPr>
          <p:cNvSpPr>
            <a:spLocks noGrp="1"/>
          </p:cNvSpPr>
          <p:nvPr>
            <p:ph type="ctrTitle"/>
          </p:nvPr>
        </p:nvSpPr>
        <p:spPr>
          <a:xfrm>
            <a:off x="724930" y="593124"/>
            <a:ext cx="7694140" cy="2710249"/>
          </a:xfrm>
        </p:spPr>
        <p:txBody>
          <a:bodyPr>
            <a:normAutofit fontScale="90000"/>
          </a:bodyPr>
          <a:lstStyle/>
          <a:p>
            <a:r>
              <a:rPr lang="es-ES" sz="3600" b="1" dirty="0">
                <a:solidFill>
                  <a:schemeClr val="bg1"/>
                </a:solidFill>
              </a:rPr>
              <a:t>Experiencia de Argentina sobre corrupción y género desde el trabajo de la Procuraduría de Investigaciones Administrativas</a:t>
            </a:r>
            <a:br>
              <a:rPr lang="es-ES" sz="3600" b="1" dirty="0">
                <a:solidFill>
                  <a:schemeClr val="bg1"/>
                </a:solidFill>
              </a:rPr>
            </a:br>
            <a:r>
              <a:rPr lang="es-ES" sz="2700" b="1" dirty="0">
                <a:solidFill>
                  <a:schemeClr val="bg1"/>
                </a:solidFill>
              </a:rPr>
              <a:t>Enfoque regional, local, jurisprudencial y administrativo </a:t>
            </a:r>
            <a:endParaRPr lang="es-419" sz="2700" dirty="0">
              <a:solidFill>
                <a:schemeClr val="bg1"/>
              </a:solidFill>
            </a:endParaRPr>
          </a:p>
        </p:txBody>
      </p:sp>
      <p:sp>
        <p:nvSpPr>
          <p:cNvPr id="3" name="Subtitle 2">
            <a:extLst>
              <a:ext uri="{FF2B5EF4-FFF2-40B4-BE49-F238E27FC236}">
                <a16:creationId xmlns:a16="http://schemas.microsoft.com/office/drawing/2014/main" id="{342D6EF2-0A2E-4B85-878C-E1615F6BD0BE}"/>
              </a:ext>
            </a:extLst>
          </p:cNvPr>
          <p:cNvSpPr>
            <a:spLocks noGrp="1"/>
          </p:cNvSpPr>
          <p:nvPr>
            <p:ph type="subTitle" idx="1"/>
          </p:nvPr>
        </p:nvSpPr>
        <p:spPr>
          <a:xfrm>
            <a:off x="2040255" y="3803153"/>
            <a:ext cx="5063490" cy="1148715"/>
          </a:xfrm>
        </p:spPr>
        <p:txBody>
          <a:bodyPr>
            <a:noAutofit/>
          </a:bodyPr>
          <a:lstStyle/>
          <a:p>
            <a:r>
              <a:rPr lang="es-AR" sz="2000" b="1" dirty="0">
                <a:solidFill>
                  <a:schemeClr val="bg1"/>
                </a:solidFill>
              </a:rPr>
              <a:t>Ma. Andrea Garmendia Orueta</a:t>
            </a:r>
          </a:p>
          <a:p>
            <a:r>
              <a:rPr lang="es-AR" sz="2000" b="1" dirty="0">
                <a:solidFill>
                  <a:schemeClr val="bg1"/>
                </a:solidFill>
              </a:rPr>
              <a:t>Fiscal Gral. (int.) de Investigaciones Administrativas</a:t>
            </a:r>
          </a:p>
          <a:p>
            <a:r>
              <a:rPr lang="es-AR" sz="2000" b="1" dirty="0">
                <a:solidFill>
                  <a:schemeClr val="bg1"/>
                </a:solidFill>
              </a:rPr>
              <a:t>Ministerio Público Fiscal de la Nación</a:t>
            </a:r>
            <a:endParaRPr lang="es-419" sz="2000" b="1" dirty="0">
              <a:solidFill>
                <a:schemeClr val="bg1"/>
              </a:solidFill>
            </a:endParaRPr>
          </a:p>
        </p:txBody>
      </p:sp>
    </p:spTree>
    <p:extLst>
      <p:ext uri="{BB962C8B-B14F-4D97-AF65-F5344CB8AC3E}">
        <p14:creationId xmlns:p14="http://schemas.microsoft.com/office/powerpoint/2010/main" val="3406606049"/>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2655" y="1614616"/>
            <a:ext cx="8815646" cy="4992130"/>
          </a:xfrm>
        </p:spPr>
        <p:txBody>
          <a:bodyPr>
            <a:noAutofit/>
          </a:bodyPr>
          <a:lstStyle/>
          <a:p>
            <a:pPr marL="0" indent="0">
              <a:lnSpc>
                <a:spcPct val="150000"/>
              </a:lnSpc>
              <a:buNone/>
            </a:pPr>
            <a:r>
              <a:rPr lang="es-AR" sz="1400" dirty="0">
                <a:solidFill>
                  <a:schemeClr val="tx1"/>
                </a:solidFill>
                <a:latin typeface="Arial" panose="020B0604020202020204" pitchFamily="34" charset="0"/>
                <a:cs typeface="Arial" panose="020B0604020202020204" pitchFamily="34" charset="0"/>
              </a:rPr>
              <a:t>Análisis sobre el </a:t>
            </a:r>
            <a:r>
              <a:rPr lang="es-AR" sz="1400" b="1" dirty="0">
                <a:solidFill>
                  <a:schemeClr val="tx1"/>
                </a:solidFill>
                <a:latin typeface="Arial" panose="020B0604020202020204" pitchFamily="34" charset="0"/>
                <a:cs typeface="Arial" panose="020B0604020202020204" pitchFamily="34" charset="0"/>
              </a:rPr>
              <a:t>impacto de COMPR.AR entre 2016-2019</a:t>
            </a:r>
            <a:r>
              <a:rPr lang="es-AR" sz="1400" dirty="0">
                <a:solidFill>
                  <a:schemeClr val="tx1"/>
                </a:solidFill>
                <a:latin typeface="Arial" panose="020B0604020202020204" pitchFamily="34" charset="0"/>
                <a:cs typeface="Arial" panose="020B0604020202020204" pitchFamily="34" charset="0"/>
              </a:rPr>
              <a:t>: Los resultados muestran que, dependiendo del modelo de estimación empleado, la plataforma COMPR.AR aumentó entre un 2,48 y un 4,22% la probabilidad de que un renglón sea adjudicado a una empresa liderada por una mujer. </a:t>
            </a:r>
          </a:p>
          <a:p>
            <a:pPr marL="0" indent="0">
              <a:lnSpc>
                <a:spcPct val="150000"/>
              </a:lnSpc>
              <a:buNone/>
            </a:pPr>
            <a:r>
              <a:rPr lang="es-AR" sz="1400" dirty="0">
                <a:solidFill>
                  <a:schemeClr val="tx1"/>
                </a:solidFill>
                <a:latin typeface="Arial" panose="020B0604020202020204" pitchFamily="34" charset="0"/>
                <a:cs typeface="Arial" panose="020B0604020202020204" pitchFamily="34" charset="0"/>
              </a:rPr>
              <a:t>La plataforma permite atenuar o suprimir distintos obstáculos comunes en la participación de mujeres en las compras públicas: </a:t>
            </a:r>
          </a:p>
          <a:p>
            <a:pPr>
              <a:lnSpc>
                <a:spcPct val="150000"/>
              </a:lnSpc>
              <a:buFontTx/>
              <a:buChar char="-"/>
            </a:pPr>
            <a:r>
              <a:rPr lang="es-AR" sz="1400" dirty="0">
                <a:solidFill>
                  <a:schemeClr val="tx1"/>
                </a:solidFill>
                <a:latin typeface="Arial" panose="020B0604020202020204" pitchFamily="34" charset="0"/>
                <a:cs typeface="Arial" panose="020B0604020202020204" pitchFamily="34" charset="0"/>
              </a:rPr>
              <a:t>Mejoras en materia de financiamiento y garantías: la mayor celeridad en los procesos permite que puedan participar pymes, que son el tipo de empresa lideradas por mujeres, por la desigual distribución del capital y riqueza por género. </a:t>
            </a:r>
          </a:p>
          <a:p>
            <a:pPr>
              <a:lnSpc>
                <a:spcPct val="150000"/>
              </a:lnSpc>
              <a:buFontTx/>
              <a:buChar char="-"/>
            </a:pPr>
            <a:r>
              <a:rPr lang="es-AR" sz="1400" dirty="0">
                <a:solidFill>
                  <a:schemeClr val="tx1"/>
                </a:solidFill>
                <a:latin typeface="Arial" panose="020B0604020202020204" pitchFamily="34" charset="0"/>
                <a:cs typeface="Arial" panose="020B0604020202020204" pitchFamily="34" charset="0"/>
              </a:rPr>
              <a:t>Mayor difusión de las licitaciones: las mujeres en general no obtienen información pública con la misma facilidad y frecuencia que los varones, la mayor transparencia permite mayor participación de mujeres </a:t>
            </a:r>
          </a:p>
          <a:p>
            <a:pPr>
              <a:lnSpc>
                <a:spcPct val="150000"/>
              </a:lnSpc>
              <a:buFontTx/>
              <a:buChar char="-"/>
            </a:pPr>
            <a:r>
              <a:rPr lang="es-AR" sz="1400" dirty="0">
                <a:solidFill>
                  <a:schemeClr val="tx1"/>
                </a:solidFill>
                <a:latin typeface="Arial" panose="020B0604020202020204" pitchFamily="34" charset="0"/>
                <a:cs typeface="Arial" panose="020B0604020202020204" pitchFamily="34" charset="0"/>
              </a:rPr>
              <a:t>Acceso a capital social: las actividades empresariales y vinculadas a organismos públicos, suelen darse en círculos masculinizados de distribución de recursos. La plataforma aumenta la visibilidad de las diferentes oportunidades para todos.</a:t>
            </a:r>
          </a:p>
        </p:txBody>
      </p:sp>
      <p:sp>
        <p:nvSpPr>
          <p:cNvPr id="4" name="Título 3"/>
          <p:cNvSpPr>
            <a:spLocks noGrp="1"/>
          </p:cNvSpPr>
          <p:nvPr>
            <p:ph type="title"/>
          </p:nvPr>
        </p:nvSpPr>
        <p:spPr>
          <a:xfrm>
            <a:off x="523105" y="1237459"/>
            <a:ext cx="8060722" cy="377157"/>
          </a:xfrm>
        </p:spPr>
        <p:txBody>
          <a:bodyPr/>
          <a:lstStyle/>
          <a:p>
            <a:pPr algn="l"/>
            <a:r>
              <a:rPr lang="es-AR" sz="1800" b="1" dirty="0">
                <a:solidFill>
                  <a:schemeClr val="tx1"/>
                </a:solidFill>
              </a:rPr>
              <a:t>Impacto de género: Estudio del BID sobre la plataforma Compr.AR</a:t>
            </a:r>
          </a:p>
        </p:txBody>
      </p:sp>
    </p:spTree>
    <p:extLst>
      <p:ext uri="{BB962C8B-B14F-4D97-AF65-F5344CB8AC3E}">
        <p14:creationId xmlns:p14="http://schemas.microsoft.com/office/powerpoint/2010/main" val="400237432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467496" y="1265457"/>
            <a:ext cx="7772400" cy="480965"/>
          </a:xfrm>
        </p:spPr>
        <p:txBody>
          <a:bodyPr/>
          <a:lstStyle/>
          <a:p>
            <a:pPr algn="l"/>
            <a:r>
              <a:rPr lang="es-AR" sz="2800" b="1" dirty="0">
                <a:solidFill>
                  <a:srgbClr val="00B050"/>
                </a:solidFill>
              </a:rPr>
              <a:t>Conclusiones</a:t>
            </a:r>
          </a:p>
        </p:txBody>
      </p:sp>
      <p:sp>
        <p:nvSpPr>
          <p:cNvPr id="3" name="Subtítulo 2"/>
          <p:cNvSpPr>
            <a:spLocks noGrp="1"/>
          </p:cNvSpPr>
          <p:nvPr>
            <p:ph type="subTitle" idx="1"/>
          </p:nvPr>
        </p:nvSpPr>
        <p:spPr>
          <a:xfrm>
            <a:off x="467496" y="2207741"/>
            <a:ext cx="8173996" cy="4802659"/>
          </a:xfrm>
        </p:spPr>
        <p:txBody>
          <a:bodyPr/>
          <a:lstStyle/>
          <a:p>
            <a:pPr marL="4445" algn="l">
              <a:spcBef>
                <a:spcPts val="100"/>
              </a:spcBef>
            </a:pPr>
            <a:r>
              <a:rPr lang="es-AR" sz="1600" b="1" dirty="0">
                <a:latin typeface="Arial" panose="020B0604020202020204" pitchFamily="34" charset="0"/>
                <a:cs typeface="Arial" panose="020B0604020202020204" pitchFamily="34" charset="0"/>
              </a:rPr>
              <a:t>Integración de las </a:t>
            </a:r>
            <a:r>
              <a:rPr lang="es-AR" sz="1600" b="1" spc="-5" dirty="0">
                <a:latin typeface="Arial" panose="020B0604020202020204" pitchFamily="34" charset="0"/>
                <a:cs typeface="Arial" panose="020B0604020202020204" pitchFamily="34" charset="0"/>
              </a:rPr>
              <a:t>perspectivas </a:t>
            </a:r>
            <a:r>
              <a:rPr lang="es-AR" sz="1600" spc="-5" dirty="0">
                <a:latin typeface="Arial" panose="020B0604020202020204" pitchFamily="34" charset="0"/>
                <a:cs typeface="Arial" panose="020B0604020202020204" pitchFamily="34" charset="0"/>
              </a:rPr>
              <a:t>de corrupción y</a:t>
            </a:r>
            <a:r>
              <a:rPr lang="es-AR" sz="1600" spc="-10" dirty="0">
                <a:latin typeface="Arial" panose="020B0604020202020204" pitchFamily="34" charset="0"/>
                <a:cs typeface="Arial" panose="020B0604020202020204" pitchFamily="34" charset="0"/>
              </a:rPr>
              <a:t> </a:t>
            </a:r>
            <a:r>
              <a:rPr lang="es-AR" sz="1600" dirty="0">
                <a:latin typeface="Arial" panose="020B0604020202020204" pitchFamily="34" charset="0"/>
                <a:cs typeface="Arial" panose="020B0604020202020204" pitchFamily="34" charset="0"/>
              </a:rPr>
              <a:t>de</a:t>
            </a:r>
            <a:r>
              <a:rPr lang="es-AR" sz="1600" spc="-5" dirty="0">
                <a:latin typeface="Arial" panose="020B0604020202020204" pitchFamily="34" charset="0"/>
                <a:cs typeface="Arial" panose="020B0604020202020204" pitchFamily="34" charset="0"/>
              </a:rPr>
              <a:t> </a:t>
            </a:r>
            <a:r>
              <a:rPr lang="es-AR" sz="1600" dirty="0">
                <a:latin typeface="Arial" panose="020B0604020202020204" pitchFamily="34" charset="0"/>
                <a:cs typeface="Arial" panose="020B0604020202020204" pitchFamily="34" charset="0"/>
              </a:rPr>
              <a:t>género</a:t>
            </a:r>
          </a:p>
          <a:p>
            <a:pPr marL="4445" algn="l">
              <a:spcBef>
                <a:spcPts val="100"/>
              </a:spcBef>
            </a:pPr>
            <a:endParaRPr lang="es-AR" sz="1600" dirty="0">
              <a:latin typeface="Arial" panose="020B0604020202020204" pitchFamily="34" charset="0"/>
              <a:cs typeface="Arial" panose="020B0604020202020204" pitchFamily="34" charset="0"/>
            </a:endParaRPr>
          </a:p>
          <a:p>
            <a:pPr marL="1905" algn="l"/>
            <a:r>
              <a:rPr lang="es-AR" sz="1600" spc="-5" dirty="0">
                <a:latin typeface="Arial" panose="020B0604020202020204" pitchFamily="34" charset="0"/>
                <a:cs typeface="Arial" panose="020B0604020202020204" pitchFamily="34" charset="0"/>
              </a:rPr>
              <a:t>Pautas de </a:t>
            </a:r>
            <a:r>
              <a:rPr lang="es-AR" sz="1600" b="1" spc="-5" dirty="0">
                <a:latin typeface="Arial" panose="020B0604020202020204" pitchFamily="34" charset="0"/>
                <a:cs typeface="Arial" panose="020B0604020202020204" pitchFamily="34" charset="0"/>
              </a:rPr>
              <a:t>debida diligencia de género aplicadas a la investigación de la corrupción</a:t>
            </a:r>
            <a:r>
              <a:rPr lang="es-AR" sz="1600" spc="-5" dirty="0">
                <a:latin typeface="Arial" panose="020B0604020202020204" pitchFamily="34" charset="0"/>
                <a:cs typeface="Arial" panose="020B0604020202020204" pitchFamily="34" charset="0"/>
              </a:rPr>
              <a:t>: en la investigación administrativa, en la investigación penal en casos de corrupción con impacto de género</a:t>
            </a:r>
          </a:p>
          <a:p>
            <a:pPr marL="1905" algn="l"/>
            <a:r>
              <a:rPr lang="es-AR" sz="1600" spc="-5" dirty="0">
                <a:latin typeface="Arial" panose="020B0604020202020204" pitchFamily="34" charset="0"/>
                <a:cs typeface="Arial" panose="020B0604020202020204" pitchFamily="34" charset="0"/>
              </a:rPr>
              <a:t>Articulación de la investigación administrativa – disciplinaria y la penal. </a:t>
            </a:r>
          </a:p>
          <a:p>
            <a:pPr marL="1905" algn="l"/>
            <a:r>
              <a:rPr lang="es-AR" sz="1600" spc="-10" dirty="0">
                <a:latin typeface="Arial" panose="020B0604020202020204" pitchFamily="34" charset="0"/>
                <a:cs typeface="Arial" panose="020B0604020202020204" pitchFamily="34" charset="0"/>
              </a:rPr>
              <a:t>Trabajo</a:t>
            </a:r>
            <a:r>
              <a:rPr lang="es-AR" sz="1600" spc="-30" dirty="0">
                <a:latin typeface="Arial" panose="020B0604020202020204" pitchFamily="34" charset="0"/>
                <a:cs typeface="Arial" panose="020B0604020202020204" pitchFamily="34" charset="0"/>
              </a:rPr>
              <a:t> </a:t>
            </a:r>
            <a:r>
              <a:rPr lang="es-AR" sz="1600" spc="-5" dirty="0">
                <a:latin typeface="Arial" panose="020B0604020202020204" pitchFamily="34" charset="0"/>
                <a:cs typeface="Arial" panose="020B0604020202020204" pitchFamily="34" charset="0"/>
              </a:rPr>
              <a:t>coordinado</a:t>
            </a:r>
            <a:r>
              <a:rPr lang="es-AR" sz="1600" spc="-20" dirty="0">
                <a:latin typeface="Arial" panose="020B0604020202020204" pitchFamily="34" charset="0"/>
                <a:cs typeface="Arial" panose="020B0604020202020204" pitchFamily="34" charset="0"/>
              </a:rPr>
              <a:t> </a:t>
            </a:r>
            <a:r>
              <a:rPr lang="es-AR" sz="1600" spc="-5" dirty="0">
                <a:latin typeface="Arial" panose="020B0604020202020204" pitchFamily="34" charset="0"/>
                <a:cs typeface="Arial" panose="020B0604020202020204" pitchFamily="34" charset="0"/>
              </a:rPr>
              <a:t>con</a:t>
            </a:r>
            <a:r>
              <a:rPr lang="es-AR" sz="1600" spc="-10" dirty="0">
                <a:latin typeface="Arial" panose="020B0604020202020204" pitchFamily="34" charset="0"/>
                <a:cs typeface="Arial" panose="020B0604020202020204" pitchFamily="34" charset="0"/>
              </a:rPr>
              <a:t> </a:t>
            </a:r>
            <a:r>
              <a:rPr lang="es-AR" sz="1600" spc="-5" dirty="0">
                <a:latin typeface="Arial" panose="020B0604020202020204" pitchFamily="34" charset="0"/>
                <a:cs typeface="Arial" panose="020B0604020202020204" pitchFamily="34" charset="0"/>
              </a:rPr>
              <a:t>procuradurías y áreas especializadas. </a:t>
            </a:r>
          </a:p>
          <a:p>
            <a:pPr algn="l"/>
            <a:endParaRPr lang="es-AR" sz="1600" spc="-5" dirty="0">
              <a:latin typeface="Arial" panose="020B0604020202020204" pitchFamily="34" charset="0"/>
              <a:cs typeface="Arial" panose="020B0604020202020204" pitchFamily="34" charset="0"/>
            </a:endParaRPr>
          </a:p>
          <a:p>
            <a:pPr algn="l"/>
            <a:r>
              <a:rPr lang="es-AR" sz="1600" b="1" spc="-5" dirty="0">
                <a:latin typeface="Arial" panose="020B0604020202020204" pitchFamily="34" charset="0"/>
                <a:cs typeface="Arial" panose="020B0604020202020204" pitchFamily="34" charset="0"/>
              </a:rPr>
              <a:t>Articulación institucional con la Administración Pública </a:t>
            </a:r>
            <a:r>
              <a:rPr lang="es-AR" sz="1600" spc="-5" dirty="0">
                <a:latin typeface="Arial" panose="020B0604020202020204" pitchFamily="34" charset="0"/>
                <a:cs typeface="Arial" panose="020B0604020202020204" pitchFamily="34" charset="0"/>
              </a:rPr>
              <a:t>para incorporar perspectiva de género en los procedimientos administrativos. </a:t>
            </a:r>
          </a:p>
          <a:p>
            <a:pPr algn="l"/>
            <a:r>
              <a:rPr lang="es-AR" sz="1600" spc="-5" dirty="0">
                <a:latin typeface="Arial" panose="020B0604020202020204" pitchFamily="34" charset="0"/>
                <a:cs typeface="Arial" panose="020B0604020202020204" pitchFamily="34" charset="0"/>
              </a:rPr>
              <a:t>Sobre contrataciones: específicamente con los organismos de aplicación de compras y contrataciones para </a:t>
            </a:r>
            <a:r>
              <a:rPr lang="es-AR" sz="1600" spc="-5" dirty="0" err="1">
                <a:latin typeface="Arial" panose="020B0604020202020204" pitchFamily="34" charset="0"/>
                <a:cs typeface="Arial" panose="020B0604020202020204" pitchFamily="34" charset="0"/>
              </a:rPr>
              <a:t>operativizar</a:t>
            </a:r>
            <a:r>
              <a:rPr lang="es-AR" sz="1600" spc="-5" dirty="0">
                <a:latin typeface="Arial" panose="020B0604020202020204" pitchFamily="34" charset="0"/>
                <a:cs typeface="Arial" panose="020B0604020202020204" pitchFamily="34" charset="0"/>
              </a:rPr>
              <a:t> los mecanismos de promoción de igualdad de género.</a:t>
            </a:r>
          </a:p>
          <a:p>
            <a:pPr algn="l"/>
            <a:endParaRPr lang="es-AR" sz="1600" spc="-5" dirty="0">
              <a:latin typeface="Arial" panose="020B0604020202020204" pitchFamily="34" charset="0"/>
              <a:cs typeface="Arial" panose="020B0604020202020204" pitchFamily="34" charset="0"/>
            </a:endParaRPr>
          </a:p>
          <a:p>
            <a:pPr algn="l"/>
            <a:r>
              <a:rPr lang="es-AR" sz="1600" spc="-5" dirty="0">
                <a:latin typeface="Arial" panose="020B0604020202020204" pitchFamily="34" charset="0"/>
                <a:cs typeface="Arial" panose="020B0604020202020204" pitchFamily="34" charset="0"/>
              </a:rPr>
              <a:t>Trabajo </a:t>
            </a:r>
            <a:r>
              <a:rPr lang="es-AR" sz="1600" b="1" spc="-5" dirty="0">
                <a:latin typeface="Arial" panose="020B0604020202020204" pitchFamily="34" charset="0"/>
                <a:cs typeface="Arial" panose="020B0604020202020204" pitchFamily="34" charset="0"/>
              </a:rPr>
              <a:t>articulado con los organismos de control provinciales</a:t>
            </a:r>
            <a:r>
              <a:rPr lang="es-AR" sz="1600" spc="-5" dirty="0">
                <a:latin typeface="Arial" panose="020B0604020202020204" pitchFamily="34" charset="0"/>
                <a:cs typeface="Arial" panose="020B0604020202020204" pitchFamily="34" charset="0"/>
              </a:rPr>
              <a:t> por el carácter federal del estado argentino.</a:t>
            </a:r>
          </a:p>
          <a:p>
            <a:endParaRPr lang="es-AR" sz="1600" dirty="0">
              <a:latin typeface="Arial" panose="020B0604020202020204" pitchFamily="34" charset="0"/>
              <a:cs typeface="Arial" panose="020B0604020202020204" pitchFamily="34" charset="0"/>
            </a:endParaRPr>
          </a:p>
          <a:p>
            <a:pPr marL="1905"/>
            <a:endParaRPr lang="es-AR" dirty="0"/>
          </a:p>
        </p:txBody>
      </p:sp>
    </p:spTree>
    <p:extLst>
      <p:ext uri="{BB962C8B-B14F-4D97-AF65-F5344CB8AC3E}">
        <p14:creationId xmlns:p14="http://schemas.microsoft.com/office/powerpoint/2010/main" val="2497383012"/>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7C850F-CB91-4DCD-B7D7-7F6482A42675}"/>
              </a:ext>
            </a:extLst>
          </p:cNvPr>
          <p:cNvSpPr>
            <a:spLocks noGrp="1"/>
          </p:cNvSpPr>
          <p:nvPr>
            <p:ph type="ctrTitle"/>
          </p:nvPr>
        </p:nvSpPr>
        <p:spPr>
          <a:xfrm>
            <a:off x="1126010" y="2525038"/>
            <a:ext cx="6743700" cy="761859"/>
          </a:xfrm>
        </p:spPr>
        <p:txBody>
          <a:bodyPr/>
          <a:lstStyle/>
          <a:p>
            <a:r>
              <a:rPr lang="es-AR" b="1" dirty="0">
                <a:solidFill>
                  <a:schemeClr val="tx1"/>
                </a:solidFill>
              </a:rPr>
              <a:t>Muchas gracias</a:t>
            </a:r>
            <a:endParaRPr lang="es-419" b="1" dirty="0">
              <a:solidFill>
                <a:schemeClr val="tx1"/>
              </a:solidFill>
            </a:endParaRPr>
          </a:p>
        </p:txBody>
      </p:sp>
      <p:sp>
        <p:nvSpPr>
          <p:cNvPr id="3" name="Subtitle 2">
            <a:extLst>
              <a:ext uri="{FF2B5EF4-FFF2-40B4-BE49-F238E27FC236}">
                <a16:creationId xmlns:a16="http://schemas.microsoft.com/office/drawing/2014/main" id="{E237F2F8-8300-454E-AEE0-544DA614C38B}"/>
              </a:ext>
            </a:extLst>
          </p:cNvPr>
          <p:cNvSpPr>
            <a:spLocks noGrp="1"/>
          </p:cNvSpPr>
          <p:nvPr>
            <p:ph type="subTitle" idx="1"/>
          </p:nvPr>
        </p:nvSpPr>
        <p:spPr>
          <a:xfrm>
            <a:off x="2734700" y="4029100"/>
            <a:ext cx="3641650" cy="422428"/>
          </a:xfrm>
        </p:spPr>
        <p:txBody>
          <a:bodyPr/>
          <a:lstStyle/>
          <a:p>
            <a:r>
              <a:rPr lang="es-AR" dirty="0"/>
              <a:t>mgarmendia@mpf.gov.ar</a:t>
            </a:r>
            <a:endParaRPr lang="es-419" dirty="0"/>
          </a:p>
        </p:txBody>
      </p:sp>
    </p:spTree>
    <p:extLst>
      <p:ext uri="{BB962C8B-B14F-4D97-AF65-F5344CB8AC3E}">
        <p14:creationId xmlns:p14="http://schemas.microsoft.com/office/powerpoint/2010/main" val="3537855912"/>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Grp="1" noChangeArrowheads="1"/>
          </p:cNvSpPr>
          <p:nvPr>
            <p:ph idx="1"/>
          </p:nvPr>
        </p:nvSpPr>
        <p:spPr bwMode="auto">
          <a:xfrm>
            <a:off x="428368" y="1291121"/>
            <a:ext cx="5525358" cy="313038"/>
          </a:xfrm>
          <a:prstGeom prst="rect">
            <a:avLst/>
          </a:prstGeom>
          <a:solidFill>
            <a:srgbClr val="008A3E"/>
          </a:solidFill>
          <a:ln>
            <a:noFill/>
            <a:prstDash val="sysDash"/>
          </a:ln>
          <a:effectLst/>
        </p:spPr>
        <p:txBody>
          <a:bodyPr lIns="73080" tIns="73080" rIns="73080" bIns="73080" anchor="ct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Microsoft YaHei" charset="-122"/>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Microsoft YaHei" charset="-122"/>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Microsoft YaHei" charset="-122"/>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9pPr>
          </a:lstStyle>
          <a:p>
            <a:pPr eaLnBrk="1" hangingPunct="1">
              <a:spcBef>
                <a:spcPct val="0"/>
              </a:spcBef>
              <a:buClrTx/>
              <a:buFontTx/>
              <a:buNone/>
            </a:pPr>
            <a:r>
              <a:rPr lang="en-US" altLang="es-AR" sz="1800" b="1" dirty="0">
                <a:solidFill>
                  <a:schemeClr val="bg1"/>
                </a:solidFill>
                <a:latin typeface="+mn-lt"/>
              </a:rPr>
              <a:t>Proyecto de la PIA </a:t>
            </a:r>
          </a:p>
        </p:txBody>
      </p:sp>
      <p:sp>
        <p:nvSpPr>
          <p:cNvPr id="9" name="object 27"/>
          <p:cNvSpPr txBox="1"/>
          <p:nvPr/>
        </p:nvSpPr>
        <p:spPr>
          <a:xfrm>
            <a:off x="538510" y="1817799"/>
            <a:ext cx="8091691" cy="1736373"/>
          </a:xfrm>
          <a:prstGeom prst="rect">
            <a:avLst/>
          </a:prstGeom>
        </p:spPr>
        <p:txBody>
          <a:bodyPr vert="horz" wrap="square" lIns="0" tIns="12700" rIns="0" bIns="0" rtlCol="0">
            <a:spAutoFit/>
          </a:bodyPr>
          <a:lstStyle/>
          <a:p>
            <a:pPr lvl="0"/>
            <a:r>
              <a:rPr lang="es-ES" sz="1600" b="1" dirty="0"/>
              <a:t> Ejes: </a:t>
            </a:r>
          </a:p>
          <a:p>
            <a:pPr marL="285750" lvl="0" indent="-285750">
              <a:buFont typeface="Arial" panose="020B0604020202020204" pitchFamily="34" charset="0"/>
              <a:buChar char="•"/>
            </a:pPr>
            <a:r>
              <a:rPr lang="es-ES" sz="1600" dirty="0"/>
              <a:t>Sextorsión</a:t>
            </a:r>
          </a:p>
          <a:p>
            <a:pPr marL="285750" lvl="0" indent="-285750">
              <a:buFont typeface="Arial" panose="020B0604020202020204" pitchFamily="34" charset="0"/>
              <a:buChar char="•"/>
            </a:pPr>
            <a:r>
              <a:rPr lang="es-ES" sz="1600" dirty="0"/>
              <a:t>Corrupción facilitadora de la trata de personas</a:t>
            </a:r>
          </a:p>
          <a:p>
            <a:pPr marL="285750" lvl="0" indent="-285750">
              <a:buFont typeface="Arial" panose="020B0604020202020204" pitchFamily="34" charset="0"/>
              <a:buChar char="•"/>
            </a:pPr>
            <a:r>
              <a:rPr lang="es-ES" sz="1600" dirty="0"/>
              <a:t>Investigación con perspectiva de género (penal y administrativa), tanto sobre sextorsión y corrupción facilitadora como de hechos de violencia de género en la administración pública y en las fuerzas de seguridad federales y en las fuerzas armadas. </a:t>
            </a:r>
          </a:p>
        </p:txBody>
      </p:sp>
      <p:sp>
        <p:nvSpPr>
          <p:cNvPr id="13" name="object 27"/>
          <p:cNvSpPr txBox="1"/>
          <p:nvPr/>
        </p:nvSpPr>
        <p:spPr>
          <a:xfrm>
            <a:off x="644249" y="4749033"/>
            <a:ext cx="8048367" cy="1243930"/>
          </a:xfrm>
          <a:prstGeom prst="rect">
            <a:avLst/>
          </a:prstGeom>
        </p:spPr>
        <p:txBody>
          <a:bodyPr vert="horz" wrap="square" lIns="0" tIns="12700" rIns="0" bIns="0" rtlCol="0">
            <a:spAutoFit/>
          </a:bodyPr>
          <a:lstStyle/>
          <a:p>
            <a:pPr lvl="0"/>
            <a:r>
              <a:rPr lang="es-ES" sz="1600" b="1" dirty="0"/>
              <a:t>A nivel regional: </a:t>
            </a:r>
          </a:p>
          <a:p>
            <a:pPr marL="285750" lvl="0" indent="-285750">
              <a:buFont typeface="Arial" panose="020B0604020202020204" pitchFamily="34" charset="0"/>
              <a:buChar char="•"/>
            </a:pPr>
            <a:r>
              <a:rPr lang="es-ES" sz="1600" dirty="0"/>
              <a:t>Red de Fiscales contra la Corrupción de la AIAMP: </a:t>
            </a:r>
          </a:p>
          <a:p>
            <a:pPr marL="285750" lvl="0" indent="-285750">
              <a:buFont typeface="Arial" panose="020B0604020202020204" pitchFamily="34" charset="0"/>
              <a:buChar char="•"/>
            </a:pPr>
            <a:r>
              <a:rPr lang="es-ES" sz="1600" dirty="0"/>
              <a:t>Articulación con </a:t>
            </a:r>
            <a:r>
              <a:rPr lang="es-ES" sz="1600" dirty="0" err="1"/>
              <a:t>RedTRAM</a:t>
            </a:r>
            <a:endParaRPr lang="es-ES" sz="1600" dirty="0"/>
          </a:p>
          <a:p>
            <a:pPr marL="285750" lvl="0" indent="-285750">
              <a:buFont typeface="Arial" panose="020B0604020202020204" pitchFamily="34" charset="0"/>
              <a:buChar char="•"/>
            </a:pPr>
            <a:r>
              <a:rPr lang="es-ES" sz="1600" dirty="0"/>
              <a:t>Diagnóstico de riesgos y jurisprudencia</a:t>
            </a:r>
          </a:p>
          <a:p>
            <a:pPr marL="285750" lvl="0" indent="-285750">
              <a:buFont typeface="Arial" panose="020B0604020202020204" pitchFamily="34" charset="0"/>
              <a:buChar char="•"/>
            </a:pPr>
            <a:r>
              <a:rPr lang="es-ES" sz="1600" dirty="0"/>
              <a:t>Recomendación de sextorsión</a:t>
            </a:r>
          </a:p>
        </p:txBody>
      </p:sp>
      <p:sp>
        <p:nvSpPr>
          <p:cNvPr id="17" name="object 40"/>
          <p:cNvSpPr txBox="1"/>
          <p:nvPr/>
        </p:nvSpPr>
        <p:spPr>
          <a:xfrm>
            <a:off x="214184" y="6239184"/>
            <a:ext cx="8216520" cy="751488"/>
          </a:xfrm>
          <a:prstGeom prst="rect">
            <a:avLst/>
          </a:prstGeom>
        </p:spPr>
        <p:txBody>
          <a:bodyPr vert="horz" wrap="square" lIns="0" tIns="12700" rIns="0" bIns="0" rtlCol="0">
            <a:spAutoFit/>
          </a:bodyPr>
          <a:lstStyle/>
          <a:p>
            <a:pPr lvl="0" algn="ctr"/>
            <a:r>
              <a:rPr lang="es-419" sz="1600" b="1" dirty="0"/>
              <a:t>Réplica </a:t>
            </a:r>
            <a:r>
              <a:rPr lang="es-AR" sz="1600" b="1" dirty="0"/>
              <a:t>local: </a:t>
            </a:r>
            <a:r>
              <a:rPr lang="es-AR" sz="1600" dirty="0"/>
              <a:t>g</a:t>
            </a:r>
            <a:r>
              <a:rPr lang="es-ES" sz="1600" dirty="0" err="1"/>
              <a:t>rupo</a:t>
            </a:r>
            <a:r>
              <a:rPr lang="es-ES" sz="1600" dirty="0"/>
              <a:t> de trabajo con organismos anticorrupción provinciales Foro de Fiscalías de Investigaciones Administrativas y Oficinas Anticorrupción de Argentina</a:t>
            </a:r>
          </a:p>
          <a:p>
            <a:pPr lvl="0"/>
            <a:endParaRPr lang="es-419" sz="1600" b="1" dirty="0"/>
          </a:p>
        </p:txBody>
      </p:sp>
      <p:sp>
        <p:nvSpPr>
          <p:cNvPr id="18" name="object 40"/>
          <p:cNvSpPr txBox="1"/>
          <p:nvPr/>
        </p:nvSpPr>
        <p:spPr>
          <a:xfrm>
            <a:off x="538510" y="3751324"/>
            <a:ext cx="8380934" cy="997709"/>
          </a:xfrm>
          <a:prstGeom prst="rect">
            <a:avLst/>
          </a:prstGeom>
        </p:spPr>
        <p:txBody>
          <a:bodyPr vert="horz" wrap="square" lIns="0" tIns="12700" rIns="0" bIns="0" rtlCol="0">
            <a:spAutoFit/>
          </a:bodyPr>
          <a:lstStyle/>
          <a:p>
            <a:pPr lvl="0"/>
            <a:r>
              <a:rPr lang="es-419" sz="1600" b="1" dirty="0"/>
              <a:t>Formas de intervención de la PIA en estos ejes :</a:t>
            </a:r>
            <a:r>
              <a:rPr lang="es-419" sz="1600" dirty="0"/>
              <a:t>capacitación interna, intervención en casos, producción de información, elaboración de documentos (guías, informes); articulación interinstitucional (regional, provincial, sociedad civil y cooperación internacional)</a:t>
            </a:r>
          </a:p>
          <a:p>
            <a:pPr lvl="0"/>
            <a:endParaRPr lang="es-419" sz="1600" dirty="0"/>
          </a:p>
        </p:txBody>
      </p:sp>
    </p:spTree>
    <p:extLst>
      <p:ext uri="{BB962C8B-B14F-4D97-AF65-F5344CB8AC3E}">
        <p14:creationId xmlns:p14="http://schemas.microsoft.com/office/powerpoint/2010/main" val="178821076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id="{09A735C0-4A8E-41A9-9749-F38D3A3A3087}"/>
              </a:ext>
            </a:extLst>
          </p:cNvPr>
          <p:cNvSpPr/>
          <p:nvPr/>
        </p:nvSpPr>
        <p:spPr>
          <a:xfrm>
            <a:off x="329515" y="1231116"/>
            <a:ext cx="8410832" cy="5347618"/>
          </a:xfrm>
          <a:prstGeom prst="rect">
            <a:avLst/>
          </a:prstGeom>
        </p:spPr>
        <p:txBody>
          <a:bodyPr wrap="square">
            <a:spAutoFit/>
          </a:bodyPr>
          <a:lstStyle/>
          <a:p>
            <a:pPr defTabSz="685800"/>
            <a:r>
              <a:rPr lang="es-AR" sz="2000" b="1" kern="0" dirty="0">
                <a:solidFill>
                  <a:srgbClr val="00B050"/>
                </a:solidFill>
              </a:rPr>
              <a:t>Cruce de corrupción y género:  enfoque impactos diferenciados</a:t>
            </a:r>
          </a:p>
          <a:p>
            <a:pPr defTabSz="685800"/>
            <a:endParaRPr lang="es-AR" sz="1350" kern="0" dirty="0">
              <a:solidFill>
                <a:prstClr val="black"/>
              </a:solidFill>
            </a:endParaRPr>
          </a:p>
          <a:p>
            <a:pPr marL="257175" indent="-257175" defTabSz="685800">
              <a:buFontTx/>
              <a:buAutoNum type="arabicParenR"/>
            </a:pPr>
            <a:r>
              <a:rPr lang="es-ES" sz="1400" kern="0" dirty="0">
                <a:solidFill>
                  <a:prstClr val="black"/>
                </a:solidFill>
              </a:rPr>
              <a:t>Punto de partida: condiciones materiales de mujeres y niñas: feminización de la pobreza</a:t>
            </a:r>
          </a:p>
          <a:p>
            <a:pPr marL="257175" indent="-257175" defTabSz="685800">
              <a:buFontTx/>
              <a:buAutoNum type="arabicParenR"/>
            </a:pPr>
            <a:endParaRPr lang="es-ES" sz="1400" kern="0" dirty="0">
              <a:solidFill>
                <a:prstClr val="black"/>
              </a:solidFill>
            </a:endParaRPr>
          </a:p>
          <a:p>
            <a:pPr marL="257175" indent="-257175" defTabSz="685800">
              <a:buFontTx/>
              <a:buAutoNum type="arabicParenR"/>
            </a:pPr>
            <a:r>
              <a:rPr lang="es-ES" sz="1400" kern="0" dirty="0">
                <a:solidFill>
                  <a:prstClr val="black"/>
                </a:solidFill>
              </a:rPr>
              <a:t>La corrupción, cuando afecta servicios básicos, las impacta de manera especial. Las afecta de manera desproporcionada en el acceso a servicios públicos esenciales, al acceso a la justicia y en la capacidad de tomar decisiones. </a:t>
            </a:r>
          </a:p>
          <a:p>
            <a:pPr marL="257175" indent="-257175" defTabSz="685800">
              <a:buFontTx/>
              <a:buAutoNum type="arabicParenR"/>
            </a:pPr>
            <a:endParaRPr lang="es-ES" sz="1400" kern="0" dirty="0">
              <a:solidFill>
                <a:prstClr val="black"/>
              </a:solidFill>
            </a:endParaRPr>
          </a:p>
          <a:p>
            <a:pPr marL="257175" indent="-257175" defTabSz="685800">
              <a:buFontTx/>
              <a:buAutoNum type="arabicParenR"/>
            </a:pPr>
            <a:r>
              <a:rPr lang="es-ES" sz="1400" kern="0" dirty="0">
                <a:solidFill>
                  <a:prstClr val="black"/>
                </a:solidFill>
              </a:rPr>
              <a:t>Perspectiva de género en la corrupción permite identificar formas específicas de corrupción por razón del género: </a:t>
            </a:r>
          </a:p>
          <a:p>
            <a:pPr marL="742950" lvl="1" indent="-285750" defTabSz="685800">
              <a:buFont typeface="Arial" panose="020B0604020202020204" pitchFamily="34" charset="0"/>
              <a:buChar char="•"/>
            </a:pPr>
            <a:r>
              <a:rPr lang="es-MX" sz="1400" dirty="0">
                <a:cs typeface="Arial" panose="020B0604020202020204" pitchFamily="34" charset="0"/>
              </a:rPr>
              <a:t>Sextorsión, actos de corrupción en donde el quid pro quo tiene contenido sexual</a:t>
            </a:r>
          </a:p>
          <a:p>
            <a:pPr marL="742950" lvl="1" indent="-285750">
              <a:buFont typeface="Arial" panose="020B0604020202020204" pitchFamily="34" charset="0"/>
              <a:buChar char="•"/>
            </a:pPr>
            <a:r>
              <a:rPr lang="es-MX" sz="1400" dirty="0">
                <a:cs typeface="Arial" panose="020B0604020202020204" pitchFamily="34" charset="0"/>
              </a:rPr>
              <a:t>Corrupción facilitadora de la trata de personas y la explotación sexual</a:t>
            </a:r>
          </a:p>
          <a:p>
            <a:pPr marL="800100" lvl="1" indent="-342900">
              <a:buFont typeface="Arial" panose="020B0604020202020204" pitchFamily="34" charset="0"/>
              <a:buChar char="•"/>
            </a:pPr>
            <a:r>
              <a:rPr lang="es-MX" sz="1400" dirty="0">
                <a:cs typeface="Arial" panose="020B0604020202020204" pitchFamily="34" charset="0"/>
              </a:rPr>
              <a:t>Violencia sexual en contextos de custodia estatal (centros penitenciarios, institutos de menores, refugios, programa de protección de testigos, entre otros)</a:t>
            </a:r>
          </a:p>
          <a:p>
            <a:pPr marL="257175" indent="-257175" defTabSz="685800">
              <a:buFontTx/>
              <a:buAutoNum type="arabicParenR"/>
            </a:pPr>
            <a:endParaRPr lang="es-ES" sz="1400" kern="0" dirty="0">
              <a:solidFill>
                <a:prstClr val="black"/>
              </a:solidFill>
            </a:endParaRPr>
          </a:p>
          <a:p>
            <a:pPr marL="257175" indent="-257175" defTabSz="685800">
              <a:buFontTx/>
              <a:buAutoNum type="arabicParenR"/>
            </a:pPr>
            <a:r>
              <a:rPr lang="es-419" sz="1400" kern="0" dirty="0">
                <a:solidFill>
                  <a:prstClr val="black"/>
                </a:solidFill>
              </a:rPr>
              <a:t>También obliga a incorporar estándares de género y derechos humanos en la investigación: debida diligencia, no revictimización, </a:t>
            </a:r>
            <a:r>
              <a:rPr lang="es-ES" sz="1400" kern="0" dirty="0">
                <a:solidFill>
                  <a:prstClr val="black"/>
                </a:solidFill>
              </a:rPr>
              <a:t>va</a:t>
            </a:r>
            <a:r>
              <a:rPr lang="es-419" sz="1400" kern="0" dirty="0">
                <a:solidFill>
                  <a:prstClr val="black"/>
                </a:solidFill>
              </a:rPr>
              <a:t>loración probatoria, juzgamiento, reparación y mensuración del daño con perspectiva de género:</a:t>
            </a:r>
          </a:p>
          <a:p>
            <a:pPr marL="742950" lvl="1" indent="-285750" defTabSz="685800">
              <a:buFont typeface="Arial" panose="020B0604020202020204" pitchFamily="34" charset="0"/>
              <a:buChar char="•"/>
            </a:pPr>
            <a:r>
              <a:rPr lang="es-419" sz="1400" kern="0" dirty="0">
                <a:solidFill>
                  <a:prstClr val="black"/>
                </a:solidFill>
              </a:rPr>
              <a:t>Para detectar las formas específicas de corrupción por razón de género</a:t>
            </a:r>
          </a:p>
          <a:p>
            <a:pPr marL="742950" lvl="1" indent="-285750" defTabSz="685800">
              <a:buFont typeface="Arial" panose="020B0604020202020204" pitchFamily="34" charset="0"/>
              <a:buChar char="•"/>
            </a:pPr>
            <a:r>
              <a:rPr lang="es-419" sz="1400" kern="0" dirty="0">
                <a:solidFill>
                  <a:prstClr val="black"/>
                </a:solidFill>
              </a:rPr>
              <a:t>Para evitar la </a:t>
            </a:r>
            <a:r>
              <a:rPr lang="es-419" sz="1400" kern="0" dirty="0" err="1">
                <a:solidFill>
                  <a:prstClr val="black"/>
                </a:solidFill>
              </a:rPr>
              <a:t>sobrecriminalización</a:t>
            </a:r>
            <a:r>
              <a:rPr lang="es-419" sz="1400" kern="0" dirty="0">
                <a:solidFill>
                  <a:prstClr val="black"/>
                </a:solidFill>
              </a:rPr>
              <a:t> de mujeres (casos de imputación penal en criminalidad económica)</a:t>
            </a:r>
          </a:p>
          <a:p>
            <a:pPr marL="742950" lvl="1" indent="-285750" defTabSz="685800">
              <a:buFont typeface="Arial" panose="020B0604020202020204" pitchFamily="34" charset="0"/>
              <a:buChar char="•"/>
            </a:pPr>
            <a:endParaRPr lang="es-419" sz="1400" kern="0" dirty="0">
              <a:solidFill>
                <a:prstClr val="black"/>
              </a:solidFill>
            </a:endParaRPr>
          </a:p>
          <a:p>
            <a:pPr defTabSz="685800"/>
            <a:r>
              <a:rPr lang="es-419" sz="1400" kern="0" dirty="0">
                <a:solidFill>
                  <a:prstClr val="black"/>
                </a:solidFill>
              </a:rPr>
              <a:t>5) Ámbito de mayor riesgo de corrupción: contrataciones públicas. ¿Qué impacto tienen en términos de género? ¿Cómo incorporar la perspectiva?</a:t>
            </a:r>
            <a:endParaRPr lang="es-AR" sz="1400" kern="0" dirty="0">
              <a:solidFill>
                <a:prstClr val="black"/>
              </a:solidFill>
            </a:endParaRPr>
          </a:p>
        </p:txBody>
      </p:sp>
    </p:spTree>
    <p:extLst>
      <p:ext uri="{BB962C8B-B14F-4D97-AF65-F5344CB8AC3E}">
        <p14:creationId xmlns:p14="http://schemas.microsoft.com/office/powerpoint/2010/main" val="2435939856"/>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Text Box 4"/>
          <p:cNvSpPr txBox="1">
            <a:spLocks noChangeArrowheads="1"/>
          </p:cNvSpPr>
          <p:nvPr/>
        </p:nvSpPr>
        <p:spPr bwMode="auto">
          <a:xfrm>
            <a:off x="347208" y="1274747"/>
            <a:ext cx="7315199" cy="685800"/>
          </a:xfrm>
          <a:prstGeom prst="rect">
            <a:avLst/>
          </a:prstGeom>
          <a:noFill/>
          <a:ln>
            <a:solidFill>
              <a:schemeClr val="bg1"/>
            </a:solidFill>
          </a:ln>
          <a:effectLst/>
        </p:spPr>
        <p:txBody>
          <a:bodyPr lIns="73080" tIns="73080" rIns="73080" bIns="73080" anchor="ct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Microsoft YaHei" charset="-122"/>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Microsoft YaHei" charset="-122"/>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Microsoft YaHei" charset="-122"/>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5pPr>
            <a:lvl6pPr marL="2514600" indent="-228600" defTabSz="449263" eaLnBrk="0" fontAlgn="base" hangingPunct="0">
              <a:spcBef>
                <a:spcPts val="5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6pPr>
            <a:lvl7pPr marL="2971800" indent="-228600" defTabSz="449263" eaLnBrk="0" fontAlgn="base" hangingPunct="0">
              <a:spcBef>
                <a:spcPts val="5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7pPr>
            <a:lvl8pPr marL="3429000" indent="-228600" defTabSz="449263" eaLnBrk="0" fontAlgn="base" hangingPunct="0">
              <a:spcBef>
                <a:spcPts val="5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8pPr>
            <a:lvl9pPr marL="3886200" indent="-228600" defTabSz="449263" eaLnBrk="0" fontAlgn="base" hangingPunct="0">
              <a:spcBef>
                <a:spcPts val="500"/>
              </a:spcBef>
              <a:spcAft>
                <a:spcPct val="0"/>
              </a:spcAft>
              <a:buClr>
                <a:srgbClr val="000000"/>
              </a:buClr>
              <a:buSzPct val="100000"/>
              <a:buFont typeface="Times New Roman" pitchFamily="16"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Microsoft YaHei" charset="-122"/>
              </a:defRPr>
            </a:lvl9pPr>
          </a:lstStyle>
          <a:p>
            <a:pPr eaLnBrk="1" hangingPunct="1">
              <a:spcBef>
                <a:spcPct val="0"/>
              </a:spcBef>
              <a:buClrTx/>
              <a:buFontTx/>
              <a:buNone/>
            </a:pPr>
            <a:r>
              <a:rPr lang="es-ES" sz="1800" b="1" dirty="0">
                <a:solidFill>
                  <a:srgbClr val="00B050"/>
                </a:solidFill>
              </a:rPr>
              <a:t>Perspectiva de género en investigaciones de corrupción y delitos económicos</a:t>
            </a:r>
            <a:endParaRPr lang="en-US" altLang="es-AR" sz="1800" b="1" dirty="0">
              <a:solidFill>
                <a:srgbClr val="00B050"/>
              </a:solidFill>
            </a:endParaRPr>
          </a:p>
        </p:txBody>
      </p:sp>
      <p:sp>
        <p:nvSpPr>
          <p:cNvPr id="3" name="Marcador de texto 2"/>
          <p:cNvSpPr>
            <a:spLocks noGrp="1"/>
          </p:cNvSpPr>
          <p:nvPr>
            <p:ph idx="1"/>
          </p:nvPr>
        </p:nvSpPr>
        <p:spPr>
          <a:xfrm>
            <a:off x="632069" y="2265405"/>
            <a:ext cx="7832869" cy="2013682"/>
          </a:xfrm>
        </p:spPr>
        <p:txBody>
          <a:bodyPr/>
          <a:lstStyle/>
          <a:p>
            <a:pPr lvl="0">
              <a:lnSpc>
                <a:spcPct val="150000"/>
              </a:lnSpc>
            </a:pPr>
            <a:r>
              <a:rPr lang="es-AR" sz="1400" b="1" kern="1200" dirty="0">
                <a:solidFill>
                  <a:schemeClr val="tx1"/>
                </a:solidFill>
                <a:latin typeface="Arial" panose="020B0604020202020204" pitchFamily="34" charset="0"/>
                <a:ea typeface="Calibri" panose="020F0502020204030204" pitchFamily="34" charset="0"/>
                <a:cs typeface="Arial" panose="020B0604020202020204" pitchFamily="34" charset="0"/>
              </a:rPr>
              <a:t>Primeras aproximaciones: imputación de mujeres en casos de </a:t>
            </a:r>
            <a:r>
              <a:rPr lang="es-AR" sz="1400" b="1" kern="1200" dirty="0" err="1">
                <a:solidFill>
                  <a:schemeClr val="tx1"/>
                </a:solidFill>
                <a:latin typeface="Arial" panose="020B0604020202020204" pitchFamily="34" charset="0"/>
                <a:ea typeface="Calibri" panose="020F0502020204030204" pitchFamily="34" charset="0"/>
                <a:cs typeface="Arial" panose="020B0604020202020204" pitchFamily="34" charset="0"/>
              </a:rPr>
              <a:t>narcocriminalidad</a:t>
            </a:r>
            <a:r>
              <a:rPr lang="es-AR" sz="1400" b="1" kern="1200" dirty="0">
                <a:solidFill>
                  <a:schemeClr val="tx1"/>
                </a:solidFill>
                <a:latin typeface="Arial" panose="020B0604020202020204" pitchFamily="34" charset="0"/>
                <a:ea typeface="Calibri" panose="020F0502020204030204" pitchFamily="34" charset="0"/>
                <a:cs typeface="Arial" panose="020B0604020202020204" pitchFamily="34" charset="0"/>
              </a:rPr>
              <a:t>.</a:t>
            </a:r>
            <a:r>
              <a:rPr lang="es-AR" sz="1400" kern="1200" dirty="0">
                <a:solidFill>
                  <a:schemeClr val="tx1"/>
                </a:solidFill>
                <a:latin typeface="Arial" panose="020B0604020202020204" pitchFamily="34" charset="0"/>
                <a:ea typeface="Calibri" panose="020F0502020204030204" pitchFamily="34" charset="0"/>
                <a:cs typeface="Arial" panose="020B0604020202020204" pitchFamily="34" charset="0"/>
              </a:rPr>
              <a:t> Ejemplo, caso Tejeda: morigeración la pena (ejecución condicional) e inconstitucionalidad de mínimo legal. Aplicación de Reglas de Bangkok. Incorporación de elementos vinculados a cuestiones de género: el peso de las tareas de cuidado y la situación de violencia de género de la imputada que limitaba su ámbito de decisión, teniendo en cuenta el rol de la mujer en la estructura criminal.</a:t>
            </a:r>
            <a:endParaRPr lang="es-AR" sz="1400" dirty="0">
              <a:latin typeface="Arial" panose="020B0604020202020204" pitchFamily="34" charset="0"/>
              <a:ea typeface="Calibri" panose="020F0502020204030204" pitchFamily="34" charset="0"/>
              <a:cs typeface="Arial" panose="020B0604020202020204" pitchFamily="34" charset="0"/>
            </a:endParaRPr>
          </a:p>
          <a:p>
            <a:pPr lvl="0"/>
            <a:endParaRPr lang="es-AR" sz="1400" dirty="0">
              <a:latin typeface="Arial" panose="020B0604020202020204" pitchFamily="34" charset="0"/>
              <a:cs typeface="Arial" panose="020B0604020202020204" pitchFamily="34" charset="0"/>
            </a:endParaRPr>
          </a:p>
        </p:txBody>
      </p:sp>
      <p:sp>
        <p:nvSpPr>
          <p:cNvPr id="8" name="Rectángulo 7"/>
          <p:cNvSpPr/>
          <p:nvPr/>
        </p:nvSpPr>
        <p:spPr>
          <a:xfrm>
            <a:off x="659070" y="4418747"/>
            <a:ext cx="7736556" cy="2134430"/>
          </a:xfrm>
          <a:prstGeom prst="rect">
            <a:avLst/>
          </a:prstGeom>
        </p:spPr>
        <p:txBody>
          <a:bodyPr wrap="square">
            <a:spAutoFit/>
          </a:bodyPr>
          <a:lstStyle/>
          <a:p>
            <a:pPr algn="just">
              <a:lnSpc>
                <a:spcPct val="115000"/>
              </a:lnSpc>
              <a:spcAft>
                <a:spcPts val="800"/>
              </a:spcAft>
            </a:pPr>
            <a:r>
              <a:rPr lang="es-AR" sz="1400" b="1" dirty="0">
                <a:latin typeface="Arial" panose="020B0604020202020204" pitchFamily="34" charset="0"/>
                <a:ea typeface="Calibri" panose="020F0502020204030204" pitchFamily="34" charset="0"/>
                <a:cs typeface="Arial" panose="020B0604020202020204" pitchFamily="34" charset="0"/>
              </a:rPr>
              <a:t>Casos de criminalidad económica: </a:t>
            </a:r>
          </a:p>
          <a:p>
            <a:pPr marL="285750" indent="-285750" algn="just">
              <a:lnSpc>
                <a:spcPct val="115000"/>
              </a:lnSpc>
              <a:spcAft>
                <a:spcPts val="800"/>
              </a:spcAft>
              <a:buFont typeface="Arial" panose="020B0604020202020204" pitchFamily="34" charset="0"/>
              <a:buChar char="•"/>
            </a:pPr>
            <a:r>
              <a:rPr lang="es-AR" sz="1400" b="1" dirty="0" err="1">
                <a:latin typeface="Arial" panose="020B0604020202020204" pitchFamily="34" charset="0"/>
                <a:ea typeface="Calibri" panose="020F0502020204030204" pitchFamily="34" charset="0"/>
                <a:cs typeface="Arial" panose="020B0604020202020204" pitchFamily="34" charset="0"/>
              </a:rPr>
              <a:t>Baez</a:t>
            </a:r>
            <a:r>
              <a:rPr lang="es-AR" sz="1400" b="1" dirty="0">
                <a:latin typeface="Arial" panose="020B0604020202020204" pitchFamily="34" charset="0"/>
                <a:ea typeface="Calibri" panose="020F0502020204030204" pitchFamily="34" charset="0"/>
                <a:cs typeface="Arial" panose="020B0604020202020204" pitchFamily="34" charset="0"/>
              </a:rPr>
              <a:t>, Lavado de activos</a:t>
            </a:r>
            <a:r>
              <a:rPr lang="es-AR" sz="1400" dirty="0">
                <a:latin typeface="Arial" panose="020B0604020202020204" pitchFamily="34" charset="0"/>
                <a:ea typeface="Calibri" panose="020F0502020204030204" pitchFamily="34" charset="0"/>
                <a:cs typeface="Arial" panose="020B0604020202020204" pitchFamily="34" charset="0"/>
              </a:rPr>
              <a:t>. Decisión con perspectiva de género: valora la estructura familiar, los roles de género a los que estaban sometidas las imputadas. </a:t>
            </a:r>
            <a:r>
              <a:rPr lang="es-MX" sz="1400" dirty="0">
                <a:latin typeface="Arial" panose="020B0604020202020204" pitchFamily="34" charset="0"/>
                <a:ea typeface="Calibri" panose="020F0502020204030204" pitchFamily="34" charset="0"/>
                <a:cs typeface="Arial" panose="020B0604020202020204" pitchFamily="34" charset="0"/>
              </a:rPr>
              <a:t>Mujer y sus circunstancias. </a:t>
            </a:r>
          </a:p>
          <a:p>
            <a:pPr marL="285750" lvl="0" indent="-285750" algn="just">
              <a:lnSpc>
                <a:spcPct val="115000"/>
              </a:lnSpc>
              <a:spcAft>
                <a:spcPts val="800"/>
              </a:spcAft>
              <a:buFont typeface="Arial" panose="020B0604020202020204" pitchFamily="34" charset="0"/>
              <a:buChar char="•"/>
              <a:tabLst>
                <a:tab pos="457200" algn="l"/>
              </a:tabLst>
            </a:pPr>
            <a:r>
              <a:rPr lang="es-MX" sz="1400" b="1" dirty="0">
                <a:latin typeface="Arial" panose="020B0604020202020204" pitchFamily="34" charset="0"/>
                <a:ea typeface="Calibri" panose="020F0502020204030204" pitchFamily="34" charset="0"/>
                <a:cs typeface="Arial" panose="020B0604020202020204" pitchFamily="34" charset="0"/>
              </a:rPr>
              <a:t>Friedrich: Desvío de aportes</a:t>
            </a:r>
            <a:r>
              <a:rPr lang="es-MX" sz="1400" dirty="0">
                <a:latin typeface="Arial" panose="020B0604020202020204" pitchFamily="34" charset="0"/>
                <a:ea typeface="Calibri" panose="020F0502020204030204" pitchFamily="34" charset="0"/>
                <a:cs typeface="Arial" panose="020B0604020202020204" pitchFamily="34" charset="0"/>
              </a:rPr>
              <a:t>. La aplicación de género descriminaliza a la mujer imputada </a:t>
            </a:r>
            <a:endParaRPr lang="es-AR" sz="1400" dirty="0">
              <a:latin typeface="Arial" panose="020B0604020202020204" pitchFamily="34" charset="0"/>
              <a:ea typeface="Calibri" panose="020F0502020204030204" pitchFamily="34" charset="0"/>
              <a:cs typeface="Arial" panose="020B0604020202020204" pitchFamily="34" charset="0"/>
            </a:endParaRPr>
          </a:p>
          <a:p>
            <a:pPr marL="285750" lvl="0" indent="-285750" algn="just">
              <a:lnSpc>
                <a:spcPct val="115000"/>
              </a:lnSpc>
              <a:spcAft>
                <a:spcPts val="800"/>
              </a:spcAft>
              <a:buFont typeface="Arial" panose="020B0604020202020204" pitchFamily="34" charset="0"/>
              <a:buChar char="•"/>
              <a:tabLst>
                <a:tab pos="457200" algn="l"/>
              </a:tabLst>
            </a:pPr>
            <a:r>
              <a:rPr lang="es-MX" sz="1400" b="1" dirty="0">
                <a:latin typeface="Arial" panose="020B0604020202020204" pitchFamily="34" charset="0"/>
                <a:ea typeface="Calibri" panose="020F0502020204030204" pitchFamily="34" charset="0"/>
                <a:cs typeface="Arial" panose="020B0604020202020204" pitchFamily="34" charset="0"/>
              </a:rPr>
              <a:t>Cardoso: Asociación ilícita fiscal</a:t>
            </a:r>
            <a:r>
              <a:rPr lang="es-MX" sz="1400" dirty="0">
                <a:latin typeface="Arial" panose="020B0604020202020204" pitchFamily="34" charset="0"/>
                <a:ea typeface="Calibri" panose="020F0502020204030204" pitchFamily="34" charset="0"/>
                <a:cs typeface="Arial" panose="020B0604020202020204" pitchFamily="34" charset="0"/>
              </a:rPr>
              <a:t>. La aplicación de la perspectiva de género sobre el monto de la pena. Se condena a las mujeres, pero se ordena mensurar la pena teniendo en cuenta cuestiones de género.</a:t>
            </a:r>
            <a:endParaRPr lang="es-AR" sz="14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520864967"/>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81233" y="1301578"/>
            <a:ext cx="8509686" cy="5556422"/>
          </a:xfrm>
        </p:spPr>
        <p:txBody>
          <a:bodyPr anchor="t"/>
          <a:lstStyle/>
          <a:p>
            <a:pPr>
              <a:lnSpc>
                <a:spcPct val="150000"/>
              </a:lnSpc>
            </a:pPr>
            <a:r>
              <a:rPr lang="es-AR" sz="1400" b="1" dirty="0"/>
              <a:t>Casos en el fuero Contencioso Administrativo Federal: </a:t>
            </a:r>
            <a:r>
              <a:rPr lang="es-419" sz="1400" dirty="0">
                <a:solidFill>
                  <a:prstClr val="black"/>
                </a:solidFill>
              </a:rPr>
              <a:t>Amparo por pase a retiro en la Policía Federal Argentina (caso Laurino). Género como condición de discriminación. </a:t>
            </a:r>
          </a:p>
          <a:p>
            <a:pPr>
              <a:lnSpc>
                <a:spcPct val="150000"/>
              </a:lnSpc>
            </a:pPr>
            <a:r>
              <a:rPr lang="es-419" sz="1400" dirty="0">
                <a:solidFill>
                  <a:prstClr val="black"/>
                </a:solidFill>
              </a:rPr>
              <a:t>	El dictamen fiscal sostuvo que </a:t>
            </a:r>
            <a:r>
              <a:rPr lang="es-AR" sz="1400" dirty="0">
                <a:solidFill>
                  <a:prstClr val="black"/>
                </a:solidFill>
              </a:rPr>
              <a:t>debía </a:t>
            </a:r>
            <a:r>
              <a:rPr lang="es-ES" sz="1400" kern="1200" dirty="0">
                <a:solidFill>
                  <a:prstClr val="black"/>
                </a:solidFill>
                <a:ea typeface="Calibri" panose="020F0502020204030204" pitchFamily="34" charset="0"/>
                <a:cs typeface="Calibri" panose="020F0502020204030204" pitchFamily="34" charset="0"/>
              </a:rPr>
              <a:t>hacerse lugar a la acción y reincorporar a la actora a la Policía. Puntualiza que no hubo fundamentación en el acto administrativo, que no se respetó el procedimiento ordenado por la ley y que hay fuertes indicios de discriminación de género. Precedente </a:t>
            </a:r>
            <a:r>
              <a:rPr lang="es-ES" sz="1400" kern="1200" dirty="0" err="1">
                <a:solidFill>
                  <a:prstClr val="black"/>
                </a:solidFill>
                <a:ea typeface="Calibri" panose="020F0502020204030204" pitchFamily="34" charset="0"/>
                <a:cs typeface="Calibri" panose="020F0502020204030204" pitchFamily="34" charset="0"/>
              </a:rPr>
              <a:t>Sisnero</a:t>
            </a:r>
            <a:r>
              <a:rPr lang="es-ES" sz="1400" kern="1200" dirty="0">
                <a:solidFill>
                  <a:prstClr val="black"/>
                </a:solidFill>
                <a:ea typeface="Calibri" panose="020F0502020204030204" pitchFamily="34" charset="0"/>
                <a:cs typeface="Calibri" panose="020F0502020204030204" pitchFamily="34" charset="0"/>
              </a:rPr>
              <a:t> de la CSJN ordena que en casos de categorías sospechosas de discriminación, existe inversión de carga probatoria. En esa línea, el juez hizo lugar al amparo, ordenó la reincorporación por ilegitimidad del acto administrativo. La cuestión de género subraya que la motivación de los actos administrativos es un requisito esencial para evitar la arbitrariedad de la administración.</a:t>
            </a:r>
          </a:p>
          <a:p>
            <a:pPr lvl="0">
              <a:lnSpc>
                <a:spcPct val="150000"/>
              </a:lnSpc>
            </a:pPr>
            <a:r>
              <a:rPr lang="es-419" sz="1400" b="1" kern="1200" dirty="0">
                <a:solidFill>
                  <a:prstClr val="black"/>
                </a:solidFill>
                <a:ea typeface="Calibri" panose="020F0502020204030204" pitchFamily="34" charset="0"/>
                <a:cs typeface="Calibri" panose="020F0502020204030204" pitchFamily="34" charset="0"/>
              </a:rPr>
              <a:t>Perspectiva de género en el ámbito societario:</a:t>
            </a:r>
            <a:r>
              <a:rPr lang="es-419" sz="1400" kern="1200" dirty="0">
                <a:solidFill>
                  <a:prstClr val="black"/>
                </a:solidFill>
                <a:ea typeface="Calibri" panose="020F0502020204030204" pitchFamily="34" charset="0"/>
                <a:cs typeface="Calibri" panose="020F0502020204030204" pitchFamily="34" charset="0"/>
              </a:rPr>
              <a:t> Resolución de paridad de género en las sociedades comerciales y fallos de la Cámara Comercial y de la Cámara Contencioso Administrativa Federal. </a:t>
            </a:r>
          </a:p>
          <a:p>
            <a:pPr marL="0" indent="0" defTabSz="914400">
              <a:lnSpc>
                <a:spcPct val="150000"/>
              </a:lnSpc>
            </a:pPr>
            <a:r>
              <a:rPr lang="es-419" sz="1400" b="1" kern="1200" dirty="0">
                <a:solidFill>
                  <a:prstClr val="black"/>
                </a:solidFill>
                <a:ea typeface="Calibri" panose="020F0502020204030204" pitchFamily="34" charset="0"/>
                <a:cs typeface="Calibri" panose="020F0502020204030204" pitchFamily="34" charset="0"/>
              </a:rPr>
              <a:t>Ámbito de la Administración Pública Nacional</a:t>
            </a:r>
            <a:r>
              <a:rPr lang="es-419" sz="1400" kern="1200" dirty="0">
                <a:solidFill>
                  <a:prstClr val="black"/>
                </a:solidFill>
                <a:ea typeface="Calibri" panose="020F0502020204030204" pitchFamily="34" charset="0"/>
                <a:cs typeface="Calibri" panose="020F0502020204030204" pitchFamily="34" charset="0"/>
              </a:rPr>
              <a:t>: modificación del Reglamento de Investigaciones Administrativas: ordena obligatoriedad de incorporación de perspectiva de género en todos los sumarios administrativos. </a:t>
            </a:r>
          </a:p>
          <a:p>
            <a:pPr marL="0" indent="0" defTabSz="914400">
              <a:lnSpc>
                <a:spcPct val="150000"/>
              </a:lnSpc>
            </a:pPr>
            <a:r>
              <a:rPr lang="es-419" sz="1400" b="1" kern="1200" dirty="0">
                <a:solidFill>
                  <a:prstClr val="black"/>
                </a:solidFill>
                <a:ea typeface="Calibri" panose="020F0502020204030204" pitchFamily="34" charset="0"/>
                <a:cs typeface="Calibri" panose="020F0502020204030204" pitchFamily="34" charset="0"/>
              </a:rPr>
              <a:t>Políticas de género en las sociedades del estado</a:t>
            </a:r>
            <a:r>
              <a:rPr lang="es-419" sz="1400" kern="1200" dirty="0">
                <a:solidFill>
                  <a:prstClr val="black"/>
                </a:solidFill>
                <a:ea typeface="Calibri" panose="020F0502020204030204" pitchFamily="34" charset="0"/>
                <a:cs typeface="Calibri" panose="020F0502020204030204" pitchFamily="34" charset="0"/>
              </a:rPr>
              <a:t>:  Disposición 1744/2020 de Jefatura de Gabinete de Ministros </a:t>
            </a:r>
          </a:p>
          <a:p>
            <a:pPr marL="0" lvl="0" indent="0" defTabSz="914400">
              <a:lnSpc>
                <a:spcPct val="150000"/>
              </a:lnSpc>
            </a:pPr>
            <a:endParaRPr lang="es-419" sz="1400" kern="1200" dirty="0">
              <a:solidFill>
                <a:prstClr val="black"/>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81130335"/>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620928" y="1367482"/>
            <a:ext cx="7772400" cy="906162"/>
          </a:xfrm>
        </p:spPr>
        <p:txBody>
          <a:bodyPr/>
          <a:lstStyle/>
          <a:p>
            <a:pPr algn="l"/>
            <a:r>
              <a:rPr lang="es-AR" sz="2400" b="1" dirty="0">
                <a:solidFill>
                  <a:srgbClr val="00B050"/>
                </a:solidFill>
              </a:rPr>
              <a:t>Contrataciones públicas y género. </a:t>
            </a:r>
            <a:br>
              <a:rPr lang="es-AR" sz="2400" b="1" dirty="0">
                <a:solidFill>
                  <a:srgbClr val="00B050"/>
                </a:solidFill>
              </a:rPr>
            </a:br>
            <a:r>
              <a:rPr lang="es-AR" sz="2400" b="1" dirty="0">
                <a:solidFill>
                  <a:srgbClr val="00B050"/>
                </a:solidFill>
              </a:rPr>
              <a:t>Iniciativas en Argentina</a:t>
            </a:r>
            <a:endParaRPr lang="es-AR" sz="2400" dirty="0"/>
          </a:p>
        </p:txBody>
      </p:sp>
      <p:sp>
        <p:nvSpPr>
          <p:cNvPr id="3" name="Subtítulo 2"/>
          <p:cNvSpPr>
            <a:spLocks noGrp="1"/>
          </p:cNvSpPr>
          <p:nvPr>
            <p:ph type="subTitle" idx="1"/>
          </p:nvPr>
        </p:nvSpPr>
        <p:spPr>
          <a:xfrm>
            <a:off x="677563" y="2529016"/>
            <a:ext cx="7659130" cy="4328984"/>
          </a:xfrm>
        </p:spPr>
        <p:txBody>
          <a:bodyPr/>
          <a:lstStyle/>
          <a:p>
            <a:pPr algn="l">
              <a:lnSpc>
                <a:spcPct val="150000"/>
              </a:lnSpc>
            </a:pPr>
            <a:r>
              <a:rPr lang="es-AR" sz="1800" b="1" dirty="0"/>
              <a:t>Ley de cupo </a:t>
            </a:r>
            <a:r>
              <a:rPr lang="es-AR" sz="1800" b="1" dirty="0" err="1"/>
              <a:t>trans</a:t>
            </a:r>
            <a:r>
              <a:rPr lang="es-AR" sz="1800" dirty="0"/>
              <a:t>: incluye criterio de priorización en las contrataciones del estado. </a:t>
            </a:r>
          </a:p>
          <a:p>
            <a:pPr algn="l"/>
            <a:r>
              <a:rPr lang="es-AR" sz="1800" b="1" dirty="0"/>
              <a:t>Iniciativas de Sello mujer y proyecto de ley “Compre argentino y desarrollo de proveedores. Compras para la innovación”</a:t>
            </a:r>
          </a:p>
          <a:p>
            <a:pPr algn="l">
              <a:lnSpc>
                <a:spcPct val="150000"/>
              </a:lnSpc>
            </a:pPr>
            <a:r>
              <a:rPr lang="es-AR" sz="1800" b="1" dirty="0"/>
              <a:t>Impacto indirecto: digitalización del proceso de compras públicas</a:t>
            </a:r>
            <a:r>
              <a:rPr lang="es-AR" sz="1800" dirty="0"/>
              <a:t>. </a:t>
            </a:r>
            <a:r>
              <a:rPr lang="es-AR" sz="1800" dirty="0">
                <a:solidFill>
                  <a:schemeClr val="tx1"/>
                </a:solidFill>
                <a:latin typeface="Arial" panose="020B0604020202020204" pitchFamily="34" charset="0"/>
                <a:cs typeface="Arial" panose="020B0604020202020204" pitchFamily="34" charset="0"/>
              </a:rPr>
              <a:t>Las compras públicas son motores de desarrollo económico que deberían contribuir a mejorar la participación de mujeres en el mercado laboral. Las iniciativas de gobierno digital pueden cerrar brechas de género alentando participación de empresas lideradas por mujeres o que empleen mayoritariamente a mujeres.</a:t>
            </a:r>
            <a:endParaRPr lang="es-AR" dirty="0"/>
          </a:p>
          <a:p>
            <a:pPr algn="l"/>
            <a:endParaRPr lang="es-AR" dirty="0"/>
          </a:p>
        </p:txBody>
      </p:sp>
    </p:spTree>
    <p:extLst>
      <p:ext uri="{BB962C8B-B14F-4D97-AF65-F5344CB8AC3E}">
        <p14:creationId xmlns:p14="http://schemas.microsoft.com/office/powerpoint/2010/main" val="292346661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Marcador de contenido 2"/>
          <p:cNvSpPr>
            <a:spLocks noGrp="1"/>
          </p:cNvSpPr>
          <p:nvPr>
            <p:ph idx="1"/>
          </p:nvPr>
        </p:nvSpPr>
        <p:spPr>
          <a:xfrm>
            <a:off x="411892" y="1260389"/>
            <a:ext cx="8285034" cy="4686433"/>
          </a:xfrm>
        </p:spPr>
        <p:txBody>
          <a:bodyPr anchor="t"/>
          <a:lstStyle/>
          <a:p>
            <a:r>
              <a:rPr lang="es-AR" sz="2000" b="1" dirty="0">
                <a:solidFill>
                  <a:srgbClr val="00B050"/>
                </a:solidFill>
              </a:rPr>
              <a:t>Contrataciones Públicas y Género: </a:t>
            </a:r>
          </a:p>
          <a:p>
            <a:endParaRPr lang="es-AR" sz="1400" b="1" dirty="0"/>
          </a:p>
          <a:p>
            <a:r>
              <a:rPr lang="es-AR" sz="1400" b="1" dirty="0"/>
              <a:t>Ley 27.636 Promoción del Acceso al Empleo Formal para Personas Travestis, Transexuales y </a:t>
            </a:r>
            <a:r>
              <a:rPr lang="es-AR" sz="1400" b="1" dirty="0" err="1"/>
              <a:t>Transgénero</a:t>
            </a:r>
            <a:r>
              <a:rPr lang="es-AR" sz="1400" b="1" dirty="0"/>
              <a:t> “Diana Sacayán - </a:t>
            </a:r>
            <a:r>
              <a:rPr lang="es-AR" sz="1400" b="1" dirty="0" err="1"/>
              <a:t>Lohana</a:t>
            </a:r>
            <a:r>
              <a:rPr lang="es-AR" sz="1400" b="1" dirty="0"/>
              <a:t> </a:t>
            </a:r>
            <a:r>
              <a:rPr lang="es-AR" sz="1400" b="1" dirty="0" err="1"/>
              <a:t>Berkins</a:t>
            </a:r>
            <a:r>
              <a:rPr lang="es-AR" sz="1400" b="1" dirty="0"/>
              <a:t>” – </a:t>
            </a:r>
            <a:r>
              <a:rPr lang="es-AR" sz="1400" dirty="0"/>
              <a:t>tiene por objeto establecer medidas de acción positiva orientadas a lograr la efectiva inclusión laboral de las personas travestis, transexuales y </a:t>
            </a:r>
            <a:r>
              <a:rPr lang="es-AR" sz="1400" dirty="0" err="1"/>
              <a:t>transgénero</a:t>
            </a:r>
            <a:r>
              <a:rPr lang="es-AR" sz="1400" dirty="0"/>
              <a:t>, con el fin de promover la igualdad real de oportunidades. Dispone un cupo laboral del 1% de la totalidad de su personal para personas travestis, transexuales y </a:t>
            </a:r>
            <a:r>
              <a:rPr lang="es-AR" sz="1400" dirty="0" err="1"/>
              <a:t>transgénero</a:t>
            </a:r>
            <a:r>
              <a:rPr lang="es-AR" sz="1400" dirty="0"/>
              <a:t>, en todas las modalidades de contratación regular vigentes, tanto de los tres poderes que lo integran, los Ministerios Públicos, los organismos descentralizados o autárquicos, los entes públicos no estatales y las empresas y sociedades del Estado. </a:t>
            </a:r>
          </a:p>
          <a:p>
            <a:r>
              <a:rPr lang="es-AR" sz="1400" dirty="0"/>
              <a:t>En su art. 10 establece un criterio de prioridad en las contrataciones del Estado nacional (a igual costo y en la forma que establezca la reglamentación, las compras de insumos y provisiones a personas jurídicas o humanas del ámbito privado que incluyan en su planta laboral a personas travestis, transexuales y </a:t>
            </a:r>
            <a:r>
              <a:rPr lang="es-AR" sz="1400" dirty="0" err="1"/>
              <a:t>transgénero</a:t>
            </a:r>
            <a:r>
              <a:rPr lang="es-AR" sz="1400" dirty="0"/>
              <a:t>).</a:t>
            </a:r>
          </a:p>
          <a:p>
            <a:r>
              <a:rPr lang="es-AR" sz="1400" dirty="0"/>
              <a:t>El decreto reglamentario 659/2021 reguló la cuestión: “Si se produjera un empate de ofertas, deberá priorizarse, en primer término, aquella empresa que posea en su planta laboral a personas travestis, transexuales y </a:t>
            </a:r>
            <a:r>
              <a:rPr lang="es-AR" sz="1400" dirty="0" err="1"/>
              <a:t>transgénero</a:t>
            </a:r>
            <a:r>
              <a:rPr lang="es-AR" sz="1400" dirty="0"/>
              <a:t>” … “los oferentes deberán acreditar fehacientemente la relación laboral con el aludido personal y, en su caso, la cantidad mediante la presentación de la documentación que acredite el vínculo laboral”.</a:t>
            </a:r>
          </a:p>
          <a:p>
            <a:r>
              <a:rPr lang="es-AR" sz="1400" dirty="0"/>
              <a:t>La OFICINA NACIONAL DE CONTRATACIONES de la JEFATURA DE GABINETE DE MINISTROS es el organismo competente para dictar las normas complementarias y/o aclaratorias que sean necesarias.</a:t>
            </a:r>
          </a:p>
          <a:p>
            <a:endParaRPr lang="es-AR" sz="1600" dirty="0">
              <a:solidFill>
                <a:srgbClr val="00B050"/>
              </a:solidFill>
            </a:endParaRPr>
          </a:p>
          <a:p>
            <a:endParaRPr lang="es-AR" sz="1600" dirty="0"/>
          </a:p>
        </p:txBody>
      </p:sp>
    </p:spTree>
    <p:extLst>
      <p:ext uri="{BB962C8B-B14F-4D97-AF65-F5344CB8AC3E}">
        <p14:creationId xmlns:p14="http://schemas.microsoft.com/office/powerpoint/2010/main" val="295539158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438664" y="1265456"/>
            <a:ext cx="7980406" cy="859906"/>
          </a:xfrm>
        </p:spPr>
        <p:txBody>
          <a:bodyPr/>
          <a:lstStyle/>
          <a:p>
            <a:pPr algn="l"/>
            <a:r>
              <a:rPr lang="es-AR" sz="2400" b="1" dirty="0">
                <a:solidFill>
                  <a:srgbClr val="00B050"/>
                </a:solidFill>
              </a:rPr>
              <a:t>Iniciativas de Sello mujer y proyectos de ley</a:t>
            </a:r>
            <a:br>
              <a:rPr lang="es-AR" sz="2800" b="1" dirty="0">
                <a:solidFill>
                  <a:srgbClr val="00B050"/>
                </a:solidFill>
              </a:rPr>
            </a:br>
            <a:endParaRPr lang="es-AR" sz="2800" b="1" dirty="0">
              <a:solidFill>
                <a:srgbClr val="00B050"/>
              </a:solidFill>
            </a:endParaRPr>
          </a:p>
        </p:txBody>
      </p:sp>
      <p:sp>
        <p:nvSpPr>
          <p:cNvPr id="3" name="Subtítulo 2"/>
          <p:cNvSpPr>
            <a:spLocks noGrp="1"/>
          </p:cNvSpPr>
          <p:nvPr>
            <p:ph type="subTitle" idx="1"/>
          </p:nvPr>
        </p:nvSpPr>
        <p:spPr>
          <a:xfrm>
            <a:off x="362465" y="2042984"/>
            <a:ext cx="8246076" cy="4563762"/>
          </a:xfrm>
        </p:spPr>
        <p:txBody>
          <a:bodyPr/>
          <a:lstStyle/>
          <a:p>
            <a:pPr algn="l">
              <a:lnSpc>
                <a:spcPct val="150000"/>
              </a:lnSpc>
            </a:pPr>
            <a:r>
              <a:rPr lang="es-AR" sz="1400" b="1" dirty="0"/>
              <a:t>Sello Mujer: </a:t>
            </a:r>
            <a:r>
              <a:rPr lang="es-AR" sz="1400" dirty="0"/>
              <a:t>Existen en algunas jurisdicciones de Argentina. Ejemplo: Ciudad Autónoma de Buenos Aires: sello “Empresa Mujer”, concebido para identificar las proveedoras mujeres inscriptas en el Registro Informatizado, Único y Permanente de Proveedores del Sistema de Compras y Contrataciones de Bienes y Servicios de la Ciudad Autónoma de Buenos Aires. El sello “Empresa Mujer” tiene como objetivo conocer y promover la participación real de mujeres en el mercado público buscando efectos considerables en el desarrollo socioeconómico y medioambiental y fortaleciendo el concurso de pequeñas y medianas empresas en procesos de compra y contratación. Es de carácter voluntario para las empresas</a:t>
            </a:r>
          </a:p>
          <a:p>
            <a:pPr algn="l">
              <a:lnSpc>
                <a:spcPct val="150000"/>
              </a:lnSpc>
            </a:pPr>
            <a:r>
              <a:rPr lang="es-AR" sz="1400" dirty="0"/>
              <a:t>El distintivo se otorga cuando el 50 % del capital de una empresa corresponde a una o más mujeres o si el 50% del control y administración del negocio está a cargo de mujeres.</a:t>
            </a:r>
          </a:p>
          <a:p>
            <a:pPr algn="l">
              <a:lnSpc>
                <a:spcPct val="150000"/>
              </a:lnSpc>
            </a:pPr>
            <a:endParaRPr lang="es-AR" sz="1200" dirty="0"/>
          </a:p>
          <a:p>
            <a:pPr algn="l">
              <a:lnSpc>
                <a:spcPct val="150000"/>
              </a:lnSpc>
            </a:pPr>
            <a:r>
              <a:rPr lang="es-AR" sz="1400" b="1" dirty="0"/>
              <a:t>Proyectos de ley para regular la cuestión a nivel nacional</a:t>
            </a:r>
            <a:r>
              <a:rPr lang="es-AR" sz="1400" dirty="0"/>
              <a:t>: Proyecto de Ley Compre Argentino y desarrollo de proveedores</a:t>
            </a:r>
            <a:r>
              <a:rPr lang="es-AR" sz="1600" dirty="0"/>
              <a:t>.</a:t>
            </a:r>
          </a:p>
          <a:p>
            <a:pPr algn="l"/>
            <a:endParaRPr lang="es-AR" sz="1600" dirty="0"/>
          </a:p>
        </p:txBody>
      </p:sp>
    </p:spTree>
    <p:extLst>
      <p:ext uri="{BB962C8B-B14F-4D97-AF65-F5344CB8AC3E}">
        <p14:creationId xmlns:p14="http://schemas.microsoft.com/office/powerpoint/2010/main" val="3492056487"/>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86229BE-9D53-4367-AE5C-B60EDEF1CED9}"/>
              </a:ext>
            </a:extLst>
          </p:cNvPr>
          <p:cNvSpPr>
            <a:spLocks noGrp="1"/>
          </p:cNvSpPr>
          <p:nvPr>
            <p:ph type="ctrTitle"/>
          </p:nvPr>
        </p:nvSpPr>
        <p:spPr>
          <a:xfrm>
            <a:off x="395418" y="1233899"/>
            <a:ext cx="7337664" cy="724414"/>
          </a:xfrm>
        </p:spPr>
        <p:txBody>
          <a:bodyPr>
            <a:normAutofit/>
          </a:bodyPr>
          <a:lstStyle/>
          <a:p>
            <a:pPr algn="l"/>
            <a:r>
              <a:rPr lang="es-MX" sz="2800" b="1" dirty="0">
                <a:solidFill>
                  <a:srgbClr val="00B050"/>
                </a:solidFill>
              </a:rPr>
              <a:t>Compras y Contrataciones Electrónicas</a:t>
            </a:r>
            <a:endParaRPr lang="es-AR" sz="2800" b="1" dirty="0">
              <a:solidFill>
                <a:srgbClr val="00B050"/>
              </a:solidFill>
            </a:endParaRPr>
          </a:p>
        </p:txBody>
      </p:sp>
      <p:sp>
        <p:nvSpPr>
          <p:cNvPr id="3" name="Subtítulo 2">
            <a:extLst>
              <a:ext uri="{FF2B5EF4-FFF2-40B4-BE49-F238E27FC236}">
                <a16:creationId xmlns:a16="http://schemas.microsoft.com/office/drawing/2014/main" id="{85A92DCB-132B-45DE-BDB2-C4A78F3DD690}"/>
              </a:ext>
            </a:extLst>
          </p:cNvPr>
          <p:cNvSpPr>
            <a:spLocks noGrp="1"/>
          </p:cNvSpPr>
          <p:nvPr>
            <p:ph type="subTitle" idx="1"/>
          </p:nvPr>
        </p:nvSpPr>
        <p:spPr>
          <a:xfrm>
            <a:off x="486033" y="2142512"/>
            <a:ext cx="7842421" cy="1219200"/>
          </a:xfrm>
        </p:spPr>
        <p:txBody>
          <a:bodyPr/>
          <a:lstStyle/>
          <a:p>
            <a:pPr marL="285750" indent="-285750" algn="just">
              <a:lnSpc>
                <a:spcPct val="150000"/>
              </a:lnSpc>
              <a:buFont typeface="Wingdings" panose="05000000000000000000" pitchFamily="2" charset="2"/>
              <a:buChar char="Ø"/>
            </a:pPr>
            <a:r>
              <a:rPr lang="es-AR" sz="1600" dirty="0">
                <a:solidFill>
                  <a:schemeClr val="tx1"/>
                </a:solidFill>
                <a:latin typeface="Arial" panose="020B0604020202020204" pitchFamily="34" charset="0"/>
                <a:cs typeface="Arial" panose="020B0604020202020204" pitchFamily="34" charset="0"/>
              </a:rPr>
              <a:t>Compr.AR. Portal de compras públicas electrónicas.</a:t>
            </a:r>
          </a:p>
          <a:p>
            <a:pPr marL="285750" indent="-285750" algn="just">
              <a:lnSpc>
                <a:spcPct val="150000"/>
              </a:lnSpc>
              <a:buFont typeface="Wingdings" panose="05000000000000000000" pitchFamily="2" charset="2"/>
              <a:buChar char="Ø"/>
            </a:pPr>
            <a:r>
              <a:rPr lang="es-AR" sz="1600" dirty="0">
                <a:solidFill>
                  <a:schemeClr val="tx1"/>
                </a:solidFill>
                <a:latin typeface="Arial" panose="020B0604020202020204" pitchFamily="34" charset="0"/>
                <a:cs typeface="Arial" panose="020B0604020202020204" pitchFamily="34" charset="0"/>
              </a:rPr>
              <a:t>Contrat.AR. Portal electrónico de contratación de la Obra Pública Nacional.</a:t>
            </a:r>
          </a:p>
          <a:p>
            <a:pPr marL="285750" indent="-285750" algn="just">
              <a:lnSpc>
                <a:spcPct val="150000"/>
              </a:lnSpc>
              <a:buFont typeface="Wingdings" panose="05000000000000000000" pitchFamily="2" charset="2"/>
              <a:buChar char="Ø"/>
            </a:pPr>
            <a:r>
              <a:rPr lang="es-AR" sz="1600" dirty="0">
                <a:solidFill>
                  <a:schemeClr val="tx1"/>
                </a:solidFill>
                <a:latin typeface="Arial" panose="020B0604020202020204" pitchFamily="34" charset="0"/>
                <a:cs typeface="Arial" panose="020B0604020202020204" pitchFamily="34" charset="0"/>
              </a:rPr>
              <a:t>Implementación de la firma digital</a:t>
            </a:r>
          </a:p>
        </p:txBody>
      </p:sp>
      <p:sp>
        <p:nvSpPr>
          <p:cNvPr id="5" name="Rectángulo 4"/>
          <p:cNvSpPr/>
          <p:nvPr/>
        </p:nvSpPr>
        <p:spPr>
          <a:xfrm>
            <a:off x="486033" y="3855983"/>
            <a:ext cx="7751805" cy="2354491"/>
          </a:xfrm>
          <a:prstGeom prst="rect">
            <a:avLst/>
          </a:prstGeom>
        </p:spPr>
        <p:txBody>
          <a:bodyPr wrap="square">
            <a:spAutoFit/>
          </a:bodyPr>
          <a:lstStyle/>
          <a:p>
            <a:pPr algn="just">
              <a:lnSpc>
                <a:spcPct val="150000"/>
              </a:lnSpc>
            </a:pPr>
            <a:r>
              <a:rPr lang="es-AR" sz="1400" dirty="0"/>
              <a:t>Se encuentra comprobada la relación positiva entre digitalización y transparencia</a:t>
            </a:r>
          </a:p>
          <a:p>
            <a:pPr algn="just">
              <a:lnSpc>
                <a:spcPct val="150000"/>
              </a:lnSpc>
            </a:pPr>
            <a:r>
              <a:rPr lang="es-AR" sz="1400" dirty="0"/>
              <a:t>Se genera la posibilidad de generar lineamientos de políticas públicas transparentes y eficientes a partir de  investigar el impacto de la digitalización sobre:</a:t>
            </a:r>
          </a:p>
          <a:p>
            <a:pPr marL="285750" indent="-285750" algn="just">
              <a:lnSpc>
                <a:spcPct val="150000"/>
              </a:lnSpc>
              <a:buFont typeface="Arial" panose="020B0604020202020204" pitchFamily="34" charset="0"/>
              <a:buChar char="•"/>
            </a:pPr>
            <a:r>
              <a:rPr lang="es-AR" sz="1400" dirty="0"/>
              <a:t> el desenvolvimiento de diferentes áreas de la Administración Pública</a:t>
            </a:r>
          </a:p>
          <a:p>
            <a:pPr marL="285750" indent="-285750" algn="just">
              <a:lnSpc>
                <a:spcPct val="150000"/>
              </a:lnSpc>
              <a:buFont typeface="Arial" panose="020B0604020202020204" pitchFamily="34" charset="0"/>
              <a:buChar char="•"/>
            </a:pPr>
            <a:r>
              <a:rPr lang="es-AR" sz="1400" dirty="0"/>
              <a:t> el comportamiento de los proveedores</a:t>
            </a:r>
          </a:p>
          <a:p>
            <a:pPr marL="285750" indent="-285750" algn="just">
              <a:lnSpc>
                <a:spcPct val="150000"/>
              </a:lnSpc>
              <a:buFont typeface="Arial" panose="020B0604020202020204" pitchFamily="34" charset="0"/>
              <a:buChar char="•"/>
            </a:pPr>
            <a:r>
              <a:rPr lang="es-AR" sz="1400" dirty="0"/>
              <a:t>establecimiento de índices de predictibilidad sobre el desenvolvimiento de las contrataciones a desarrollar</a:t>
            </a:r>
            <a:endParaRPr lang="es-419" sz="1400" dirty="0"/>
          </a:p>
        </p:txBody>
      </p:sp>
    </p:spTree>
    <p:extLst>
      <p:ext uri="{BB962C8B-B14F-4D97-AF65-F5344CB8AC3E}">
        <p14:creationId xmlns:p14="http://schemas.microsoft.com/office/powerpoint/2010/main" val="3600912120"/>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15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altLang="es-AR"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altLang="es-AR" sz="1800" b="0" i="0" u="none" strike="noStrike" cap="none" normalizeH="0" baseline="0" smtClean="0">
            <a:ln>
              <a:noFill/>
            </a:ln>
            <a:solidFill>
              <a:schemeClr val="bg1"/>
            </a:solidFill>
            <a:effectLst/>
            <a:latin typeface="Arial" charset="0"/>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altLang="es-AR"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altLang="es-AR" sz="1800" b="0" i="0" u="none" strike="noStrike" cap="none" normalizeH="0" baseline="0" smtClean="0">
            <a:ln>
              <a:noFill/>
            </a:ln>
            <a:solidFill>
              <a:schemeClr val="bg1"/>
            </a:solidFill>
            <a:effectLst/>
            <a:latin typeface="Arial" charset="0"/>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Override1.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0.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1.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12.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2.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3.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4.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5.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6.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7.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8.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ppt/theme/themeOverride9.xml><?xml version="1.0" encoding="utf-8"?>
<a:themeOverride xmlns:a="http://schemas.openxmlformats.org/drawingml/2006/main">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
  <TotalTime>602</TotalTime>
  <Words>1791</Words>
  <Application>Microsoft Macintosh PowerPoint</Application>
  <PresentationFormat>Presentación en pantalla (4:3)</PresentationFormat>
  <Paragraphs>86</Paragraphs>
  <Slides>12</Slides>
  <Notes>0</Notes>
  <HiddenSlides>0</HiddenSlides>
  <MMClips>0</MMClips>
  <ScaleCrop>false</ScaleCrop>
  <HeadingPairs>
    <vt:vector size="6" baseType="variant">
      <vt:variant>
        <vt:lpstr>Fuentes usadas</vt:lpstr>
      </vt:variant>
      <vt:variant>
        <vt:i4>3</vt:i4>
      </vt:variant>
      <vt:variant>
        <vt:lpstr>Tema</vt:lpstr>
      </vt:variant>
      <vt:variant>
        <vt:i4>2</vt:i4>
      </vt:variant>
      <vt:variant>
        <vt:lpstr>Títulos de diapositiva</vt:lpstr>
      </vt:variant>
      <vt:variant>
        <vt:i4>12</vt:i4>
      </vt:variant>
    </vt:vector>
  </HeadingPairs>
  <TitlesOfParts>
    <vt:vector size="17" baseType="lpstr">
      <vt:lpstr>Arial</vt:lpstr>
      <vt:lpstr>Times New Roman</vt:lpstr>
      <vt:lpstr>Wingdings</vt:lpstr>
      <vt:lpstr>15_Tema de Office</vt:lpstr>
      <vt:lpstr>8_Tema de Office</vt:lpstr>
      <vt:lpstr>Experiencia de Argentina sobre corrupción y género desde el trabajo de la Procuraduría de Investigaciones Administrativas Enfoque regional, local, jurisprudencial y administrativo </vt:lpstr>
      <vt:lpstr>Presentación de PowerPoint</vt:lpstr>
      <vt:lpstr>Presentación de PowerPoint</vt:lpstr>
      <vt:lpstr>Presentación de PowerPoint</vt:lpstr>
      <vt:lpstr>Presentación de PowerPoint</vt:lpstr>
      <vt:lpstr>Contrataciones públicas y género.  Iniciativas en Argentina</vt:lpstr>
      <vt:lpstr>Presentación de PowerPoint</vt:lpstr>
      <vt:lpstr>Iniciativas de Sello mujer y proyectos de ley </vt:lpstr>
      <vt:lpstr>Compras y Contrataciones Electrónicas</vt:lpstr>
      <vt:lpstr>Impacto de género: Estudio del BID sobre la plataforma Compr.AR</vt:lpstr>
      <vt:lpstr>Conclusiones</vt:lpstr>
      <vt:lpstr>Muchas gracias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contratación pública digital y Delitos contra la administración pública</dc:title>
  <dc:creator>Maria Andrea Garmendia Orueta</dc:creator>
  <cp:lastModifiedBy>Carolina Esther Ramirez Páez</cp:lastModifiedBy>
  <cp:revision>57</cp:revision>
  <dcterms:created xsi:type="dcterms:W3CDTF">2022-09-16T14:22:49Z</dcterms:created>
  <dcterms:modified xsi:type="dcterms:W3CDTF">2023-02-21T09:50:53Z</dcterms:modified>
</cp:coreProperties>
</file>