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6" r:id="rId2"/>
    <p:sldMasterId id="2147483675" r:id="rId3"/>
    <p:sldMasterId id="2147483684" r:id="rId4"/>
  </p:sldMasterIdLst>
  <p:notesMasterIdLst>
    <p:notesMasterId r:id="rId17"/>
  </p:notesMasterIdLst>
  <p:sldIdLst>
    <p:sldId id="331" r:id="rId5"/>
    <p:sldId id="411" r:id="rId6"/>
    <p:sldId id="416" r:id="rId7"/>
    <p:sldId id="427" r:id="rId8"/>
    <p:sldId id="417" r:id="rId9"/>
    <p:sldId id="420" r:id="rId10"/>
    <p:sldId id="389" r:id="rId11"/>
    <p:sldId id="390" r:id="rId12"/>
    <p:sldId id="391" r:id="rId13"/>
    <p:sldId id="418" r:id="rId14"/>
    <p:sldId id="421" r:id="rId15"/>
    <p:sldId id="423" r:id="rId16"/>
  </p:sldIdLst>
  <p:sldSz cx="12192000" cy="6858000"/>
  <p:notesSz cx="12192000" cy="6858000"/>
  <p:embeddedFontLst>
    <p:embeddedFont>
      <p:font typeface="Antique Olive Compact" panose="020B0904030504030204" pitchFamily="34" charset="0"/>
      <p:regular r:id="rId18"/>
    </p:embeddedFont>
    <p:embeddedFont>
      <p:font typeface="Arial Black" panose="020B0604020202020204" pitchFamily="34" charset="0"/>
      <p:bold r:id="rId19"/>
    </p:embeddedFont>
    <p:embeddedFont>
      <p:font typeface="Bahnschrift" panose="020B0502040204020203" pitchFamily="34" charset="0"/>
      <p:regular r:id="rId2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Gotham Black" pitchFamily="2" charset="77"/>
      <p:regular r:id="rId28"/>
    </p:embeddedFont>
    <p:embeddedFont>
      <p:font typeface="Nunito Sans ExtraBold" panose="020F0502020204030204" pitchFamily="34" charset="0"/>
      <p:bold r:id="rId29"/>
      <p:italic r:id="rId30"/>
      <p:boldItalic r:id="rId31"/>
    </p:embeddedFont>
  </p:embeddedFontLst>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ando Sapriza" initials="RS" lastIdx="1" clrIdx="0">
    <p:extLst>
      <p:ext uri="{19B8F6BF-5375-455C-9EA6-DF929625EA0E}">
        <p15:presenceInfo xmlns:p15="http://schemas.microsoft.com/office/powerpoint/2012/main" userId="S-1-5-21-3846130210-3478803406-3305741759-1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D2"/>
    <a:srgbClr val="10253F"/>
    <a:srgbClr val="8E1737"/>
    <a:srgbClr val="404040"/>
    <a:srgbClr val="002060"/>
    <a:srgbClr val="2A2F74"/>
    <a:srgbClr val="6C79A2"/>
    <a:srgbClr val="FFFFFF"/>
    <a:srgbClr val="0C2292"/>
    <a:srgbClr val="E6E7E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1" autoAdjust="0"/>
    <p:restoredTop sz="95602" autoAdjust="0"/>
  </p:normalViewPr>
  <p:slideViewPr>
    <p:cSldViewPr>
      <p:cViewPr varScale="1">
        <p:scale>
          <a:sx n="107" d="100"/>
          <a:sy n="107" d="100"/>
        </p:scale>
        <p:origin x="808" y="1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D523834-B79A-4AF6-9BB6-051932399CA1}" type="datetimeFigureOut">
              <a:rPr lang="es-PY" smtClean="0"/>
              <a:pPr/>
              <a:t>23/12/22</a:t>
            </a:fld>
            <a:endParaRPr lang="es-PY"/>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DD18D54-0731-4F1F-8832-A68850A2FC6F}" type="slidenum">
              <a:rPr lang="es-PY" smtClean="0"/>
              <a:pPr/>
              <a:t>‹Nº›</a:t>
            </a:fld>
            <a:endParaRPr lang="es-PY"/>
          </a:p>
        </p:txBody>
      </p:sp>
    </p:spTree>
    <p:extLst>
      <p:ext uri="{BB962C8B-B14F-4D97-AF65-F5344CB8AC3E}">
        <p14:creationId xmlns:p14="http://schemas.microsoft.com/office/powerpoint/2010/main" val="41544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D18D54-0731-4F1F-8832-A68850A2FC6F}" type="slidenum">
              <a:rPr lang="es-PY" smtClean="0"/>
              <a:pPr/>
              <a:t>1</a:t>
            </a:fld>
            <a:endParaRPr lang="es-PY"/>
          </a:p>
        </p:txBody>
      </p:sp>
    </p:spTree>
    <p:extLst>
      <p:ext uri="{BB962C8B-B14F-4D97-AF65-F5344CB8AC3E}">
        <p14:creationId xmlns:p14="http://schemas.microsoft.com/office/powerpoint/2010/main" val="420032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D18D54-0731-4F1F-8832-A68850A2FC6F}" type="slidenum">
              <a:rPr lang="es-PY" smtClean="0"/>
              <a:pPr/>
              <a:t>11</a:t>
            </a:fld>
            <a:endParaRPr lang="es-PY"/>
          </a:p>
        </p:txBody>
      </p:sp>
    </p:spTree>
    <p:extLst>
      <p:ext uri="{BB962C8B-B14F-4D97-AF65-F5344CB8AC3E}">
        <p14:creationId xmlns:p14="http://schemas.microsoft.com/office/powerpoint/2010/main" val="27656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D18D54-0731-4F1F-8832-A68850A2FC6F}" type="slidenum">
              <a:rPr lang="es-PY" smtClean="0"/>
              <a:pPr/>
              <a:t>12</a:t>
            </a:fld>
            <a:endParaRPr lang="es-PY"/>
          </a:p>
        </p:txBody>
      </p:sp>
    </p:spTree>
    <p:extLst>
      <p:ext uri="{BB962C8B-B14F-4D97-AF65-F5344CB8AC3E}">
        <p14:creationId xmlns:p14="http://schemas.microsoft.com/office/powerpoint/2010/main" val="41431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D18D54-0731-4F1F-8832-A68850A2FC6F}" type="slidenum">
              <a:rPr lang="es-PY" smtClean="0"/>
              <a:pPr/>
              <a:t>2</a:t>
            </a:fld>
            <a:endParaRPr lang="es-PY"/>
          </a:p>
        </p:txBody>
      </p:sp>
    </p:spTree>
    <p:extLst>
      <p:ext uri="{BB962C8B-B14F-4D97-AF65-F5344CB8AC3E}">
        <p14:creationId xmlns:p14="http://schemas.microsoft.com/office/powerpoint/2010/main" val="120387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D18D54-0731-4F1F-8832-A68850A2FC6F}" type="slidenum">
              <a:rPr lang="es-PY" smtClean="0"/>
              <a:pPr/>
              <a:t>3</a:t>
            </a:fld>
            <a:endParaRPr lang="es-PY"/>
          </a:p>
        </p:txBody>
      </p:sp>
    </p:spTree>
    <p:extLst>
      <p:ext uri="{BB962C8B-B14F-4D97-AF65-F5344CB8AC3E}">
        <p14:creationId xmlns:p14="http://schemas.microsoft.com/office/powerpoint/2010/main" val="104813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D18D54-0731-4F1F-8832-A68850A2FC6F}" type="slidenum">
              <a:rPr lang="es-PY" smtClean="0"/>
              <a:pPr/>
              <a:t>5</a:t>
            </a:fld>
            <a:endParaRPr lang="es-PY"/>
          </a:p>
        </p:txBody>
      </p:sp>
    </p:spTree>
    <p:extLst>
      <p:ext uri="{BB962C8B-B14F-4D97-AF65-F5344CB8AC3E}">
        <p14:creationId xmlns:p14="http://schemas.microsoft.com/office/powerpoint/2010/main" val="282379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D18D54-0731-4F1F-8832-A68850A2FC6F}" type="slidenum">
              <a:rPr lang="es-PY" smtClean="0"/>
              <a:pPr/>
              <a:t>6</a:t>
            </a:fld>
            <a:endParaRPr lang="es-PY"/>
          </a:p>
        </p:txBody>
      </p:sp>
    </p:spTree>
    <p:extLst>
      <p:ext uri="{BB962C8B-B14F-4D97-AF65-F5344CB8AC3E}">
        <p14:creationId xmlns:p14="http://schemas.microsoft.com/office/powerpoint/2010/main" val="107597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24854">
              <a:defRPr/>
            </a:pPr>
            <a:endParaRPr lang="es-PY"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EA92A-0062-4FED-887E-40E49E5F06B5}" type="slidenum">
              <a:rPr kumimoji="0" lang="es-P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P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2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24854">
              <a:defRPr/>
            </a:pPr>
            <a:endParaRPr lang="es-PY"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EA92A-0062-4FED-887E-40E49E5F06B5}" type="slidenum">
              <a:rPr kumimoji="0" lang="es-P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P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18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24854">
              <a:defRPr/>
            </a:pPr>
            <a:endParaRPr lang="es-PY"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EA92A-0062-4FED-887E-40E49E5F06B5}" type="slidenum">
              <a:rPr kumimoji="0" lang="es-P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P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54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DD18D54-0731-4F1F-8832-A68850A2FC6F}" type="slidenum">
              <a:rPr lang="es-PY" smtClean="0"/>
              <a:pPr/>
              <a:t>10</a:t>
            </a:fld>
            <a:endParaRPr lang="es-PY"/>
          </a:p>
        </p:txBody>
      </p:sp>
    </p:spTree>
    <p:extLst>
      <p:ext uri="{BB962C8B-B14F-4D97-AF65-F5344CB8AC3E}">
        <p14:creationId xmlns:p14="http://schemas.microsoft.com/office/powerpoint/2010/main" val="21484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8" name="Grupo 7"/>
          <p:cNvGrpSpPr/>
          <p:nvPr userDrawn="1"/>
        </p:nvGrpSpPr>
        <p:grpSpPr>
          <a:xfrm>
            <a:off x="12031115" y="1055795"/>
            <a:ext cx="172608" cy="517824"/>
            <a:chOff x="10414053" y="657209"/>
            <a:chExt cx="597878" cy="1793631"/>
          </a:xfrm>
        </p:grpSpPr>
        <p:sp>
          <p:nvSpPr>
            <p:cNvPr id="9" name="Rectángulo 8"/>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Conector recto 11"/>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Rectángulo 12"/>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88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95519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8" name="Grupo 7"/>
          <p:cNvGrpSpPr/>
          <p:nvPr userDrawn="1"/>
        </p:nvGrpSpPr>
        <p:grpSpPr>
          <a:xfrm>
            <a:off x="12031115" y="1055795"/>
            <a:ext cx="172608" cy="517824"/>
            <a:chOff x="10414053" y="657209"/>
            <a:chExt cx="597878" cy="1793631"/>
          </a:xfrm>
        </p:grpSpPr>
        <p:sp>
          <p:nvSpPr>
            <p:cNvPr id="9" name="Rectángulo 8"/>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Conector recto 11"/>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Rectángulo 12"/>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487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383222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2871487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50733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1280378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8" name="Grupo 7"/>
          <p:cNvGrpSpPr/>
          <p:nvPr userDrawn="1"/>
        </p:nvGrpSpPr>
        <p:grpSpPr>
          <a:xfrm>
            <a:off x="12031115" y="1055795"/>
            <a:ext cx="172608" cy="517824"/>
            <a:chOff x="10414053" y="657209"/>
            <a:chExt cx="597878" cy="1793631"/>
          </a:xfrm>
        </p:grpSpPr>
        <p:sp>
          <p:nvSpPr>
            <p:cNvPr id="9" name="Rectángulo 8"/>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Conector recto 11"/>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Rectángulo 12"/>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848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963548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8" name="Grupo 7"/>
          <p:cNvGrpSpPr/>
          <p:nvPr userDrawn="1"/>
        </p:nvGrpSpPr>
        <p:grpSpPr>
          <a:xfrm>
            <a:off x="12031115" y="1055795"/>
            <a:ext cx="172608" cy="517824"/>
            <a:chOff x="10414053" y="657209"/>
            <a:chExt cx="597878" cy="1793631"/>
          </a:xfrm>
        </p:grpSpPr>
        <p:sp>
          <p:nvSpPr>
            <p:cNvPr id="9" name="Rectángulo 8"/>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Conector recto 11"/>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Rectángulo 12"/>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0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D75B6"/>
                </a:solidFill>
                <a:latin typeface="Bahnschrift"/>
                <a:cs typeface="Bahnschrif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PY"/>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s-ES"/>
              <a:t>Haga clic para editar el estilo de subtítulo del patrón</a:t>
            </a:r>
            <a:endParaRPr lang="es-PY"/>
          </a:p>
        </p:txBody>
      </p:sp>
      <p:sp>
        <p:nvSpPr>
          <p:cNvPr id="4" name="Marcador de fecha 3"/>
          <p:cNvSpPr>
            <a:spLocks noGrp="1"/>
          </p:cNvSpPr>
          <p:nvPr>
            <p:ph type="dt" sz="half" idx="10"/>
          </p:nvPr>
        </p:nvSpPr>
        <p:spPr>
          <a:xfrm>
            <a:off x="838200" y="6356351"/>
            <a:ext cx="2743200" cy="365125"/>
          </a:xfrm>
          <a:prstGeom prst="rect">
            <a:avLst/>
          </a:prstGeom>
        </p:spPr>
        <p:txBody>
          <a:bodyPr/>
          <a:lstStyle/>
          <a:p>
            <a:pPr defTabSz="228600"/>
            <a:fld id="{7E62C345-919B-4AD6-8236-8FF67FAD3F2C}" type="datetimeFigureOut">
              <a:rPr lang="es-PY" sz="900" smtClean="0">
                <a:solidFill>
                  <a:prstClr val="black"/>
                </a:solidFill>
              </a:rPr>
              <a:pPr defTabSz="228600"/>
              <a:t>23/12/22</a:t>
            </a:fld>
            <a:endParaRPr lang="es-PY" sz="900">
              <a:solidFill>
                <a:prstClr val="black"/>
              </a:solidFill>
            </a:endParaRPr>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pPr defTabSz="228600"/>
            <a:fld id="{E8824130-A84D-4932-A419-8DA384C6A03C}"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238940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1033703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475349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175254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3660538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8" name="Grupo 7"/>
          <p:cNvGrpSpPr/>
          <p:nvPr userDrawn="1"/>
        </p:nvGrpSpPr>
        <p:grpSpPr>
          <a:xfrm>
            <a:off x="12031115" y="1055795"/>
            <a:ext cx="172608" cy="517824"/>
            <a:chOff x="10414053" y="657209"/>
            <a:chExt cx="597878" cy="1793631"/>
          </a:xfrm>
        </p:grpSpPr>
        <p:sp>
          <p:nvSpPr>
            <p:cNvPr id="9" name="Rectángulo 8"/>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Conector recto 11"/>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Rectángulo 12"/>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884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2336052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8" name="Grupo 7"/>
          <p:cNvGrpSpPr/>
          <p:nvPr userDrawn="1"/>
        </p:nvGrpSpPr>
        <p:grpSpPr>
          <a:xfrm>
            <a:off x="12031115" y="1055795"/>
            <a:ext cx="172608" cy="517824"/>
            <a:chOff x="10414053" y="657209"/>
            <a:chExt cx="597878" cy="1793631"/>
          </a:xfrm>
        </p:grpSpPr>
        <p:sp>
          <p:nvSpPr>
            <p:cNvPr id="9" name="Rectángulo 8"/>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Conector recto 11"/>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Rectángulo 12"/>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531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PY"/>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s-ES"/>
              <a:t>Haga clic para editar el estilo de subtítulo del patrón</a:t>
            </a:r>
            <a:endParaRPr lang="es-PY"/>
          </a:p>
        </p:txBody>
      </p:sp>
      <p:sp>
        <p:nvSpPr>
          <p:cNvPr id="4" name="Marcador de fecha 3"/>
          <p:cNvSpPr>
            <a:spLocks noGrp="1"/>
          </p:cNvSpPr>
          <p:nvPr>
            <p:ph type="dt" sz="half" idx="10"/>
          </p:nvPr>
        </p:nvSpPr>
        <p:spPr>
          <a:xfrm>
            <a:off x="838200" y="6356351"/>
            <a:ext cx="2743200" cy="365125"/>
          </a:xfrm>
          <a:prstGeom prst="rect">
            <a:avLst/>
          </a:prstGeom>
        </p:spPr>
        <p:txBody>
          <a:bodyPr/>
          <a:lstStyle/>
          <a:p>
            <a:pPr defTabSz="228600"/>
            <a:fld id="{7E62C345-919B-4AD6-8236-8FF67FAD3F2C}" type="datetimeFigureOut">
              <a:rPr lang="es-PY" sz="900" smtClean="0">
                <a:solidFill>
                  <a:prstClr val="black"/>
                </a:solidFill>
              </a:rPr>
              <a:pPr defTabSz="228600"/>
              <a:t>23/12/22</a:t>
            </a:fld>
            <a:endParaRPr lang="es-PY" sz="900">
              <a:solidFill>
                <a:prstClr val="black"/>
              </a:solidFill>
            </a:endParaRPr>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pPr defTabSz="228600"/>
            <a:fld id="{E8824130-A84D-4932-A419-8DA384C6A03C}"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301793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D75B6"/>
                </a:solidFill>
                <a:latin typeface="Bahnschrift"/>
                <a:cs typeface="Bahnschrift"/>
              </a:defRPr>
            </a:lvl1pPr>
          </a:lstStyle>
          <a:p>
            <a:endParaRPr/>
          </a:p>
        </p:txBody>
      </p:sp>
      <p:sp>
        <p:nvSpPr>
          <p:cNvPr id="3" name="Holder 3"/>
          <p:cNvSpPr>
            <a:spLocks noGrp="1"/>
          </p:cNvSpPr>
          <p:nvPr>
            <p:ph sz="half" idx="2"/>
          </p:nvPr>
        </p:nvSpPr>
        <p:spPr>
          <a:xfrm>
            <a:off x="829055" y="2049779"/>
            <a:ext cx="4876800" cy="40646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547104" y="2049779"/>
            <a:ext cx="5058409" cy="406463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D75B6"/>
                </a:solidFill>
                <a:latin typeface="Bahnschrift"/>
                <a:cs typeface="Bahnschrif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12/23/22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29564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294561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30298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228600"/>
            <a:fld id="{D19E566F-22B0-4B2F-B3D8-8FAE5FAE8134}" type="datetimeFigureOut">
              <a:rPr lang="es-PY" sz="900" smtClean="0">
                <a:solidFill>
                  <a:prstClr val="black"/>
                </a:solidFill>
              </a:rPr>
              <a:pPr defTabSz="228600"/>
              <a:t>23/12/22</a:t>
            </a:fld>
            <a:endParaRPr lang="es-PY" sz="900">
              <a:solidFill>
                <a:prstClr val="black"/>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228600"/>
            <a:endParaRPr lang="es-PY" sz="900">
              <a:solidFill>
                <a:prstClr val="black"/>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228600"/>
            <a:fld id="{2967325D-8270-46D3-B10F-89B59F10E05E}" type="slidenum">
              <a:rPr lang="es-PY" sz="900" smtClean="0">
                <a:solidFill>
                  <a:prstClr val="black"/>
                </a:solidFill>
              </a:rPr>
              <a:pPr defTabSz="228600"/>
              <a:t>‹Nº›</a:t>
            </a:fld>
            <a:endParaRPr lang="es-PY" sz="900">
              <a:solidFill>
                <a:prstClr val="black"/>
              </a:solidFill>
            </a:endParaRPr>
          </a:p>
        </p:txBody>
      </p:sp>
    </p:spTree>
    <p:extLst>
      <p:ext uri="{BB962C8B-B14F-4D97-AF65-F5344CB8AC3E}">
        <p14:creationId xmlns:p14="http://schemas.microsoft.com/office/powerpoint/2010/main" val="2192421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3204" y="126619"/>
            <a:ext cx="10705591" cy="1123315"/>
          </a:xfrm>
          <a:prstGeom prst="rect">
            <a:avLst/>
          </a:prstGeom>
        </p:spPr>
        <p:txBody>
          <a:bodyPr wrap="square" lIns="0" tIns="0" rIns="0" bIns="0">
            <a:spAutoFit/>
          </a:bodyPr>
          <a:lstStyle>
            <a:lvl1pPr>
              <a:defRPr sz="3600" b="1" i="0">
                <a:solidFill>
                  <a:srgbClr val="2D75B6"/>
                </a:solidFill>
                <a:latin typeface="Bahnschrift"/>
                <a:cs typeface="Bahnschrift"/>
              </a:defRPr>
            </a:lvl1pPr>
          </a:lstStyle>
          <a:p>
            <a:endParaRPr/>
          </a:p>
        </p:txBody>
      </p:sp>
      <p:sp>
        <p:nvSpPr>
          <p:cNvPr id="3" name="Holder 3"/>
          <p:cNvSpPr>
            <a:spLocks noGrp="1"/>
          </p:cNvSpPr>
          <p:nvPr>
            <p:ph type="body" idx="1"/>
          </p:nvPr>
        </p:nvSpPr>
        <p:spPr>
          <a:xfrm>
            <a:off x="2119122" y="1225677"/>
            <a:ext cx="7953755" cy="1778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12/23/22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0253F"/>
        </a:solidFill>
        <a:effectLst/>
      </p:bgPr>
    </p:bg>
    <p:spTree>
      <p:nvGrpSpPr>
        <p:cNvPr id="1" name=""/>
        <p:cNvGrpSpPr/>
        <p:nvPr/>
      </p:nvGrpSpPr>
      <p:grpSpPr>
        <a:xfrm>
          <a:off x="0" y="0"/>
          <a:ext cx="0" cy="0"/>
          <a:chOff x="0" y="0"/>
          <a:chExt cx="0" cy="0"/>
        </a:xfrm>
      </p:grpSpPr>
      <p:pic>
        <p:nvPicPr>
          <p:cNvPr id="2" name="Imagen 46">
            <a:extLst>
              <a:ext uri="{FF2B5EF4-FFF2-40B4-BE49-F238E27FC236}">
                <a16:creationId xmlns:a16="http://schemas.microsoft.com/office/drawing/2014/main" id="{29F0A9D7-0DC3-0246-923C-4BCFBE4A0159}"/>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3" name="Grupo 48">
            <a:extLst>
              <a:ext uri="{FF2B5EF4-FFF2-40B4-BE49-F238E27FC236}">
                <a16:creationId xmlns:a16="http://schemas.microsoft.com/office/drawing/2014/main" id="{8F83394A-62BF-1443-BC11-1AC008F7F633}"/>
              </a:ext>
            </a:extLst>
          </p:cNvPr>
          <p:cNvGrpSpPr/>
          <p:nvPr userDrawn="1"/>
        </p:nvGrpSpPr>
        <p:grpSpPr>
          <a:xfrm>
            <a:off x="12031115" y="1055795"/>
            <a:ext cx="172608" cy="517824"/>
            <a:chOff x="10414053" y="657209"/>
            <a:chExt cx="597878" cy="1793631"/>
          </a:xfrm>
        </p:grpSpPr>
        <p:sp>
          <p:nvSpPr>
            <p:cNvPr id="4" name="Rectángulo 49">
              <a:extLst>
                <a:ext uri="{FF2B5EF4-FFF2-40B4-BE49-F238E27FC236}">
                  <a16:creationId xmlns:a16="http://schemas.microsoft.com/office/drawing/2014/main" id="{5019E802-753F-074B-9B51-F15F5F06590D}"/>
                </a:ext>
              </a:extLst>
            </p:cNvPr>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ángulo 50">
              <a:extLst>
                <a:ext uri="{FF2B5EF4-FFF2-40B4-BE49-F238E27FC236}">
                  <a16:creationId xmlns:a16="http://schemas.microsoft.com/office/drawing/2014/main" id="{8DF0A0E2-A7F2-3D4C-A28B-92D7932A5D31}"/>
                </a:ext>
              </a:extLst>
            </p:cNvPr>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ángulo 51">
              <a:extLst>
                <a:ext uri="{FF2B5EF4-FFF2-40B4-BE49-F238E27FC236}">
                  <a16:creationId xmlns:a16="http://schemas.microsoft.com/office/drawing/2014/main" id="{3BEC1156-6FD6-704E-8B5A-40B7BDD3EC3E}"/>
                </a:ext>
              </a:extLst>
            </p:cNvPr>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7" name="Conector recto 52">
            <a:extLst>
              <a:ext uri="{FF2B5EF4-FFF2-40B4-BE49-F238E27FC236}">
                <a16:creationId xmlns:a16="http://schemas.microsoft.com/office/drawing/2014/main" id="{3FE43B5D-DEAC-ED41-BD50-D5A537BA9C08}"/>
              </a:ext>
            </a:extLst>
          </p:cNvPr>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8" name="Rectángulo 53">
            <a:extLst>
              <a:ext uri="{FF2B5EF4-FFF2-40B4-BE49-F238E27FC236}">
                <a16:creationId xmlns:a16="http://schemas.microsoft.com/office/drawing/2014/main" id="{E918CE6F-D2F6-9B4E-82E7-BE08B24CA1B4}"/>
              </a:ext>
            </a:extLst>
          </p:cNvPr>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88265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0253F"/>
        </a:solidFill>
        <a:effectLst/>
      </p:bgPr>
    </p:bg>
    <p:spTree>
      <p:nvGrpSpPr>
        <p:cNvPr id="1" name=""/>
        <p:cNvGrpSpPr/>
        <p:nvPr/>
      </p:nvGrpSpPr>
      <p:grpSpPr>
        <a:xfrm>
          <a:off x="0" y="0"/>
          <a:ext cx="0" cy="0"/>
          <a:chOff x="0" y="0"/>
          <a:chExt cx="0" cy="0"/>
        </a:xfrm>
      </p:grpSpPr>
      <p:pic>
        <p:nvPicPr>
          <p:cNvPr id="2" name="Imagen 46">
            <a:extLst>
              <a:ext uri="{FF2B5EF4-FFF2-40B4-BE49-F238E27FC236}">
                <a16:creationId xmlns:a16="http://schemas.microsoft.com/office/drawing/2014/main" id="{29F0A9D7-0DC3-0246-923C-4BCFBE4A0159}"/>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3" name="Grupo 48">
            <a:extLst>
              <a:ext uri="{FF2B5EF4-FFF2-40B4-BE49-F238E27FC236}">
                <a16:creationId xmlns:a16="http://schemas.microsoft.com/office/drawing/2014/main" id="{8F83394A-62BF-1443-BC11-1AC008F7F633}"/>
              </a:ext>
            </a:extLst>
          </p:cNvPr>
          <p:cNvGrpSpPr/>
          <p:nvPr userDrawn="1"/>
        </p:nvGrpSpPr>
        <p:grpSpPr>
          <a:xfrm>
            <a:off x="12031115" y="1055795"/>
            <a:ext cx="172608" cy="517824"/>
            <a:chOff x="10414053" y="657209"/>
            <a:chExt cx="597878" cy="1793631"/>
          </a:xfrm>
        </p:grpSpPr>
        <p:sp>
          <p:nvSpPr>
            <p:cNvPr id="4" name="Rectángulo 49">
              <a:extLst>
                <a:ext uri="{FF2B5EF4-FFF2-40B4-BE49-F238E27FC236}">
                  <a16:creationId xmlns:a16="http://schemas.microsoft.com/office/drawing/2014/main" id="{5019E802-753F-074B-9B51-F15F5F06590D}"/>
                </a:ext>
              </a:extLst>
            </p:cNvPr>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ángulo 50">
              <a:extLst>
                <a:ext uri="{FF2B5EF4-FFF2-40B4-BE49-F238E27FC236}">
                  <a16:creationId xmlns:a16="http://schemas.microsoft.com/office/drawing/2014/main" id="{8DF0A0E2-A7F2-3D4C-A28B-92D7932A5D31}"/>
                </a:ext>
              </a:extLst>
            </p:cNvPr>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ángulo 51">
              <a:extLst>
                <a:ext uri="{FF2B5EF4-FFF2-40B4-BE49-F238E27FC236}">
                  <a16:creationId xmlns:a16="http://schemas.microsoft.com/office/drawing/2014/main" id="{3BEC1156-6FD6-704E-8B5A-40B7BDD3EC3E}"/>
                </a:ext>
              </a:extLst>
            </p:cNvPr>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7" name="Conector recto 52">
            <a:extLst>
              <a:ext uri="{FF2B5EF4-FFF2-40B4-BE49-F238E27FC236}">
                <a16:creationId xmlns:a16="http://schemas.microsoft.com/office/drawing/2014/main" id="{3FE43B5D-DEAC-ED41-BD50-D5A537BA9C08}"/>
              </a:ext>
            </a:extLst>
          </p:cNvPr>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8" name="Rectángulo 53">
            <a:extLst>
              <a:ext uri="{FF2B5EF4-FFF2-40B4-BE49-F238E27FC236}">
                <a16:creationId xmlns:a16="http://schemas.microsoft.com/office/drawing/2014/main" id="{E918CE6F-D2F6-9B4E-82E7-BE08B24CA1B4}"/>
              </a:ext>
            </a:extLst>
          </p:cNvPr>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3477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0253F"/>
        </a:solidFill>
        <a:effectLst/>
      </p:bgPr>
    </p:bg>
    <p:spTree>
      <p:nvGrpSpPr>
        <p:cNvPr id="1" name=""/>
        <p:cNvGrpSpPr/>
        <p:nvPr/>
      </p:nvGrpSpPr>
      <p:grpSpPr>
        <a:xfrm>
          <a:off x="0" y="0"/>
          <a:ext cx="0" cy="0"/>
          <a:chOff x="0" y="0"/>
          <a:chExt cx="0" cy="0"/>
        </a:xfrm>
      </p:grpSpPr>
      <p:pic>
        <p:nvPicPr>
          <p:cNvPr id="2" name="Imagen 46">
            <a:extLst>
              <a:ext uri="{FF2B5EF4-FFF2-40B4-BE49-F238E27FC236}">
                <a16:creationId xmlns:a16="http://schemas.microsoft.com/office/drawing/2014/main" id="{29F0A9D7-0DC3-0246-923C-4BCFBE4A0159}"/>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976338" y="207473"/>
            <a:ext cx="2004648" cy="392720"/>
          </a:xfrm>
          <a:prstGeom prst="rect">
            <a:avLst/>
          </a:prstGeom>
        </p:spPr>
      </p:pic>
      <p:grpSp>
        <p:nvGrpSpPr>
          <p:cNvPr id="3" name="Grupo 48">
            <a:extLst>
              <a:ext uri="{FF2B5EF4-FFF2-40B4-BE49-F238E27FC236}">
                <a16:creationId xmlns:a16="http://schemas.microsoft.com/office/drawing/2014/main" id="{8F83394A-62BF-1443-BC11-1AC008F7F633}"/>
              </a:ext>
            </a:extLst>
          </p:cNvPr>
          <p:cNvGrpSpPr/>
          <p:nvPr userDrawn="1"/>
        </p:nvGrpSpPr>
        <p:grpSpPr>
          <a:xfrm>
            <a:off x="12031115" y="1055795"/>
            <a:ext cx="172608" cy="517824"/>
            <a:chOff x="10414053" y="657209"/>
            <a:chExt cx="597878" cy="1793631"/>
          </a:xfrm>
        </p:grpSpPr>
        <p:sp>
          <p:nvSpPr>
            <p:cNvPr id="4" name="Rectángulo 49">
              <a:extLst>
                <a:ext uri="{FF2B5EF4-FFF2-40B4-BE49-F238E27FC236}">
                  <a16:creationId xmlns:a16="http://schemas.microsoft.com/office/drawing/2014/main" id="{5019E802-753F-074B-9B51-F15F5F06590D}"/>
                </a:ext>
              </a:extLst>
            </p:cNvPr>
            <p:cNvSpPr/>
            <p:nvPr/>
          </p:nvSpPr>
          <p:spPr>
            <a:xfrm>
              <a:off x="10414054" y="657209"/>
              <a:ext cx="597877" cy="5978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ángulo 50">
              <a:extLst>
                <a:ext uri="{FF2B5EF4-FFF2-40B4-BE49-F238E27FC236}">
                  <a16:creationId xmlns:a16="http://schemas.microsoft.com/office/drawing/2014/main" id="{8DF0A0E2-A7F2-3D4C-A28B-92D7932A5D31}"/>
                </a:ext>
              </a:extLst>
            </p:cNvPr>
            <p:cNvSpPr/>
            <p:nvPr/>
          </p:nvSpPr>
          <p:spPr>
            <a:xfrm>
              <a:off x="10414053" y="1255086"/>
              <a:ext cx="597877" cy="597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ángulo 51">
              <a:extLst>
                <a:ext uri="{FF2B5EF4-FFF2-40B4-BE49-F238E27FC236}">
                  <a16:creationId xmlns:a16="http://schemas.microsoft.com/office/drawing/2014/main" id="{3BEC1156-6FD6-704E-8B5A-40B7BDD3EC3E}"/>
                </a:ext>
              </a:extLst>
            </p:cNvPr>
            <p:cNvSpPr/>
            <p:nvPr/>
          </p:nvSpPr>
          <p:spPr>
            <a:xfrm>
              <a:off x="10414053" y="1852963"/>
              <a:ext cx="597877" cy="597877"/>
            </a:xfrm>
            <a:prstGeom prst="rect">
              <a:avLst/>
            </a:prstGeom>
            <a:solidFill>
              <a:srgbClr val="15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7" name="Conector recto 52">
            <a:extLst>
              <a:ext uri="{FF2B5EF4-FFF2-40B4-BE49-F238E27FC236}">
                <a16:creationId xmlns:a16="http://schemas.microsoft.com/office/drawing/2014/main" id="{3FE43B5D-DEAC-ED41-BD50-D5A537BA9C08}"/>
              </a:ext>
            </a:extLst>
          </p:cNvPr>
          <p:cNvCxnSpPr/>
          <p:nvPr userDrawn="1"/>
        </p:nvCxnSpPr>
        <p:spPr>
          <a:xfrm flipH="1">
            <a:off x="597877" y="351692"/>
            <a:ext cx="8956431" cy="0"/>
          </a:xfrm>
          <a:prstGeom prst="line">
            <a:avLst/>
          </a:prstGeom>
        </p:spPr>
        <p:style>
          <a:lnRef idx="1">
            <a:schemeClr val="accent3"/>
          </a:lnRef>
          <a:fillRef idx="0">
            <a:schemeClr val="accent3"/>
          </a:fillRef>
          <a:effectRef idx="0">
            <a:schemeClr val="accent3"/>
          </a:effectRef>
          <a:fontRef idx="minor">
            <a:schemeClr val="tx1"/>
          </a:fontRef>
        </p:style>
      </p:cxnSp>
      <p:sp>
        <p:nvSpPr>
          <p:cNvPr id="8" name="Rectángulo 53">
            <a:extLst>
              <a:ext uri="{FF2B5EF4-FFF2-40B4-BE49-F238E27FC236}">
                <a16:creationId xmlns:a16="http://schemas.microsoft.com/office/drawing/2014/main" id="{E918CE6F-D2F6-9B4E-82E7-BE08B24CA1B4}"/>
              </a:ext>
            </a:extLst>
          </p:cNvPr>
          <p:cNvSpPr/>
          <p:nvPr userDrawn="1"/>
        </p:nvSpPr>
        <p:spPr>
          <a:xfrm>
            <a:off x="0" y="6600093"/>
            <a:ext cx="12192001" cy="269630"/>
          </a:xfrm>
          <a:prstGeom prst="rect">
            <a:avLst/>
          </a:prstGeom>
          <a:gradFill>
            <a:gsLst>
              <a:gs pos="0">
                <a:srgbClr val="2A2F74"/>
              </a:gs>
              <a:gs pos="100000">
                <a:srgbClr val="20274B"/>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P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876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7.pn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monitoreoobras.muvh.gov.p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24B7C5-D0FA-F835-110F-F77EB99F6059}"/>
              </a:ext>
            </a:extLst>
          </p:cNvPr>
          <p:cNvSpPr txBox="1"/>
          <p:nvPr/>
        </p:nvSpPr>
        <p:spPr>
          <a:xfrm>
            <a:off x="5867400" y="3124200"/>
            <a:ext cx="6085016" cy="954107"/>
          </a:xfrm>
          <a:prstGeom prst="rect">
            <a:avLst/>
          </a:prstGeom>
          <a:noFill/>
        </p:spPr>
        <p:txBody>
          <a:bodyPr wrap="square" rtlCol="0">
            <a:spAutoFit/>
          </a:bodyPr>
          <a:lstStyle/>
          <a:p>
            <a:r>
              <a:rPr lang="es-ES" sz="2800" dirty="0">
                <a:solidFill>
                  <a:schemeClr val="bg1">
                    <a:lumMod val="95000"/>
                  </a:schemeClr>
                </a:solidFill>
                <a:effectLst>
                  <a:outerShdw blurRad="38100" dist="38100" dir="2700000" algn="tl">
                    <a:srgbClr val="000000">
                      <a:alpha val="43137"/>
                    </a:srgbClr>
                  </a:outerShdw>
                </a:effectLst>
                <a:latin typeface="Gotham Black" pitchFamily="50" charset="0"/>
                <a:cs typeface="Arial" panose="020B0604020202020204" pitchFamily="34" charset="0"/>
              </a:rPr>
              <a:t>INDICADORES MISIONALES DE RENDICION DE CUENTAS</a:t>
            </a:r>
          </a:p>
        </p:txBody>
      </p:sp>
      <p:cxnSp>
        <p:nvCxnSpPr>
          <p:cNvPr id="13" name="Conector recto 12"/>
          <p:cNvCxnSpPr>
            <a:cxnSpLocks/>
          </p:cNvCxnSpPr>
          <p:nvPr/>
        </p:nvCxnSpPr>
        <p:spPr>
          <a:xfrm flipH="1">
            <a:off x="5856416" y="2057400"/>
            <a:ext cx="5867400" cy="0"/>
          </a:xfrm>
          <a:prstGeom prst="line">
            <a:avLst/>
          </a:prstGeom>
          <a:ln w="28575">
            <a:solidFill>
              <a:schemeClr val="bg1"/>
            </a:solidFill>
            <a:headEnd type="oval"/>
            <a:tailEnd type="oval"/>
          </a:ln>
        </p:spPr>
        <p:style>
          <a:lnRef idx="1">
            <a:schemeClr val="accent6"/>
          </a:lnRef>
          <a:fillRef idx="0">
            <a:schemeClr val="accent6"/>
          </a:fillRef>
          <a:effectRef idx="0">
            <a:schemeClr val="accent6"/>
          </a:effectRef>
          <a:fontRef idx="minor">
            <a:schemeClr val="tx1"/>
          </a:fontRef>
        </p:style>
      </p:cxnSp>
      <p:grpSp>
        <p:nvGrpSpPr>
          <p:cNvPr id="4" name="Grupo 3">
            <a:extLst>
              <a:ext uri="{FF2B5EF4-FFF2-40B4-BE49-F238E27FC236}">
                <a16:creationId xmlns:a16="http://schemas.microsoft.com/office/drawing/2014/main" id="{8D3485DC-20E9-5DB5-1DB1-5026EAECBBF1}"/>
              </a:ext>
            </a:extLst>
          </p:cNvPr>
          <p:cNvGrpSpPr/>
          <p:nvPr/>
        </p:nvGrpSpPr>
        <p:grpSpPr>
          <a:xfrm>
            <a:off x="5772665" y="5884701"/>
            <a:ext cx="6010142" cy="729262"/>
            <a:chOff x="5772665" y="5884701"/>
            <a:chExt cx="6010142" cy="729262"/>
          </a:xfrm>
        </p:grpSpPr>
        <p:pic>
          <p:nvPicPr>
            <p:cNvPr id="21" name="Imagen 20">
              <a:extLst>
                <a:ext uri="{FF2B5EF4-FFF2-40B4-BE49-F238E27FC236}">
                  <a16:creationId xmlns:a16="http://schemas.microsoft.com/office/drawing/2014/main" id="{539AF1B2-2E0C-43CA-A9F7-0D0A72F119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779" y="5937911"/>
              <a:ext cx="1897402" cy="631575"/>
            </a:xfrm>
            <a:prstGeom prst="rect">
              <a:avLst/>
            </a:prstGeom>
          </p:spPr>
        </p:pic>
        <p:pic>
          <p:nvPicPr>
            <p:cNvPr id="23" name="Imagen 22">
              <a:extLst>
                <a:ext uri="{FF2B5EF4-FFF2-40B4-BE49-F238E27FC236}">
                  <a16:creationId xmlns:a16="http://schemas.microsoft.com/office/drawing/2014/main" id="{D53B4144-C2B8-4B4F-81FB-88F74C4AEB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665" y="5900726"/>
              <a:ext cx="2241289" cy="680970"/>
            </a:xfrm>
            <a:prstGeom prst="rect">
              <a:avLst/>
            </a:prstGeom>
          </p:spPr>
        </p:pic>
        <p:pic>
          <p:nvPicPr>
            <p:cNvPr id="27" name="Imagen 26">
              <a:extLst>
                <a:ext uri="{FF2B5EF4-FFF2-40B4-BE49-F238E27FC236}">
                  <a16:creationId xmlns:a16="http://schemas.microsoft.com/office/drawing/2014/main" id="{0A8EF4C9-6830-4899-AE44-1CC12238B3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007" y="5884701"/>
              <a:ext cx="1447800" cy="729262"/>
            </a:xfrm>
            <a:prstGeom prst="rect">
              <a:avLst/>
            </a:prstGeom>
          </p:spPr>
        </p:pic>
      </p:grpSp>
      <p:pic>
        <p:nvPicPr>
          <p:cNvPr id="5" name="Imagen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5413248" cy="6858000"/>
          </a:xfrm>
          <a:prstGeom prst="rect">
            <a:avLst/>
          </a:prstGeom>
        </p:spPr>
      </p:pic>
      <p:sp>
        <p:nvSpPr>
          <p:cNvPr id="6" name="Rectángulo 5">
            <a:extLst>
              <a:ext uri="{FF2B5EF4-FFF2-40B4-BE49-F238E27FC236}">
                <a16:creationId xmlns:a16="http://schemas.microsoft.com/office/drawing/2014/main" id="{B196A74E-60A6-4218-8012-3E589D5A99FC}"/>
              </a:ext>
            </a:extLst>
          </p:cNvPr>
          <p:cNvSpPr/>
          <p:nvPr/>
        </p:nvSpPr>
        <p:spPr>
          <a:xfrm>
            <a:off x="5856416" y="98088"/>
            <a:ext cx="6096000" cy="1938992"/>
          </a:xfrm>
          <a:prstGeom prst="rect">
            <a:avLst/>
          </a:prstGeom>
        </p:spPr>
        <p:txBody>
          <a:bodyPr>
            <a:spAutoFit/>
          </a:bodyPr>
          <a:lstStyle/>
          <a:p>
            <a:r>
              <a:rPr lang="en" sz="4000" b="1" kern="0" dirty="0">
                <a:solidFill>
                  <a:prstClr val="white"/>
                </a:solidFill>
                <a:latin typeface="Nunito Sans ExtraBold"/>
                <a:cs typeface="Nunito Sans ExtraBold"/>
                <a:sym typeface="Nunito Sans ExtraBold"/>
              </a:rPr>
              <a:t>Ministerio de Urbanismo, Vivienda y Habitat</a:t>
            </a:r>
            <a:endParaRPr lang="es-MX" dirty="0"/>
          </a:p>
        </p:txBody>
      </p:sp>
    </p:spTree>
    <p:extLst>
      <p:ext uri="{BB962C8B-B14F-4D97-AF65-F5344CB8AC3E}">
        <p14:creationId xmlns:p14="http://schemas.microsoft.com/office/powerpoint/2010/main" val="32722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7110D78-8FAA-E8CE-8683-3F7552A0A794}"/>
              </a:ext>
            </a:extLst>
          </p:cNvPr>
          <p:cNvSpPr txBox="1"/>
          <p:nvPr/>
        </p:nvSpPr>
        <p:spPr>
          <a:xfrm>
            <a:off x="381000" y="609600"/>
            <a:ext cx="6318790" cy="523220"/>
          </a:xfrm>
          <a:prstGeom prst="rect">
            <a:avLst/>
          </a:prstGeom>
          <a:noFill/>
        </p:spPr>
        <p:txBody>
          <a:bodyPr wrap="square">
            <a:spAutoFit/>
          </a:bodyPr>
          <a:lstStyle>
            <a:defPPr>
              <a:defRPr lang="es-PY"/>
            </a:defPPr>
            <a:lvl1pPr>
              <a:defRPr sz="2400" b="1">
                <a:solidFill>
                  <a:srgbClr val="0091D2"/>
                </a:solidFill>
                <a:latin typeface="Arial Black" panose="020B0A04020102020204" pitchFamily="34" charset="0"/>
              </a:defRPr>
            </a:lvl1pPr>
          </a:lstStyle>
          <a:p>
            <a:r>
              <a:rPr lang="es-PY" sz="2800" dirty="0"/>
              <a:t>PROPUESTA DE ACCIÓN</a:t>
            </a:r>
          </a:p>
        </p:txBody>
      </p:sp>
      <p:grpSp>
        <p:nvGrpSpPr>
          <p:cNvPr id="15" name="Grupo 14">
            <a:extLst>
              <a:ext uri="{FF2B5EF4-FFF2-40B4-BE49-F238E27FC236}">
                <a16:creationId xmlns:a16="http://schemas.microsoft.com/office/drawing/2014/main" id="{3B8EE7EC-A969-D2EA-5C4C-E9953E703B69}"/>
              </a:ext>
            </a:extLst>
          </p:cNvPr>
          <p:cNvGrpSpPr/>
          <p:nvPr/>
        </p:nvGrpSpPr>
        <p:grpSpPr>
          <a:xfrm>
            <a:off x="1295400" y="6088843"/>
            <a:ext cx="3826952" cy="464357"/>
            <a:chOff x="5772665" y="5884701"/>
            <a:chExt cx="6010142" cy="729262"/>
          </a:xfrm>
        </p:grpSpPr>
        <p:pic>
          <p:nvPicPr>
            <p:cNvPr id="16" name="Imagen 15">
              <a:extLst>
                <a:ext uri="{FF2B5EF4-FFF2-40B4-BE49-F238E27FC236}">
                  <a16:creationId xmlns:a16="http://schemas.microsoft.com/office/drawing/2014/main" id="{4F9D0012-2A23-1E0A-4779-B252EAC69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779" y="5937911"/>
              <a:ext cx="1897402" cy="631575"/>
            </a:xfrm>
            <a:prstGeom prst="rect">
              <a:avLst/>
            </a:prstGeom>
          </p:spPr>
        </p:pic>
        <p:pic>
          <p:nvPicPr>
            <p:cNvPr id="18" name="Imagen 17">
              <a:extLst>
                <a:ext uri="{FF2B5EF4-FFF2-40B4-BE49-F238E27FC236}">
                  <a16:creationId xmlns:a16="http://schemas.microsoft.com/office/drawing/2014/main" id="{26D4E6A3-ECB3-461D-EA51-370983DFD6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665" y="5900726"/>
              <a:ext cx="2241289" cy="680970"/>
            </a:xfrm>
            <a:prstGeom prst="rect">
              <a:avLst/>
            </a:prstGeom>
          </p:spPr>
        </p:pic>
        <p:pic>
          <p:nvPicPr>
            <p:cNvPr id="19" name="Imagen 18">
              <a:extLst>
                <a:ext uri="{FF2B5EF4-FFF2-40B4-BE49-F238E27FC236}">
                  <a16:creationId xmlns:a16="http://schemas.microsoft.com/office/drawing/2014/main" id="{FFC44363-82FF-E2A3-78CF-DE5EC6A372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007" y="5884701"/>
              <a:ext cx="1447800" cy="729262"/>
            </a:xfrm>
            <a:prstGeom prst="rect">
              <a:avLst/>
            </a:prstGeom>
          </p:spPr>
        </p:pic>
      </p:grpSp>
      <p:sp>
        <p:nvSpPr>
          <p:cNvPr id="5" name="CuadroTexto 4">
            <a:extLst>
              <a:ext uri="{FF2B5EF4-FFF2-40B4-BE49-F238E27FC236}">
                <a16:creationId xmlns:a16="http://schemas.microsoft.com/office/drawing/2014/main" id="{71C1370E-AEF2-2A11-CC3F-5026398D1226}"/>
              </a:ext>
            </a:extLst>
          </p:cNvPr>
          <p:cNvSpPr txBox="1"/>
          <p:nvPr/>
        </p:nvSpPr>
        <p:spPr>
          <a:xfrm>
            <a:off x="413502" y="1360253"/>
            <a:ext cx="6096000" cy="2862322"/>
          </a:xfrm>
          <a:prstGeom prst="rect">
            <a:avLst/>
          </a:prstGeom>
          <a:noFill/>
        </p:spPr>
        <p:txBody>
          <a:bodyPr wrap="square" rtlCol="0">
            <a:spAutoFit/>
          </a:bodyPr>
          <a:lstStyle>
            <a:defPPr>
              <a:defRPr lang="es-PY"/>
            </a:defPPr>
            <a:lvl1pPr algn="just" defTabSz="228600">
              <a:defRPr sz="1400">
                <a:solidFill>
                  <a:schemeClr val="bg1"/>
                </a:solidFill>
                <a:latin typeface="Arial" panose="020B0604020202020204" pitchFamily="34" charset="0"/>
                <a:cs typeface="Arial" panose="020B0604020202020204" pitchFamily="34" charset="0"/>
              </a:defRPr>
            </a:lvl1pPr>
          </a:lstStyle>
          <a:p>
            <a:endParaRPr lang="es-MX" sz="2000" dirty="0">
              <a:solidFill>
                <a:schemeClr val="tx1"/>
              </a:solidFill>
            </a:endParaRPr>
          </a:p>
          <a:p>
            <a:r>
              <a:rPr lang="es-MX" sz="2000" dirty="0">
                <a:solidFill>
                  <a:schemeClr val="tx1"/>
                </a:solidFill>
              </a:rPr>
              <a:t>- Coordinar acciones a fin de que las diferentes dependencias adopten como costumbre cargar los datos que generan en el modulo institucional del cual se nutre la plataforma. </a:t>
            </a:r>
          </a:p>
          <a:p>
            <a:endParaRPr lang="es-MX" sz="2000" dirty="0">
              <a:solidFill>
                <a:schemeClr val="tx1"/>
              </a:solidFill>
            </a:endParaRPr>
          </a:p>
          <a:p>
            <a:r>
              <a:rPr lang="es-MX" sz="2000" dirty="0">
                <a:solidFill>
                  <a:schemeClr val="tx1"/>
                </a:solidFill>
              </a:rPr>
              <a:t>- Creación de una plataforma de visualización OBSERVATORIO MUVH en la página web institucional)</a:t>
            </a:r>
          </a:p>
        </p:txBody>
      </p:sp>
      <p:pic>
        <p:nvPicPr>
          <p:cNvPr id="9" name="Imagen 8">
            <a:extLst>
              <a:ext uri="{FF2B5EF4-FFF2-40B4-BE49-F238E27FC236}">
                <a16:creationId xmlns:a16="http://schemas.microsoft.com/office/drawing/2014/main" id="{88251298-A0EB-4CB1-9D7C-ABB8BB3A2F28}"/>
              </a:ext>
            </a:extLst>
          </p:cNvPr>
          <p:cNvPicPr>
            <a:picLocks noChangeAspect="1"/>
          </p:cNvPicPr>
          <p:nvPr/>
        </p:nvPicPr>
        <p:blipFill rotWithShape="1">
          <a:blip r:embed="rId6" cstate="print"/>
          <a:srcRect l="16349" t="10999" r="1835" b="27402"/>
          <a:stretch/>
        </p:blipFill>
        <p:spPr>
          <a:xfrm>
            <a:off x="7467600" y="490058"/>
            <a:ext cx="4038600" cy="1740389"/>
          </a:xfrm>
          <a:prstGeom prst="rect">
            <a:avLst/>
          </a:prstGeom>
        </p:spPr>
      </p:pic>
      <p:pic>
        <p:nvPicPr>
          <p:cNvPr id="10" name="Imagen 9">
            <a:extLst>
              <a:ext uri="{FF2B5EF4-FFF2-40B4-BE49-F238E27FC236}">
                <a16:creationId xmlns:a16="http://schemas.microsoft.com/office/drawing/2014/main" id="{C3680D0E-6629-4549-BC6F-53785C2D056F}"/>
              </a:ext>
            </a:extLst>
          </p:cNvPr>
          <p:cNvPicPr>
            <a:picLocks noChangeAspect="1"/>
          </p:cNvPicPr>
          <p:nvPr/>
        </p:nvPicPr>
        <p:blipFill>
          <a:blip r:embed="rId7" cstate="print"/>
          <a:stretch>
            <a:fillRect/>
          </a:stretch>
        </p:blipFill>
        <p:spPr>
          <a:xfrm>
            <a:off x="7467600" y="2428177"/>
            <a:ext cx="4038600" cy="3847800"/>
          </a:xfrm>
          <a:prstGeom prst="rect">
            <a:avLst/>
          </a:prstGeom>
        </p:spPr>
      </p:pic>
    </p:spTree>
    <p:extLst>
      <p:ext uri="{BB962C8B-B14F-4D97-AF65-F5344CB8AC3E}">
        <p14:creationId xmlns:p14="http://schemas.microsoft.com/office/powerpoint/2010/main" val="416140640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7110D78-8FAA-E8CE-8683-3F7552A0A794}"/>
              </a:ext>
            </a:extLst>
          </p:cNvPr>
          <p:cNvSpPr txBox="1"/>
          <p:nvPr/>
        </p:nvSpPr>
        <p:spPr>
          <a:xfrm>
            <a:off x="381000" y="609600"/>
            <a:ext cx="6318790" cy="523220"/>
          </a:xfrm>
          <a:prstGeom prst="rect">
            <a:avLst/>
          </a:prstGeom>
          <a:noFill/>
        </p:spPr>
        <p:txBody>
          <a:bodyPr wrap="square">
            <a:spAutoFit/>
          </a:bodyPr>
          <a:lstStyle>
            <a:defPPr>
              <a:defRPr lang="es-PY"/>
            </a:defPPr>
            <a:lvl1pPr>
              <a:defRPr sz="2400" b="1">
                <a:solidFill>
                  <a:srgbClr val="0091D2"/>
                </a:solidFill>
                <a:latin typeface="Arial Black" panose="020B0A04020102020204" pitchFamily="34" charset="0"/>
              </a:defRPr>
            </a:lvl1pPr>
          </a:lstStyle>
          <a:p>
            <a:r>
              <a:rPr lang="es-PY" sz="2800" dirty="0"/>
              <a:t>CONCLUSIÓN</a:t>
            </a:r>
          </a:p>
        </p:txBody>
      </p:sp>
      <p:sp>
        <p:nvSpPr>
          <p:cNvPr id="3" name="CuadroTexto 2">
            <a:extLst>
              <a:ext uri="{FF2B5EF4-FFF2-40B4-BE49-F238E27FC236}">
                <a16:creationId xmlns:a16="http://schemas.microsoft.com/office/drawing/2014/main" id="{0066F75B-3422-F73F-262C-07F716354476}"/>
              </a:ext>
            </a:extLst>
          </p:cNvPr>
          <p:cNvSpPr txBox="1"/>
          <p:nvPr/>
        </p:nvSpPr>
        <p:spPr>
          <a:xfrm>
            <a:off x="381000" y="1219200"/>
            <a:ext cx="11430000" cy="4401205"/>
          </a:xfrm>
          <a:prstGeom prst="rect">
            <a:avLst/>
          </a:prstGeom>
          <a:noFill/>
        </p:spPr>
        <p:txBody>
          <a:bodyPr wrap="square" rtlCol="0">
            <a:spAutoFit/>
          </a:bodyPr>
          <a:lstStyle>
            <a:defPPr>
              <a:defRPr lang="es-PY"/>
            </a:defPPr>
            <a:lvl1pPr algn="just" defTabSz="228600">
              <a:defRPr sz="1400">
                <a:solidFill>
                  <a:schemeClr val="bg1"/>
                </a:solidFill>
                <a:latin typeface="Arial" panose="020B0604020202020204" pitchFamily="34" charset="0"/>
                <a:cs typeface="Arial" panose="020B0604020202020204" pitchFamily="34" charset="0"/>
              </a:defRPr>
            </a:lvl1pPr>
          </a:lstStyle>
          <a:p>
            <a:r>
              <a:rPr lang="es-PY" sz="2000" dirty="0">
                <a:solidFill>
                  <a:schemeClr val="tx1"/>
                </a:solidFill>
              </a:rPr>
              <a:t>El </a:t>
            </a:r>
            <a:r>
              <a:rPr lang="es-PY" sz="2000" b="1" dirty="0">
                <a:solidFill>
                  <a:srgbClr val="0091D2"/>
                </a:solidFill>
              </a:rPr>
              <a:t>MINISTERIO DE URBANISMO, VIVIENDA Y HÁBITAT (MUVH), </a:t>
            </a:r>
            <a:r>
              <a:rPr lang="es-PY" sz="2000" dirty="0">
                <a:solidFill>
                  <a:schemeClr val="tx1"/>
                </a:solidFill>
              </a:rPr>
              <a:t>entidad responsable de garantizar el acceso a la vivienda digna y mejorar las condiciones de vida de los habitantes del país, al tiempo de contribuir a la superación de la pobreza y la exclusión social, debe continuar trabajando necesariamente en la implementación de la </a:t>
            </a:r>
            <a:r>
              <a:rPr lang="es-PY" sz="2000" dirty="0" err="1">
                <a:solidFill>
                  <a:schemeClr val="tx1"/>
                </a:solidFill>
              </a:rPr>
              <a:t>visualizacion</a:t>
            </a:r>
            <a:r>
              <a:rPr lang="es-PY" sz="2000" dirty="0">
                <a:solidFill>
                  <a:schemeClr val="tx1"/>
                </a:solidFill>
              </a:rPr>
              <a:t> de forma interactiva de su rendición de cuentas</a:t>
            </a:r>
            <a:r>
              <a:rPr lang="es-PY" sz="2000" b="1" dirty="0">
                <a:solidFill>
                  <a:schemeClr val="tx1"/>
                </a:solidFill>
              </a:rPr>
              <a:t>.</a:t>
            </a:r>
          </a:p>
          <a:p>
            <a:endParaRPr lang="es-PY" sz="2000" b="1" dirty="0">
              <a:solidFill>
                <a:srgbClr val="0091D2"/>
              </a:solidFill>
            </a:endParaRPr>
          </a:p>
          <a:p>
            <a:r>
              <a:rPr lang="es-PY" sz="2000" dirty="0">
                <a:solidFill>
                  <a:schemeClr val="tx1"/>
                </a:solidFill>
              </a:rPr>
              <a:t>Es vital el desarrollo de la </a:t>
            </a:r>
            <a:r>
              <a:rPr lang="es-PY" sz="2000" b="1" u="sng" dirty="0">
                <a:solidFill>
                  <a:srgbClr val="0070C0"/>
                </a:solidFill>
              </a:rPr>
              <a:t>plataforma de visualización interactiva </a:t>
            </a:r>
            <a:r>
              <a:rPr lang="es-PY" sz="2000" dirty="0">
                <a:solidFill>
                  <a:schemeClr val="tx1"/>
                </a:solidFill>
              </a:rPr>
              <a:t>que permitirá mostrar el resultado de la labor que venimos realizando día a día.</a:t>
            </a:r>
          </a:p>
          <a:p>
            <a:r>
              <a:rPr lang="es-PY" sz="2000" dirty="0">
                <a:solidFill>
                  <a:schemeClr val="tx1"/>
                </a:solidFill>
              </a:rPr>
              <a:t> </a:t>
            </a:r>
          </a:p>
          <a:p>
            <a:r>
              <a:rPr lang="es-PY" sz="2000" dirty="0">
                <a:solidFill>
                  <a:schemeClr val="tx1"/>
                </a:solidFill>
              </a:rPr>
              <a:t>Uno de los mecanismos más importantes que incide directamente en la calidad de las acciones del Estado es la </a:t>
            </a:r>
            <a:r>
              <a:rPr lang="es-PY" sz="2000" b="1" dirty="0">
                <a:solidFill>
                  <a:srgbClr val="0091D2"/>
                </a:solidFill>
              </a:rPr>
              <a:t>TRANSPARENCIA EN LA RENDICIÓN DE CUENTAS </a:t>
            </a:r>
            <a:r>
              <a:rPr lang="es-PY" sz="2000" dirty="0">
                <a:solidFill>
                  <a:schemeClr val="tx1"/>
                </a:solidFill>
              </a:rPr>
              <a:t>relacionadas con el uso de recursos públicos. Para ello es necesario contar con datos confiables y verificables que proporcionen evidencias de los resultados obtenidos mediante  la implementación de sistemas como la citada plataforma</a:t>
            </a:r>
            <a:r>
              <a:rPr lang="es-PY" sz="2000" b="1" dirty="0">
                <a:solidFill>
                  <a:schemeClr val="tx1"/>
                </a:solidFill>
              </a:rPr>
              <a:t>.</a:t>
            </a:r>
            <a:endParaRPr lang="es-ES" sz="2000" b="1" dirty="0">
              <a:solidFill>
                <a:schemeClr val="tx1"/>
              </a:solidFill>
            </a:endParaRPr>
          </a:p>
        </p:txBody>
      </p:sp>
      <p:grpSp>
        <p:nvGrpSpPr>
          <p:cNvPr id="4" name="Grupo 3">
            <a:extLst>
              <a:ext uri="{FF2B5EF4-FFF2-40B4-BE49-F238E27FC236}">
                <a16:creationId xmlns:a16="http://schemas.microsoft.com/office/drawing/2014/main" id="{901B3072-585C-AE6C-4B60-CD8C6A4163B3}"/>
              </a:ext>
            </a:extLst>
          </p:cNvPr>
          <p:cNvGrpSpPr/>
          <p:nvPr/>
        </p:nvGrpSpPr>
        <p:grpSpPr>
          <a:xfrm>
            <a:off x="5772665" y="5884701"/>
            <a:ext cx="6010142" cy="729262"/>
            <a:chOff x="5772665" y="5884701"/>
            <a:chExt cx="6010142" cy="729262"/>
          </a:xfrm>
        </p:grpSpPr>
        <p:pic>
          <p:nvPicPr>
            <p:cNvPr id="5" name="Imagen 4">
              <a:extLst>
                <a:ext uri="{FF2B5EF4-FFF2-40B4-BE49-F238E27FC236}">
                  <a16:creationId xmlns:a16="http://schemas.microsoft.com/office/drawing/2014/main" id="{4C3455FD-E66D-CF2A-5D2F-970ED2E84C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779" y="5937911"/>
              <a:ext cx="1897402" cy="631575"/>
            </a:xfrm>
            <a:prstGeom prst="rect">
              <a:avLst/>
            </a:prstGeom>
          </p:spPr>
        </p:pic>
        <p:pic>
          <p:nvPicPr>
            <p:cNvPr id="6" name="Imagen 5">
              <a:extLst>
                <a:ext uri="{FF2B5EF4-FFF2-40B4-BE49-F238E27FC236}">
                  <a16:creationId xmlns:a16="http://schemas.microsoft.com/office/drawing/2014/main" id="{24550E06-BB74-C478-0575-162C96DD55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665" y="5900726"/>
              <a:ext cx="2241289" cy="680970"/>
            </a:xfrm>
            <a:prstGeom prst="rect">
              <a:avLst/>
            </a:prstGeom>
          </p:spPr>
        </p:pic>
        <p:pic>
          <p:nvPicPr>
            <p:cNvPr id="7" name="Imagen 6">
              <a:extLst>
                <a:ext uri="{FF2B5EF4-FFF2-40B4-BE49-F238E27FC236}">
                  <a16:creationId xmlns:a16="http://schemas.microsoft.com/office/drawing/2014/main" id="{D8DD9C4F-F39D-CDA1-617B-8667AABCB8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007" y="5884701"/>
              <a:ext cx="1447800" cy="729262"/>
            </a:xfrm>
            <a:prstGeom prst="rect">
              <a:avLst/>
            </a:prstGeom>
          </p:spPr>
        </p:pic>
      </p:grpSp>
    </p:spTree>
    <p:extLst>
      <p:ext uri="{BB962C8B-B14F-4D97-AF65-F5344CB8AC3E}">
        <p14:creationId xmlns:p14="http://schemas.microsoft.com/office/powerpoint/2010/main" val="217238369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E9F63005-63AA-B354-1636-29D629DEF097}"/>
              </a:ext>
            </a:extLst>
          </p:cNvPr>
          <p:cNvSpPr txBox="1"/>
          <p:nvPr/>
        </p:nvSpPr>
        <p:spPr>
          <a:xfrm>
            <a:off x="366578" y="3913306"/>
            <a:ext cx="4419600" cy="646331"/>
          </a:xfrm>
          <a:prstGeom prst="rect">
            <a:avLst/>
          </a:prstGeom>
          <a:noFill/>
        </p:spPr>
        <p:txBody>
          <a:bodyPr wrap="square" rtlCol="0">
            <a:spAutoFit/>
          </a:bodyPr>
          <a:lstStyle/>
          <a:p>
            <a:pPr algn="ctr"/>
            <a:r>
              <a:rPr lang="es-PY" sz="3600" dirty="0">
                <a:effectLst>
                  <a:outerShdw blurRad="38100" dist="38100" dir="2700000" algn="tl">
                    <a:srgbClr val="000000">
                      <a:alpha val="43137"/>
                    </a:srgbClr>
                  </a:outerShdw>
                </a:effectLst>
                <a:latin typeface="Gotham Black" pitchFamily="50" charset="0"/>
                <a:cs typeface="Arial" panose="020B0604020202020204" pitchFamily="34" charset="0"/>
              </a:rPr>
              <a:t>¡Muchas gracias!</a:t>
            </a:r>
          </a:p>
        </p:txBody>
      </p:sp>
      <p:grpSp>
        <p:nvGrpSpPr>
          <p:cNvPr id="11" name="Grupo 10">
            <a:extLst>
              <a:ext uri="{FF2B5EF4-FFF2-40B4-BE49-F238E27FC236}">
                <a16:creationId xmlns:a16="http://schemas.microsoft.com/office/drawing/2014/main" id="{40237144-026D-908E-FA54-1CD41F15B316}"/>
              </a:ext>
            </a:extLst>
          </p:cNvPr>
          <p:cNvGrpSpPr/>
          <p:nvPr/>
        </p:nvGrpSpPr>
        <p:grpSpPr>
          <a:xfrm>
            <a:off x="533400" y="6160091"/>
            <a:ext cx="3826952" cy="464357"/>
            <a:chOff x="5772665" y="5884701"/>
            <a:chExt cx="6010142" cy="729262"/>
          </a:xfrm>
        </p:grpSpPr>
        <p:pic>
          <p:nvPicPr>
            <p:cNvPr id="13" name="Imagen 12">
              <a:extLst>
                <a:ext uri="{FF2B5EF4-FFF2-40B4-BE49-F238E27FC236}">
                  <a16:creationId xmlns:a16="http://schemas.microsoft.com/office/drawing/2014/main" id="{052FF58B-0931-7D52-E6DA-76C9B4EE5C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779" y="5937911"/>
              <a:ext cx="1897402" cy="631575"/>
            </a:xfrm>
            <a:prstGeom prst="rect">
              <a:avLst/>
            </a:prstGeom>
          </p:spPr>
        </p:pic>
        <p:pic>
          <p:nvPicPr>
            <p:cNvPr id="14" name="Imagen 13">
              <a:extLst>
                <a:ext uri="{FF2B5EF4-FFF2-40B4-BE49-F238E27FC236}">
                  <a16:creationId xmlns:a16="http://schemas.microsoft.com/office/drawing/2014/main" id="{967C2DBC-176F-F1F9-FDCA-FF6A78897E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665" y="5900726"/>
              <a:ext cx="2241289" cy="680970"/>
            </a:xfrm>
            <a:prstGeom prst="rect">
              <a:avLst/>
            </a:prstGeom>
          </p:spPr>
        </p:pic>
        <p:pic>
          <p:nvPicPr>
            <p:cNvPr id="15" name="Imagen 14">
              <a:extLst>
                <a:ext uri="{FF2B5EF4-FFF2-40B4-BE49-F238E27FC236}">
                  <a16:creationId xmlns:a16="http://schemas.microsoft.com/office/drawing/2014/main" id="{83F7AB62-F641-BE4E-175D-910F709E09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007" y="5884701"/>
              <a:ext cx="1447800" cy="729262"/>
            </a:xfrm>
            <a:prstGeom prst="rect">
              <a:avLst/>
            </a:prstGeom>
          </p:spPr>
        </p:pic>
      </p:grpSp>
    </p:spTree>
    <p:extLst>
      <p:ext uri="{BB962C8B-B14F-4D97-AF65-F5344CB8AC3E}">
        <p14:creationId xmlns:p14="http://schemas.microsoft.com/office/powerpoint/2010/main" val="37250777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A2224867-6446-A6FF-F75F-79EB29A20D9C}"/>
              </a:ext>
            </a:extLst>
          </p:cNvPr>
          <p:cNvGrpSpPr/>
          <p:nvPr/>
        </p:nvGrpSpPr>
        <p:grpSpPr>
          <a:xfrm>
            <a:off x="611290" y="6197312"/>
            <a:ext cx="3826952" cy="464357"/>
            <a:chOff x="5772665" y="5884701"/>
            <a:chExt cx="6010142" cy="729262"/>
          </a:xfrm>
        </p:grpSpPr>
        <p:pic>
          <p:nvPicPr>
            <p:cNvPr id="19" name="Imagen 18">
              <a:extLst>
                <a:ext uri="{FF2B5EF4-FFF2-40B4-BE49-F238E27FC236}">
                  <a16:creationId xmlns:a16="http://schemas.microsoft.com/office/drawing/2014/main" id="{7BAE1316-D22C-1C3A-5335-260B893AA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779" y="5937911"/>
              <a:ext cx="1897402" cy="631575"/>
            </a:xfrm>
            <a:prstGeom prst="rect">
              <a:avLst/>
            </a:prstGeom>
          </p:spPr>
        </p:pic>
        <p:pic>
          <p:nvPicPr>
            <p:cNvPr id="20" name="Imagen 19">
              <a:extLst>
                <a:ext uri="{FF2B5EF4-FFF2-40B4-BE49-F238E27FC236}">
                  <a16:creationId xmlns:a16="http://schemas.microsoft.com/office/drawing/2014/main" id="{5B955BF2-42C5-A7C8-8E41-1363C1EAB9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665" y="5900726"/>
              <a:ext cx="2241289" cy="680970"/>
            </a:xfrm>
            <a:prstGeom prst="rect">
              <a:avLst/>
            </a:prstGeom>
          </p:spPr>
        </p:pic>
        <p:pic>
          <p:nvPicPr>
            <p:cNvPr id="21" name="Imagen 20">
              <a:extLst>
                <a:ext uri="{FF2B5EF4-FFF2-40B4-BE49-F238E27FC236}">
                  <a16:creationId xmlns:a16="http://schemas.microsoft.com/office/drawing/2014/main" id="{D10DB9F3-496F-8704-4777-73419BE739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007" y="5884701"/>
              <a:ext cx="1447800" cy="729262"/>
            </a:xfrm>
            <a:prstGeom prst="rect">
              <a:avLst/>
            </a:prstGeom>
          </p:spPr>
        </p:pic>
      </p:grpSp>
      <p:sp>
        <p:nvSpPr>
          <p:cNvPr id="11" name="10 Rectángulo"/>
          <p:cNvSpPr/>
          <p:nvPr/>
        </p:nvSpPr>
        <p:spPr>
          <a:xfrm>
            <a:off x="609600" y="457201"/>
            <a:ext cx="5638800" cy="1138773"/>
          </a:xfrm>
          <a:prstGeom prst="rect">
            <a:avLst/>
          </a:prstGeom>
        </p:spPr>
        <p:txBody>
          <a:bodyPr wrap="square">
            <a:spAutoFit/>
          </a:bodyPr>
          <a:lstStyle/>
          <a:p>
            <a:r>
              <a:rPr lang="en" dirty="0">
                <a:latin typeface="Antique Olive Compact" pitchFamily="34" charset="0"/>
              </a:rPr>
              <a:t>TALLER:  </a:t>
            </a:r>
            <a:r>
              <a:rPr lang="es-MX" dirty="0">
                <a:latin typeface="Antique Olive Compact" pitchFamily="34" charset="0"/>
              </a:rPr>
              <a:t>CREACION</a:t>
            </a:r>
            <a:r>
              <a:rPr lang="en" dirty="0">
                <a:latin typeface="Antique Olive Compact" pitchFamily="34" charset="0"/>
              </a:rPr>
              <a:t> INDI</a:t>
            </a:r>
            <a:r>
              <a:rPr lang="es-MX" dirty="0">
                <a:latin typeface="Antique Olive Compact" pitchFamily="34" charset="0"/>
              </a:rPr>
              <a:t>CADORES DE RENDICION DE CUENTAS</a:t>
            </a:r>
          </a:p>
          <a:p>
            <a:pPr algn="ctr"/>
            <a:endParaRPr lang="es-MX" sz="1400" dirty="0">
              <a:latin typeface="Arial" pitchFamily="34" charset="0"/>
              <a:cs typeface="Arial" pitchFamily="34" charset="0"/>
            </a:endParaRPr>
          </a:p>
          <a:p>
            <a:endParaRPr lang="es-PY" dirty="0">
              <a:latin typeface="Antique Olive Compact" pitchFamily="34" charset="0"/>
            </a:endParaRPr>
          </a:p>
        </p:txBody>
      </p:sp>
      <p:sp>
        <p:nvSpPr>
          <p:cNvPr id="10" name="CuadroTexto 9">
            <a:extLst>
              <a:ext uri="{FF2B5EF4-FFF2-40B4-BE49-F238E27FC236}">
                <a16:creationId xmlns:a16="http://schemas.microsoft.com/office/drawing/2014/main" id="{B306B524-ABE8-4F80-B1E1-316D641CC475}"/>
              </a:ext>
            </a:extLst>
          </p:cNvPr>
          <p:cNvSpPr txBox="1"/>
          <p:nvPr/>
        </p:nvSpPr>
        <p:spPr>
          <a:xfrm>
            <a:off x="609600" y="2438400"/>
            <a:ext cx="5943601" cy="3539430"/>
          </a:xfrm>
          <a:prstGeom prst="rect">
            <a:avLst/>
          </a:prstGeom>
          <a:noFill/>
        </p:spPr>
        <p:txBody>
          <a:bodyPr wrap="square" rtlCol="0">
            <a:spAutoFit/>
          </a:bodyPr>
          <a:lstStyle/>
          <a:p>
            <a:pPr defTabSz="268288">
              <a:tabLst>
                <a:tab pos="263525" algn="l"/>
              </a:tabLst>
            </a:pPr>
            <a:r>
              <a:rPr lang="es-PY" sz="2400" b="1" dirty="0">
                <a:solidFill>
                  <a:schemeClr val="bg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PARTICIPANTES:</a:t>
            </a:r>
            <a:endParaRPr lang="es-PY"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es-PY"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Miembros del CRC aprobado por Res. N°259 del 16/02/22 integrado por </a:t>
            </a:r>
            <a:r>
              <a:rPr lang="es-PY" sz="2000" b="1" u="sng" dirty="0"/>
              <a:t>Miembros del Comité del 2022:</a:t>
            </a:r>
          </a:p>
          <a:p>
            <a:pPr marL="171450" lvl="0" indent="-171450">
              <a:buFontTx/>
              <a:buChar char="-"/>
            </a:pPr>
            <a:r>
              <a:rPr lang="es-PY" sz="2000" dirty="0"/>
              <a:t>Dirección General de Planificación Estratégica.</a:t>
            </a:r>
          </a:p>
          <a:p>
            <a:pPr marL="171450" lvl="0" indent="-171450">
              <a:buFontTx/>
              <a:buChar char="-"/>
            </a:pPr>
            <a:r>
              <a:rPr lang="es-PY" sz="2000" dirty="0"/>
              <a:t>Dirección General de Auditoria Interna.</a:t>
            </a:r>
          </a:p>
          <a:p>
            <a:pPr marL="171450" lvl="0" indent="-171450">
              <a:buFontTx/>
              <a:buChar char="-"/>
            </a:pPr>
            <a:r>
              <a:rPr lang="es-PY" sz="2000" dirty="0"/>
              <a:t>Dirección General Social.</a:t>
            </a:r>
          </a:p>
          <a:p>
            <a:pPr marL="171450" lvl="0" indent="-171450">
              <a:buFontTx/>
              <a:buChar char="-"/>
            </a:pPr>
            <a:r>
              <a:rPr lang="es-PY" sz="2000" dirty="0"/>
              <a:t>Dirección General de Desarrollo Inmobiliario.</a:t>
            </a:r>
          </a:p>
          <a:p>
            <a:pPr marL="171450" lvl="0" indent="-171450">
              <a:buFontTx/>
              <a:buChar char="-"/>
            </a:pPr>
            <a:r>
              <a:rPr lang="es-PY" sz="2000" dirty="0"/>
              <a:t>Dirección General del </a:t>
            </a:r>
            <a:r>
              <a:rPr lang="es-PY" sz="2000" dirty="0" err="1"/>
              <a:t>Fonavis</a:t>
            </a:r>
            <a:r>
              <a:rPr lang="es-PY" sz="2000" dirty="0"/>
              <a:t>.</a:t>
            </a:r>
          </a:p>
          <a:p>
            <a:pPr marL="171450" lvl="0" indent="-171450">
              <a:buFontTx/>
              <a:buChar char="-"/>
            </a:pPr>
            <a:r>
              <a:rPr lang="es-PY" sz="2000" dirty="0"/>
              <a:t>UNE Che </a:t>
            </a:r>
            <a:r>
              <a:rPr lang="es-PY" sz="2000" dirty="0" err="1"/>
              <a:t>Tapyi</a:t>
            </a:r>
            <a:r>
              <a:rPr lang="es-PY" sz="2000" dirty="0"/>
              <a:t>.</a:t>
            </a:r>
          </a:p>
          <a:p>
            <a:pPr defTabSz="268288">
              <a:tabLst>
                <a:tab pos="263525" algn="l"/>
              </a:tabLst>
            </a:pPr>
            <a:endParaRPr lang="es-PY"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https://www.muvh.gov.py/sitio/wp-content/uploads/2022/10/Diseno-sin-titulo.png">
            <a:extLst>
              <a:ext uri="{FF2B5EF4-FFF2-40B4-BE49-F238E27FC236}">
                <a16:creationId xmlns:a16="http://schemas.microsoft.com/office/drawing/2014/main" id="{AD25A9EC-6092-4212-97D5-7D5DCC047F70}"/>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447515" y="732503"/>
            <a:ext cx="5464809" cy="546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5837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7110D78-8FAA-E8CE-8683-3F7552A0A794}"/>
              </a:ext>
            </a:extLst>
          </p:cNvPr>
          <p:cNvSpPr txBox="1"/>
          <p:nvPr/>
        </p:nvSpPr>
        <p:spPr>
          <a:xfrm>
            <a:off x="533400" y="381000"/>
            <a:ext cx="8458200" cy="1600438"/>
          </a:xfrm>
          <a:prstGeom prst="rect">
            <a:avLst/>
          </a:prstGeom>
          <a:noFill/>
        </p:spPr>
        <p:txBody>
          <a:bodyPr wrap="square">
            <a:spAutoFit/>
          </a:bodyPr>
          <a:lstStyle>
            <a:defPPr>
              <a:defRPr lang="es-PY"/>
            </a:defPPr>
            <a:lvl1pPr>
              <a:defRPr sz="2400" b="1">
                <a:solidFill>
                  <a:srgbClr val="0091D2"/>
                </a:solidFill>
                <a:latin typeface="Arial Black" panose="020B0A04020102020204" pitchFamily="34" charset="0"/>
              </a:defRPr>
            </a:lvl1pPr>
          </a:lstStyle>
          <a:p>
            <a:endParaRPr lang="es-PY" sz="2800" dirty="0"/>
          </a:p>
          <a:p>
            <a:r>
              <a:rPr lang="es-MX" sz="1400" dirty="0">
                <a:solidFill>
                  <a:schemeClr val="tx1"/>
                </a:solidFill>
                <a:latin typeface="Arial" pitchFamily="34" charset="0"/>
                <a:cs typeface="Arial" pitchFamily="34" charset="0"/>
              </a:rPr>
              <a:t>MUVH: Somos la Institución rectora de las políticas publicas de vivienda, urbanísticas y del Hábitat, gestionando planes, programas y acciones que contribuyan a mejorar la calidad de vida de los habitantes de la Republica del Paraguay</a:t>
            </a:r>
          </a:p>
          <a:p>
            <a:r>
              <a:rPr lang="es-PY" sz="2800" dirty="0"/>
              <a:t>OBJETIVOS DEL TALLER</a:t>
            </a:r>
          </a:p>
        </p:txBody>
      </p:sp>
      <p:sp>
        <p:nvSpPr>
          <p:cNvPr id="5" name="CuadroTexto 4">
            <a:extLst>
              <a:ext uri="{FF2B5EF4-FFF2-40B4-BE49-F238E27FC236}">
                <a16:creationId xmlns:a16="http://schemas.microsoft.com/office/drawing/2014/main" id="{D765B342-AC27-4ECD-61A5-5D00E5E56D0C}"/>
              </a:ext>
            </a:extLst>
          </p:cNvPr>
          <p:cNvSpPr txBox="1"/>
          <p:nvPr/>
        </p:nvSpPr>
        <p:spPr>
          <a:xfrm>
            <a:off x="381001" y="1600200"/>
            <a:ext cx="5562600" cy="2554545"/>
          </a:xfrm>
          <a:prstGeom prst="rect">
            <a:avLst/>
          </a:prstGeom>
          <a:noFill/>
        </p:spPr>
        <p:txBody>
          <a:bodyPr wrap="square" rtlCol="0">
            <a:spAutoFit/>
          </a:bodyPr>
          <a:lstStyle>
            <a:defPPr>
              <a:defRPr lang="es-PY"/>
            </a:defPPr>
            <a:lvl1pPr algn="just" defTabSz="228600">
              <a:defRPr sz="1400">
                <a:solidFill>
                  <a:schemeClr val="bg1"/>
                </a:solidFill>
                <a:latin typeface="Arial" panose="020B0604020202020204" pitchFamily="34" charset="0"/>
                <a:cs typeface="Arial" panose="020B0604020202020204" pitchFamily="34" charset="0"/>
              </a:defRPr>
            </a:lvl1pPr>
          </a:lstStyle>
          <a:p>
            <a:endParaRPr lang="es-MX" sz="2000" b="1" dirty="0">
              <a:solidFill>
                <a:srgbClr val="0091D2"/>
              </a:solidFill>
            </a:endParaRPr>
          </a:p>
          <a:p>
            <a:r>
              <a:rPr lang="es-MX" sz="2000" b="1" dirty="0">
                <a:solidFill>
                  <a:srgbClr val="0091D2"/>
                </a:solidFill>
              </a:rPr>
              <a:t>RECONOCER</a:t>
            </a:r>
            <a:r>
              <a:rPr lang="es-MX" sz="2000" dirty="0">
                <a:solidFill>
                  <a:schemeClr val="tx1"/>
                </a:solidFill>
              </a:rPr>
              <a:t> la importancia de:</a:t>
            </a:r>
          </a:p>
          <a:p>
            <a:endParaRPr lang="es-MX" sz="2000" dirty="0">
              <a:solidFill>
                <a:schemeClr val="tx1"/>
              </a:solidFill>
            </a:endParaRPr>
          </a:p>
          <a:p>
            <a:r>
              <a:rPr lang="es-MX" sz="2000" b="1" dirty="0">
                <a:solidFill>
                  <a:schemeClr val="tx1"/>
                </a:solidFill>
              </a:rPr>
              <a:t>+</a:t>
            </a:r>
            <a:r>
              <a:rPr lang="es-MX" sz="2000" dirty="0">
                <a:solidFill>
                  <a:schemeClr val="tx1"/>
                </a:solidFill>
              </a:rPr>
              <a:t> GENERAR indicadores misionales,		</a:t>
            </a:r>
          </a:p>
          <a:p>
            <a:r>
              <a:rPr lang="es-MX" sz="2000" b="1" dirty="0">
                <a:solidFill>
                  <a:schemeClr val="tx1"/>
                </a:solidFill>
              </a:rPr>
              <a:t>+</a:t>
            </a:r>
            <a:r>
              <a:rPr lang="es-MX" sz="2000" dirty="0">
                <a:solidFill>
                  <a:schemeClr val="tx1"/>
                </a:solidFill>
              </a:rPr>
              <a:t> ELECCION de indicadores reconocidos como de buenas practicas.</a:t>
            </a:r>
            <a:endParaRPr lang="es-MX" sz="2000" b="1" dirty="0">
              <a:solidFill>
                <a:schemeClr val="tx1"/>
              </a:solidFill>
            </a:endParaRPr>
          </a:p>
          <a:p>
            <a:r>
              <a:rPr lang="es-MX" sz="2000" b="1" dirty="0">
                <a:solidFill>
                  <a:schemeClr val="tx1"/>
                </a:solidFill>
              </a:rPr>
              <a:t>+ </a:t>
            </a:r>
            <a:r>
              <a:rPr lang="es-MX" sz="2000" dirty="0">
                <a:solidFill>
                  <a:schemeClr val="tx1"/>
                </a:solidFill>
              </a:rPr>
              <a:t>DELINEAR una estrategia de comunicación  y difusión</a:t>
            </a:r>
            <a:endParaRPr lang="es-PY" sz="2000" dirty="0">
              <a:solidFill>
                <a:schemeClr val="tx1"/>
              </a:solidFill>
            </a:endParaRPr>
          </a:p>
        </p:txBody>
      </p:sp>
      <p:grpSp>
        <p:nvGrpSpPr>
          <p:cNvPr id="15" name="Grupo 14">
            <a:extLst>
              <a:ext uri="{FF2B5EF4-FFF2-40B4-BE49-F238E27FC236}">
                <a16:creationId xmlns:a16="http://schemas.microsoft.com/office/drawing/2014/main" id="{3B8EE7EC-A969-D2EA-5C4C-E9953E703B69}"/>
              </a:ext>
            </a:extLst>
          </p:cNvPr>
          <p:cNvGrpSpPr/>
          <p:nvPr/>
        </p:nvGrpSpPr>
        <p:grpSpPr>
          <a:xfrm>
            <a:off x="701173" y="6086937"/>
            <a:ext cx="3826952" cy="464357"/>
            <a:chOff x="5772665" y="5884701"/>
            <a:chExt cx="6010142" cy="729262"/>
          </a:xfrm>
        </p:grpSpPr>
        <p:pic>
          <p:nvPicPr>
            <p:cNvPr id="16" name="Imagen 15">
              <a:extLst>
                <a:ext uri="{FF2B5EF4-FFF2-40B4-BE49-F238E27FC236}">
                  <a16:creationId xmlns:a16="http://schemas.microsoft.com/office/drawing/2014/main" id="{4F9D0012-2A23-1E0A-4779-B252EAC69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779" y="5937911"/>
              <a:ext cx="1897402" cy="631575"/>
            </a:xfrm>
            <a:prstGeom prst="rect">
              <a:avLst/>
            </a:prstGeom>
          </p:spPr>
        </p:pic>
        <p:pic>
          <p:nvPicPr>
            <p:cNvPr id="18" name="Imagen 17">
              <a:extLst>
                <a:ext uri="{FF2B5EF4-FFF2-40B4-BE49-F238E27FC236}">
                  <a16:creationId xmlns:a16="http://schemas.microsoft.com/office/drawing/2014/main" id="{26D4E6A3-ECB3-461D-EA51-370983DFD6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665" y="5900726"/>
              <a:ext cx="2241289" cy="680970"/>
            </a:xfrm>
            <a:prstGeom prst="rect">
              <a:avLst/>
            </a:prstGeom>
          </p:spPr>
        </p:pic>
        <p:pic>
          <p:nvPicPr>
            <p:cNvPr id="19" name="Imagen 18">
              <a:extLst>
                <a:ext uri="{FF2B5EF4-FFF2-40B4-BE49-F238E27FC236}">
                  <a16:creationId xmlns:a16="http://schemas.microsoft.com/office/drawing/2014/main" id="{FFC44363-82FF-E2A3-78CF-DE5EC6A372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007" y="5884701"/>
              <a:ext cx="1447800" cy="729262"/>
            </a:xfrm>
            <a:prstGeom prst="rect">
              <a:avLst/>
            </a:prstGeom>
          </p:spPr>
        </p:pic>
      </p:grpSp>
      <p:pic>
        <p:nvPicPr>
          <p:cNvPr id="13" name="Picture 2" descr="Fonavis archivos - Portada :: Ministerio Urbanismo Vivienda y Habitat">
            <a:extLst>
              <a:ext uri="{FF2B5EF4-FFF2-40B4-BE49-F238E27FC236}">
                <a16:creationId xmlns:a16="http://schemas.microsoft.com/office/drawing/2014/main" id="{B41896AA-BFF3-47A1-906D-9C57B2F87190}"/>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7251222" y="574687"/>
            <a:ext cx="3352800" cy="18859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38D542EF-C4F3-4EB8-86AF-B50DF78B1B63}"/>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t="-799"/>
          <a:stretch/>
        </p:blipFill>
        <p:spPr>
          <a:xfrm>
            <a:off x="8996679" y="2576086"/>
            <a:ext cx="2819400" cy="2094043"/>
          </a:xfrm>
          <a:prstGeom prst="rect">
            <a:avLst/>
          </a:prstGeom>
          <a:effectLst>
            <a:outerShdw blurRad="50800" dist="38100" dir="2700000" algn="tl" rotWithShape="0">
              <a:prstClr val="black">
                <a:alpha val="40000"/>
              </a:prstClr>
            </a:outerShdw>
          </a:effectLst>
        </p:spPr>
      </p:pic>
      <p:pic>
        <p:nvPicPr>
          <p:cNvPr id="17" name="Imagen 17" descr="Sustainable Development Goal-es-17.jpg">
            <a:extLst>
              <a:ext uri="{FF2B5EF4-FFF2-40B4-BE49-F238E27FC236}">
                <a16:creationId xmlns:a16="http://schemas.microsoft.com/office/drawing/2014/main" id="{CE2A9EF1-C391-4D2A-9FC9-BC7620B5D5EC}"/>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0723879" y="1428752"/>
            <a:ext cx="1066800" cy="1066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Imagen 19" descr="Objetivo de Desarrollo Sostenible 3 - Wikipedia, la ...">
            <a:extLst>
              <a:ext uri="{FF2B5EF4-FFF2-40B4-BE49-F238E27FC236}">
                <a16:creationId xmlns:a16="http://schemas.microsoft.com/office/drawing/2014/main" id="{E2445099-3D2F-4549-BB64-99A94EAF93FA}"/>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096000" y="4808654"/>
            <a:ext cx="1066800" cy="1038000"/>
          </a:xfrm>
          <a:prstGeom prst="rect">
            <a:avLst/>
          </a:prstGeom>
          <a:noFill/>
          <a:effectLst>
            <a:outerShdw blurRad="50800" dist="38100" dir="2700000" algn="tl" rotWithShape="0">
              <a:prstClr val="black">
                <a:alpha val="40000"/>
              </a:prstClr>
            </a:outerShdw>
          </a:effectLst>
        </p:spPr>
      </p:pic>
      <p:pic>
        <p:nvPicPr>
          <p:cNvPr id="21" name="Imagen 20" descr="https://upload.wikimedia.org/wikipedia/commons/thumb/4/4a/Sustainable_Development_Goal-es-10.jpg/1200px-Sustainable_Development_Goal-es-10.jpg">
            <a:extLst>
              <a:ext uri="{FF2B5EF4-FFF2-40B4-BE49-F238E27FC236}">
                <a16:creationId xmlns:a16="http://schemas.microsoft.com/office/drawing/2014/main" id="{C79C8C56-2297-4767-8D0B-F02B421CEB09}"/>
              </a:ext>
            </a:extLst>
          </p:cNvPr>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902259" y="4808654"/>
            <a:ext cx="1091205" cy="1050918"/>
          </a:xfrm>
          <a:prstGeom prst="rect">
            <a:avLst/>
          </a:prstGeom>
          <a:noFill/>
          <a:effectLst>
            <a:outerShdw blurRad="50800" dist="38100" dir="2700000" algn="tl" rotWithShape="0">
              <a:prstClr val="black">
                <a:alpha val="40000"/>
              </a:prstClr>
            </a:outerShdw>
          </a:effectLst>
        </p:spPr>
      </p:pic>
      <p:pic>
        <p:nvPicPr>
          <p:cNvPr id="22" name="Picture 6" descr="Puede ser una imagen de una o varias personas, personas de pie y al aire libre">
            <a:extLst>
              <a:ext uri="{FF2B5EF4-FFF2-40B4-BE49-F238E27FC236}">
                <a16:creationId xmlns:a16="http://schemas.microsoft.com/office/drawing/2014/main" id="{C28B111A-D2A5-43F4-9615-36587FF02734}"/>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3123763" y="3962400"/>
            <a:ext cx="2839204" cy="18920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Imagen 22" descr="Objetivo de Desarrollo Sostenible 5 - Wikipedia, la ...">
            <a:extLst>
              <a:ext uri="{FF2B5EF4-FFF2-40B4-BE49-F238E27FC236}">
                <a16:creationId xmlns:a16="http://schemas.microsoft.com/office/drawing/2014/main" id="{A39FA380-725A-42ED-95A6-6545E806900D}"/>
              </a:ext>
            </a:extLst>
          </p:cNvPr>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9690684" y="4795736"/>
            <a:ext cx="990600" cy="955063"/>
          </a:xfrm>
          <a:prstGeom prst="rect">
            <a:avLst/>
          </a:prstGeom>
          <a:noFill/>
          <a:effectLst>
            <a:outerShdw blurRad="50800" dist="38100" dir="2700000" algn="tl" rotWithShape="0">
              <a:prstClr val="black">
                <a:alpha val="40000"/>
              </a:prstClr>
            </a:outerShdw>
          </a:effectLst>
        </p:spPr>
      </p:pic>
      <p:pic>
        <p:nvPicPr>
          <p:cNvPr id="24" name="Imagen 23" descr="https://www.ip.gov.py/ip/wp-content/uploads/2021/01/construccion-de-viviendas-sociales-MUVH-5.jpg">
            <a:extLst>
              <a:ext uri="{FF2B5EF4-FFF2-40B4-BE49-F238E27FC236}">
                <a16:creationId xmlns:a16="http://schemas.microsoft.com/office/drawing/2014/main" id="{13806EBD-8284-4076-8BEC-6D63C2C41A8A}"/>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bwMode="auto">
          <a:xfrm>
            <a:off x="7313419" y="4795736"/>
            <a:ext cx="2226646" cy="1729141"/>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3414AF42-9EA1-4A1E-87AE-43A909190910}"/>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6120445" y="2576086"/>
            <a:ext cx="2718755" cy="2094043"/>
          </a:xfrm>
          <a:prstGeom prst="rect">
            <a:avLst/>
          </a:prstGeom>
          <a:effectLst>
            <a:outerShdw blurRad="50800" dist="38100" dir="2700000" algn="tl" rotWithShape="0">
              <a:prstClr val="black">
                <a:alpha val="40000"/>
              </a:prstClr>
            </a:outerShdw>
          </a:effectLst>
        </p:spPr>
      </p:pic>
      <p:pic>
        <p:nvPicPr>
          <p:cNvPr id="26" name="Imagen 25" descr="Resultado de imagen para ods11">
            <a:extLst>
              <a:ext uri="{FF2B5EF4-FFF2-40B4-BE49-F238E27FC236}">
                <a16:creationId xmlns:a16="http://schemas.microsoft.com/office/drawing/2014/main" id="{255AFD41-A08D-4B79-84F5-30CBA52472A6}"/>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1371809"/>
            <a:ext cx="1075685" cy="1066800"/>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53780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21ABE7-A2CC-432A-8186-92A9D3593C33}"/>
              </a:ext>
            </a:extLst>
          </p:cNvPr>
          <p:cNvSpPr txBox="1"/>
          <p:nvPr/>
        </p:nvSpPr>
        <p:spPr>
          <a:xfrm>
            <a:off x="1524000" y="1143000"/>
            <a:ext cx="9296400" cy="3908762"/>
          </a:xfrm>
          <a:prstGeom prst="rect">
            <a:avLst/>
          </a:prstGeom>
          <a:noFill/>
        </p:spPr>
        <p:txBody>
          <a:bodyPr wrap="square" rtlCol="0">
            <a:spAutoFit/>
          </a:bodyPr>
          <a:lstStyle/>
          <a:p>
            <a:pPr algn="ctr"/>
            <a:r>
              <a:rPr lang="es-MX" sz="2800" b="1" dirty="0">
                <a:solidFill>
                  <a:srgbClr val="0091D2"/>
                </a:solidFill>
                <a:latin typeface="Arial Black" panose="020B0A04020102020204" pitchFamily="34" charset="0"/>
              </a:rPr>
              <a:t>METODOLOGÍA DESARROLLADA</a:t>
            </a:r>
          </a:p>
          <a:p>
            <a:pPr algn="just" defTabSz="228600"/>
            <a:endParaRPr lang="es-MX" sz="2000" b="1" dirty="0">
              <a:latin typeface="Arial" panose="020B0604020202020204" pitchFamily="34" charset="0"/>
              <a:cs typeface="Arial" panose="020B0604020202020204" pitchFamily="34" charset="0"/>
            </a:endParaRPr>
          </a:p>
          <a:p>
            <a:pPr algn="just" defTabSz="228600"/>
            <a:r>
              <a:rPr lang="es-MX" sz="2000" b="1" dirty="0">
                <a:solidFill>
                  <a:schemeClr val="bg1"/>
                </a:solidFill>
                <a:latin typeface="Arial" panose="020B0604020202020204" pitchFamily="34" charset="0"/>
                <a:cs typeface="Arial" panose="020B0604020202020204" pitchFamily="34" charset="0"/>
              </a:rPr>
              <a:t>Durante los encuentros virtuales, los cuales se generaron espacios de debate durante el desarrollo cada integrante del comité de rendición de cuentas expuso desde su percepción cuales serían los datos de interés de la ciudadanía.</a:t>
            </a:r>
          </a:p>
          <a:p>
            <a:pPr algn="just" defTabSz="228600"/>
            <a:endParaRPr lang="es-MX" sz="2000" b="1" dirty="0">
              <a:solidFill>
                <a:schemeClr val="bg1"/>
              </a:solidFill>
              <a:latin typeface="Arial" panose="020B0604020202020204" pitchFamily="34" charset="0"/>
              <a:cs typeface="Arial" panose="020B0604020202020204" pitchFamily="34" charset="0"/>
            </a:endParaRPr>
          </a:p>
          <a:p>
            <a:pPr algn="just" defTabSz="228600"/>
            <a:r>
              <a:rPr lang="es-MX" sz="2000" b="1" dirty="0">
                <a:solidFill>
                  <a:schemeClr val="bg1"/>
                </a:solidFill>
                <a:latin typeface="Arial" panose="020B0604020202020204" pitchFamily="34" charset="0"/>
                <a:cs typeface="Arial" panose="020B0604020202020204" pitchFamily="34" charset="0"/>
              </a:rPr>
              <a:t>- Cantidad de beneficiarios de viviendas por género, </a:t>
            </a:r>
          </a:p>
          <a:p>
            <a:pPr algn="just" defTabSz="228600">
              <a:buFontTx/>
              <a:buChar char="-"/>
            </a:pPr>
            <a:r>
              <a:rPr lang="es-MX" sz="2000" b="1" dirty="0">
                <a:solidFill>
                  <a:schemeClr val="bg1"/>
                </a:solidFill>
                <a:latin typeface="Arial" panose="020B0604020202020204" pitchFamily="34" charset="0"/>
                <a:cs typeface="Arial" panose="020B0604020202020204" pitchFamily="34" charset="0"/>
              </a:rPr>
              <a:t>Cantidad de beneficiarios por franja </a:t>
            </a:r>
            <a:r>
              <a:rPr lang="es-MX" sz="2000" b="1" dirty="0" err="1">
                <a:solidFill>
                  <a:schemeClr val="bg1"/>
                </a:solidFill>
                <a:latin typeface="Arial" panose="020B0604020202020204" pitchFamily="34" charset="0"/>
                <a:cs typeface="Arial" panose="020B0604020202020204" pitchFamily="34" charset="0"/>
              </a:rPr>
              <a:t>etárea</a:t>
            </a:r>
            <a:r>
              <a:rPr lang="es-MX" sz="2000" b="1" dirty="0">
                <a:solidFill>
                  <a:schemeClr val="bg1"/>
                </a:solidFill>
                <a:latin typeface="Arial" panose="020B0604020202020204" pitchFamily="34" charset="0"/>
                <a:cs typeface="Arial" panose="020B0604020202020204" pitchFamily="34" charset="0"/>
              </a:rPr>
              <a:t>,</a:t>
            </a:r>
          </a:p>
          <a:p>
            <a:pPr algn="just" defTabSz="228600">
              <a:buFontTx/>
              <a:buChar char="-"/>
            </a:pPr>
            <a:r>
              <a:rPr lang="es-MX" sz="2000" b="1" dirty="0">
                <a:solidFill>
                  <a:schemeClr val="bg1"/>
                </a:solidFill>
                <a:latin typeface="Arial" panose="020B0604020202020204" pitchFamily="34" charset="0"/>
                <a:cs typeface="Arial" panose="020B0604020202020204" pitchFamily="34" charset="0"/>
              </a:rPr>
              <a:t> Cantidad de beneficiarios con </a:t>
            </a:r>
            <a:r>
              <a:rPr lang="es-MX" sz="2000" b="1" dirty="0" err="1">
                <a:solidFill>
                  <a:schemeClr val="bg1"/>
                </a:solidFill>
                <a:latin typeface="Arial" panose="020B0604020202020204" pitchFamily="34" charset="0"/>
                <a:cs typeface="Arial" panose="020B0604020202020204" pitchFamily="34" charset="0"/>
              </a:rPr>
              <a:t>Pcds.</a:t>
            </a:r>
            <a:r>
              <a:rPr lang="es-MX" sz="2000" b="1" dirty="0">
                <a:solidFill>
                  <a:schemeClr val="bg1"/>
                </a:solidFill>
                <a:latin typeface="Arial" panose="020B0604020202020204" pitchFamily="34" charset="0"/>
                <a:cs typeface="Arial" panose="020B0604020202020204" pitchFamily="34" charset="0"/>
              </a:rPr>
              <a:t> </a:t>
            </a:r>
          </a:p>
          <a:p>
            <a:pPr algn="just" defTabSz="228600"/>
            <a:r>
              <a:rPr lang="es-MX" sz="2000" b="1" dirty="0">
                <a:solidFill>
                  <a:schemeClr val="bg1"/>
                </a:solidFill>
                <a:latin typeface="Arial" panose="020B0604020202020204" pitchFamily="34" charset="0"/>
                <a:cs typeface="Arial" panose="020B0604020202020204" pitchFamily="34" charset="0"/>
              </a:rPr>
              <a:t>- Cantidad de proyectos y viviendas por departamentos, </a:t>
            </a:r>
          </a:p>
          <a:p>
            <a:pPr algn="just" defTabSz="228600"/>
            <a:r>
              <a:rPr lang="es-MX" sz="2000" b="1" dirty="0">
                <a:solidFill>
                  <a:schemeClr val="bg1"/>
                </a:solidFill>
                <a:latin typeface="Arial" panose="020B0604020202020204" pitchFamily="34" charset="0"/>
                <a:cs typeface="Arial" panose="020B0604020202020204" pitchFamily="34" charset="0"/>
              </a:rPr>
              <a:t>- Estado de las obras y avance de las obras.</a:t>
            </a:r>
          </a:p>
        </p:txBody>
      </p:sp>
    </p:spTree>
    <p:extLst>
      <p:ext uri="{BB962C8B-B14F-4D97-AF65-F5344CB8AC3E}">
        <p14:creationId xmlns:p14="http://schemas.microsoft.com/office/powerpoint/2010/main" val="28263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3B8EE7EC-A969-D2EA-5C4C-E9953E703B69}"/>
              </a:ext>
            </a:extLst>
          </p:cNvPr>
          <p:cNvGrpSpPr/>
          <p:nvPr/>
        </p:nvGrpSpPr>
        <p:grpSpPr>
          <a:xfrm>
            <a:off x="1295400" y="6088843"/>
            <a:ext cx="3826952" cy="464357"/>
            <a:chOff x="5772665" y="5884701"/>
            <a:chExt cx="6010142" cy="729262"/>
          </a:xfrm>
        </p:grpSpPr>
        <p:pic>
          <p:nvPicPr>
            <p:cNvPr id="16" name="Imagen 15">
              <a:extLst>
                <a:ext uri="{FF2B5EF4-FFF2-40B4-BE49-F238E27FC236}">
                  <a16:creationId xmlns:a16="http://schemas.microsoft.com/office/drawing/2014/main" id="{4F9D0012-2A23-1E0A-4779-B252EAC69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779" y="5937911"/>
              <a:ext cx="1897402" cy="631575"/>
            </a:xfrm>
            <a:prstGeom prst="rect">
              <a:avLst/>
            </a:prstGeom>
          </p:spPr>
        </p:pic>
        <p:pic>
          <p:nvPicPr>
            <p:cNvPr id="18" name="Imagen 17">
              <a:extLst>
                <a:ext uri="{FF2B5EF4-FFF2-40B4-BE49-F238E27FC236}">
                  <a16:creationId xmlns:a16="http://schemas.microsoft.com/office/drawing/2014/main" id="{26D4E6A3-ECB3-461D-EA51-370983DFD6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665" y="5900726"/>
              <a:ext cx="2241289" cy="680970"/>
            </a:xfrm>
            <a:prstGeom prst="rect">
              <a:avLst/>
            </a:prstGeom>
          </p:spPr>
        </p:pic>
        <p:pic>
          <p:nvPicPr>
            <p:cNvPr id="19" name="Imagen 18">
              <a:extLst>
                <a:ext uri="{FF2B5EF4-FFF2-40B4-BE49-F238E27FC236}">
                  <a16:creationId xmlns:a16="http://schemas.microsoft.com/office/drawing/2014/main" id="{FFC44363-82FF-E2A3-78CF-DE5EC6A372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007" y="5884701"/>
              <a:ext cx="1447800" cy="729262"/>
            </a:xfrm>
            <a:prstGeom prst="rect">
              <a:avLst/>
            </a:prstGeom>
          </p:spPr>
        </p:pic>
      </p:grpSp>
      <p:sp>
        <p:nvSpPr>
          <p:cNvPr id="3" name="CuadroTexto 2">
            <a:extLst>
              <a:ext uri="{FF2B5EF4-FFF2-40B4-BE49-F238E27FC236}">
                <a16:creationId xmlns:a16="http://schemas.microsoft.com/office/drawing/2014/main" id="{4072936C-E497-6EA5-70C7-ED88D3BA8B57}"/>
              </a:ext>
            </a:extLst>
          </p:cNvPr>
          <p:cNvSpPr txBox="1"/>
          <p:nvPr/>
        </p:nvSpPr>
        <p:spPr>
          <a:xfrm>
            <a:off x="492395" y="1416929"/>
            <a:ext cx="6096000" cy="5632311"/>
          </a:xfrm>
          <a:prstGeom prst="rect">
            <a:avLst/>
          </a:prstGeom>
          <a:noFill/>
        </p:spPr>
        <p:txBody>
          <a:bodyPr wrap="square" rtlCol="0">
            <a:spAutoFit/>
          </a:bodyPr>
          <a:lstStyle>
            <a:defPPr>
              <a:defRPr lang="es-PY"/>
            </a:defPPr>
            <a:lvl1pPr algn="just" defTabSz="228600">
              <a:defRPr sz="1400">
                <a:solidFill>
                  <a:schemeClr val="bg1"/>
                </a:solidFill>
                <a:latin typeface="Arial" panose="020B0604020202020204" pitchFamily="34" charset="0"/>
                <a:cs typeface="Arial" panose="020B0604020202020204" pitchFamily="34" charset="0"/>
              </a:defRPr>
            </a:lvl1pPr>
          </a:lstStyle>
          <a:p>
            <a:r>
              <a:rPr lang="es-MX" sz="2000" dirty="0">
                <a:solidFill>
                  <a:schemeClr val="tx1"/>
                </a:solidFill>
              </a:rPr>
              <a:t>El grupo identificó acciones o procesos internos que venimos realizando como Institución pero que no se visualiza en nuestra WEB</a:t>
            </a:r>
          </a:p>
          <a:p>
            <a:r>
              <a:rPr lang="es-MX" sz="2000" dirty="0">
                <a:solidFill>
                  <a:schemeClr val="tx1"/>
                </a:solidFill>
              </a:rPr>
              <a:t>  </a:t>
            </a:r>
          </a:p>
          <a:p>
            <a:r>
              <a:rPr lang="es-MX" sz="2000" dirty="0">
                <a:solidFill>
                  <a:schemeClr val="tx1"/>
                </a:solidFill>
              </a:rPr>
              <a:t>1- 	Se cuenta con un </a:t>
            </a:r>
            <a:r>
              <a:rPr lang="es-MX" sz="2000" b="1" dirty="0">
                <a:solidFill>
                  <a:srgbClr val="0091D2"/>
                </a:solidFill>
              </a:rPr>
              <a:t>POI</a:t>
            </a:r>
            <a:r>
              <a:rPr lang="es-MX" sz="2000" dirty="0">
                <a:solidFill>
                  <a:schemeClr val="tx1"/>
                </a:solidFill>
              </a:rPr>
              <a:t> que reporta al </a:t>
            </a:r>
            <a:r>
              <a:rPr lang="es-MX" sz="2000" b="1" dirty="0">
                <a:solidFill>
                  <a:srgbClr val="0091D2"/>
                </a:solidFill>
              </a:rPr>
              <a:t>SPR</a:t>
            </a:r>
            <a:r>
              <a:rPr lang="es-MX" sz="2000" b="1" dirty="0">
                <a:solidFill>
                  <a:schemeClr val="tx1"/>
                </a:solidFill>
              </a:rPr>
              <a:t>,</a:t>
            </a:r>
          </a:p>
          <a:p>
            <a:r>
              <a:rPr lang="es-MX" sz="2000" dirty="0">
                <a:solidFill>
                  <a:schemeClr val="tx1"/>
                </a:solidFill>
              </a:rPr>
              <a:t>		administrado por la </a:t>
            </a:r>
            <a:r>
              <a:rPr lang="es-MX" sz="2000" b="1" dirty="0">
                <a:solidFill>
                  <a:srgbClr val="0091D2"/>
                </a:solidFill>
              </a:rPr>
              <a:t>STP</a:t>
            </a:r>
          </a:p>
          <a:p>
            <a:r>
              <a:rPr lang="es-MX" sz="2000" dirty="0">
                <a:solidFill>
                  <a:schemeClr val="tx1"/>
                </a:solidFill>
              </a:rPr>
              <a:t>2-  Informes mensuales de ejecución presupuestaria </a:t>
            </a:r>
          </a:p>
          <a:p>
            <a:r>
              <a:rPr lang="es-MX" sz="2000" dirty="0">
                <a:solidFill>
                  <a:schemeClr val="tx1"/>
                </a:solidFill>
              </a:rPr>
              <a:t>     remitidos a Hacienda</a:t>
            </a:r>
          </a:p>
          <a:p>
            <a:r>
              <a:rPr lang="es-MX" sz="2000" dirty="0">
                <a:solidFill>
                  <a:schemeClr val="tx1"/>
                </a:solidFill>
              </a:rPr>
              <a:t>3- Respuestas a Solicitudes de Acceso a la </a:t>
            </a:r>
          </a:p>
          <a:p>
            <a:r>
              <a:rPr lang="es-MX" sz="2000" dirty="0">
                <a:solidFill>
                  <a:schemeClr val="tx1"/>
                </a:solidFill>
              </a:rPr>
              <a:t>    Información reiterativas. Esto a hoy ya creamos una pestaña aparte en nuestra web. </a:t>
            </a:r>
          </a:p>
          <a:p>
            <a:endParaRPr lang="es-MX" sz="2000" dirty="0">
              <a:solidFill>
                <a:schemeClr val="tx1"/>
              </a:solidFill>
            </a:endParaRPr>
          </a:p>
          <a:p>
            <a:r>
              <a:rPr lang="es-MX" sz="2000" dirty="0">
                <a:solidFill>
                  <a:schemeClr val="tx1"/>
                </a:solidFill>
              </a:rPr>
              <a:t>Los informes mencionados se encuentran visibles en el portal WEB de esas Instituciones no así en la nuestra.</a:t>
            </a:r>
          </a:p>
          <a:p>
            <a:endParaRPr lang="es-MX" sz="2000" dirty="0">
              <a:solidFill>
                <a:schemeClr val="tx1"/>
              </a:solidFill>
            </a:endParaRPr>
          </a:p>
          <a:p>
            <a:endParaRPr lang="es-MX" sz="2000" dirty="0">
              <a:solidFill>
                <a:schemeClr val="tx1"/>
              </a:solidFill>
            </a:endParaRPr>
          </a:p>
          <a:p>
            <a:r>
              <a:rPr lang="es-MX" sz="2000" dirty="0">
                <a:solidFill>
                  <a:schemeClr val="tx1"/>
                </a:solidFill>
              </a:rPr>
              <a:t>	</a:t>
            </a:r>
            <a:endParaRPr lang="es-MX" sz="2000" b="1" dirty="0">
              <a:solidFill>
                <a:srgbClr val="0091D2"/>
              </a:solidFill>
            </a:endParaRPr>
          </a:p>
        </p:txBody>
      </p:sp>
      <p:pic>
        <p:nvPicPr>
          <p:cNvPr id="5" name="Imagen 4"/>
          <p:cNvPicPr>
            <a:picLocks noChangeAspect="1"/>
          </p:cNvPicPr>
          <p:nvPr/>
        </p:nvPicPr>
        <p:blipFill rotWithShape="1">
          <a:blip r:embed="rId6" cstate="email">
            <a:extLst>
              <a:ext uri="{28A0092B-C50C-407E-A947-70E740481C1C}">
                <a14:useLocalDpi xmlns:a14="http://schemas.microsoft.com/office/drawing/2010/main"/>
              </a:ext>
            </a:extLst>
          </a:blip>
          <a:srcRect b="78464"/>
          <a:stretch/>
        </p:blipFill>
        <p:spPr>
          <a:xfrm>
            <a:off x="7415795" y="1752600"/>
            <a:ext cx="4258410" cy="1294545"/>
          </a:xfrm>
          <a:prstGeom prst="rect">
            <a:avLst/>
          </a:prstGeom>
        </p:spPr>
      </p:pic>
      <p:pic>
        <p:nvPicPr>
          <p:cNvPr id="10" name="Imagen 9">
            <a:extLst>
              <a:ext uri="{FF2B5EF4-FFF2-40B4-BE49-F238E27FC236}">
                <a16:creationId xmlns:a16="http://schemas.microsoft.com/office/drawing/2014/main" id="{FD0D93DB-91FF-49E0-888C-8C93DCF34F79}"/>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601900" y="3405508"/>
            <a:ext cx="3370900" cy="2555284"/>
          </a:xfrm>
          <a:prstGeom prst="rect">
            <a:avLst/>
          </a:prstGeom>
        </p:spPr>
      </p:pic>
    </p:spTree>
    <p:extLst>
      <p:ext uri="{BB962C8B-B14F-4D97-AF65-F5344CB8AC3E}">
        <p14:creationId xmlns:p14="http://schemas.microsoft.com/office/powerpoint/2010/main" val="21851833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7110D78-8FAA-E8CE-8683-3F7552A0A794}"/>
              </a:ext>
            </a:extLst>
          </p:cNvPr>
          <p:cNvSpPr txBox="1"/>
          <p:nvPr/>
        </p:nvSpPr>
        <p:spPr>
          <a:xfrm>
            <a:off x="381000" y="609600"/>
            <a:ext cx="5715000" cy="954107"/>
          </a:xfrm>
          <a:prstGeom prst="rect">
            <a:avLst/>
          </a:prstGeom>
          <a:noFill/>
        </p:spPr>
        <p:txBody>
          <a:bodyPr wrap="square">
            <a:spAutoFit/>
          </a:bodyPr>
          <a:lstStyle>
            <a:defPPr>
              <a:defRPr lang="es-PY"/>
            </a:defPPr>
            <a:lvl1pPr>
              <a:defRPr sz="2400" b="1">
                <a:solidFill>
                  <a:srgbClr val="0091D2"/>
                </a:solidFill>
                <a:latin typeface="Arial Black" panose="020B0A04020102020204" pitchFamily="34" charset="0"/>
              </a:defRPr>
            </a:lvl1pPr>
          </a:lstStyle>
          <a:p>
            <a:r>
              <a:rPr lang="es-PY" sz="2800" dirty="0"/>
              <a:t>Informes disponibles en la página web del MUVH</a:t>
            </a:r>
          </a:p>
        </p:txBody>
      </p:sp>
      <p:grpSp>
        <p:nvGrpSpPr>
          <p:cNvPr id="5" name="Grupo 4">
            <a:extLst>
              <a:ext uri="{FF2B5EF4-FFF2-40B4-BE49-F238E27FC236}">
                <a16:creationId xmlns:a16="http://schemas.microsoft.com/office/drawing/2014/main" id="{A43FE2DC-9199-7A9A-4145-8E258699E90B}"/>
              </a:ext>
            </a:extLst>
          </p:cNvPr>
          <p:cNvGrpSpPr/>
          <p:nvPr/>
        </p:nvGrpSpPr>
        <p:grpSpPr>
          <a:xfrm>
            <a:off x="609600" y="6019800"/>
            <a:ext cx="5001523" cy="594163"/>
            <a:chOff x="5772665" y="5884701"/>
            <a:chExt cx="6010142" cy="729262"/>
          </a:xfrm>
        </p:grpSpPr>
        <p:pic>
          <p:nvPicPr>
            <p:cNvPr id="6" name="Imagen 5">
              <a:extLst>
                <a:ext uri="{FF2B5EF4-FFF2-40B4-BE49-F238E27FC236}">
                  <a16:creationId xmlns:a16="http://schemas.microsoft.com/office/drawing/2014/main" id="{BCB05F4E-A322-FE57-7E8D-2401A02BA3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779" y="5937911"/>
              <a:ext cx="1897402" cy="631575"/>
            </a:xfrm>
            <a:prstGeom prst="rect">
              <a:avLst/>
            </a:prstGeom>
          </p:spPr>
        </p:pic>
        <p:pic>
          <p:nvPicPr>
            <p:cNvPr id="8" name="Imagen 7">
              <a:extLst>
                <a:ext uri="{FF2B5EF4-FFF2-40B4-BE49-F238E27FC236}">
                  <a16:creationId xmlns:a16="http://schemas.microsoft.com/office/drawing/2014/main" id="{BF6E4390-F16C-9B17-A1C4-63CE6BD5F6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665" y="5900726"/>
              <a:ext cx="2241289" cy="680970"/>
            </a:xfrm>
            <a:prstGeom prst="rect">
              <a:avLst/>
            </a:prstGeom>
          </p:spPr>
        </p:pic>
        <p:pic>
          <p:nvPicPr>
            <p:cNvPr id="9" name="Imagen 8">
              <a:extLst>
                <a:ext uri="{FF2B5EF4-FFF2-40B4-BE49-F238E27FC236}">
                  <a16:creationId xmlns:a16="http://schemas.microsoft.com/office/drawing/2014/main" id="{57A6A860-065B-FE16-92A3-100AFC3AA2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5007" y="5884701"/>
              <a:ext cx="1447800" cy="729262"/>
            </a:xfrm>
            <a:prstGeom prst="rect">
              <a:avLst/>
            </a:prstGeom>
          </p:spPr>
        </p:pic>
      </p:grpSp>
      <p:pic>
        <p:nvPicPr>
          <p:cNvPr id="12" name="Imagen 11">
            <a:extLst>
              <a:ext uri="{FF2B5EF4-FFF2-40B4-BE49-F238E27FC236}">
                <a16:creationId xmlns:a16="http://schemas.microsoft.com/office/drawing/2014/main" id="{1721D37F-2506-4611-A1B3-8E3E52D656C7}"/>
              </a:ext>
            </a:extLst>
          </p:cNvPr>
          <p:cNvPicPr>
            <a:picLocks noChangeAspect="1"/>
          </p:cNvPicPr>
          <p:nvPr/>
        </p:nvPicPr>
        <p:blipFill rotWithShape="1">
          <a:blip r:embed="rId6" cstate="print"/>
          <a:srcRect l="65000" t="78371" r="21790" b="12641"/>
          <a:stretch/>
        </p:blipFill>
        <p:spPr>
          <a:xfrm>
            <a:off x="4146019" y="1993870"/>
            <a:ext cx="2559066" cy="1088200"/>
          </a:xfrm>
          <a:prstGeom prst="rect">
            <a:avLst/>
          </a:prstGeom>
        </p:spPr>
      </p:pic>
      <p:pic>
        <p:nvPicPr>
          <p:cNvPr id="13" name="Imagen 12">
            <a:extLst>
              <a:ext uri="{FF2B5EF4-FFF2-40B4-BE49-F238E27FC236}">
                <a16:creationId xmlns:a16="http://schemas.microsoft.com/office/drawing/2014/main" id="{0CA155ED-1984-487A-BD18-EE487B02A4EB}"/>
              </a:ext>
            </a:extLst>
          </p:cNvPr>
          <p:cNvPicPr/>
          <p:nvPr/>
        </p:nvPicPr>
        <p:blipFill rotWithShape="1">
          <a:blip r:embed="rId7" cstate="print"/>
          <a:srcRect l="23756" t="17489" r="4328" b="24237"/>
          <a:stretch/>
        </p:blipFill>
        <p:spPr bwMode="auto">
          <a:xfrm>
            <a:off x="7162800" y="3704518"/>
            <a:ext cx="4538345" cy="2467682"/>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E6CD2EFE-3C3A-4598-BF0A-ABD74FFE0569}"/>
              </a:ext>
            </a:extLst>
          </p:cNvPr>
          <p:cNvPicPr/>
          <p:nvPr/>
        </p:nvPicPr>
        <p:blipFill rotWithShape="1">
          <a:blip r:embed="rId8" cstate="print"/>
          <a:srcRect l="13299" t="7658" r="31170" b="47042"/>
          <a:stretch/>
        </p:blipFill>
        <p:spPr bwMode="auto">
          <a:xfrm>
            <a:off x="7157719" y="1066020"/>
            <a:ext cx="4538345" cy="2467682"/>
          </a:xfrm>
          <a:prstGeom prst="rect">
            <a:avLst/>
          </a:prstGeom>
          <a:ln>
            <a:noFill/>
          </a:ln>
          <a:extLst>
            <a:ext uri="{53640926-AAD7-44D8-BBD7-CCE9431645EC}">
              <a14:shadowObscured xmlns:a14="http://schemas.microsoft.com/office/drawing/2010/main"/>
            </a:ext>
          </a:extLst>
        </p:spPr>
      </p:pic>
      <p:sp>
        <p:nvSpPr>
          <p:cNvPr id="16" name="CuadroTexto 15">
            <a:extLst>
              <a:ext uri="{FF2B5EF4-FFF2-40B4-BE49-F238E27FC236}">
                <a16:creationId xmlns:a16="http://schemas.microsoft.com/office/drawing/2014/main" id="{33558D78-E33F-488F-A1C8-C40ED0706CE2}"/>
              </a:ext>
            </a:extLst>
          </p:cNvPr>
          <p:cNvSpPr txBox="1"/>
          <p:nvPr/>
        </p:nvSpPr>
        <p:spPr>
          <a:xfrm>
            <a:off x="304800" y="3911406"/>
            <a:ext cx="6400285" cy="1015663"/>
          </a:xfrm>
          <a:prstGeom prst="rect">
            <a:avLst/>
          </a:prstGeom>
          <a:noFill/>
        </p:spPr>
        <p:txBody>
          <a:bodyPr wrap="square" rtlCol="0">
            <a:spAutoFit/>
          </a:bodyPr>
          <a:lstStyle>
            <a:defPPr>
              <a:defRPr lang="es-PY"/>
            </a:defPPr>
            <a:lvl1pPr lvl="0" algn="just" defTabSz="228600">
              <a:defRPr sz="2000">
                <a:solidFill>
                  <a:schemeClr val="bg1"/>
                </a:solidFill>
                <a:latin typeface="Arial" panose="020B0604020202020204" pitchFamily="34" charset="0"/>
                <a:cs typeface="Arial" panose="020B0604020202020204" pitchFamily="34" charset="0"/>
              </a:defRPr>
            </a:lvl1pPr>
          </a:lstStyle>
          <a:p>
            <a:r>
              <a:rPr lang="es-PY" b="1" dirty="0">
                <a:solidFill>
                  <a:schemeClr val="tx1"/>
                </a:solidFill>
              </a:rPr>
              <a:t>INFORME DE AVANCE DE OBRAS (Formulario P02) </a:t>
            </a:r>
            <a:r>
              <a:rPr lang="es-PY" dirty="0">
                <a:solidFill>
                  <a:schemeClr val="tx1"/>
                </a:solidFill>
              </a:rPr>
              <a:t>en formato de planilla, remitido mensualmente a los organismos de control del Estado.</a:t>
            </a:r>
          </a:p>
        </p:txBody>
      </p:sp>
      <p:sp>
        <p:nvSpPr>
          <p:cNvPr id="18" name="CuadroTexto 17">
            <a:extLst>
              <a:ext uri="{FF2B5EF4-FFF2-40B4-BE49-F238E27FC236}">
                <a16:creationId xmlns:a16="http://schemas.microsoft.com/office/drawing/2014/main" id="{8991B2FB-9D8E-4544-83A9-45F381E75A7A}"/>
              </a:ext>
            </a:extLst>
          </p:cNvPr>
          <p:cNvSpPr txBox="1"/>
          <p:nvPr/>
        </p:nvSpPr>
        <p:spPr>
          <a:xfrm>
            <a:off x="381000" y="2184027"/>
            <a:ext cx="6400285" cy="707886"/>
          </a:xfrm>
          <a:prstGeom prst="rect">
            <a:avLst/>
          </a:prstGeom>
          <a:noFill/>
        </p:spPr>
        <p:txBody>
          <a:bodyPr wrap="square" rtlCol="0">
            <a:spAutoFit/>
          </a:bodyPr>
          <a:lstStyle>
            <a:defPPr>
              <a:defRPr lang="es-PY"/>
            </a:defPPr>
            <a:lvl1pPr lvl="0" algn="just" defTabSz="228600">
              <a:defRPr sz="2000">
                <a:solidFill>
                  <a:schemeClr val="bg1"/>
                </a:solidFill>
                <a:latin typeface="Arial" panose="020B0604020202020204" pitchFamily="34" charset="0"/>
                <a:cs typeface="Arial" panose="020B0604020202020204" pitchFamily="34" charset="0"/>
              </a:defRPr>
            </a:lvl1pPr>
          </a:lstStyle>
          <a:p>
            <a:r>
              <a:rPr lang="es-PY" b="1" dirty="0">
                <a:solidFill>
                  <a:schemeClr val="tx1"/>
                </a:solidFill>
              </a:rPr>
              <a:t>RENDICION DE CUENTAS</a:t>
            </a:r>
          </a:p>
          <a:p>
            <a:r>
              <a:rPr lang="es-PY" dirty="0">
                <a:solidFill>
                  <a:schemeClr val="tx1"/>
                </a:solidFill>
              </a:rPr>
              <a:t>Conforme Decreto 2991/19.</a:t>
            </a:r>
          </a:p>
        </p:txBody>
      </p:sp>
    </p:spTree>
    <p:extLst>
      <p:ext uri="{BB962C8B-B14F-4D97-AF65-F5344CB8AC3E}">
        <p14:creationId xmlns:p14="http://schemas.microsoft.com/office/powerpoint/2010/main" val="139953674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46AF280F-6A9F-5FED-948F-0AB658E50DB6}"/>
              </a:ext>
            </a:extLst>
          </p:cNvPr>
          <p:cNvSpPr txBox="1"/>
          <p:nvPr/>
        </p:nvSpPr>
        <p:spPr>
          <a:xfrm>
            <a:off x="513080" y="2288798"/>
            <a:ext cx="7391400" cy="1631216"/>
          </a:xfrm>
          <a:prstGeom prst="rect">
            <a:avLst/>
          </a:prstGeom>
          <a:noFill/>
        </p:spPr>
        <p:txBody>
          <a:bodyPr wrap="square">
            <a:spAutoFit/>
          </a:bodyPr>
          <a:lstStyle/>
          <a:p>
            <a:pPr algn="just"/>
            <a:r>
              <a:rPr lang="es-PY" sz="2000" b="1" dirty="0">
                <a:solidFill>
                  <a:schemeClr val="bg1"/>
                </a:solidFill>
                <a:latin typeface="Arial" panose="020B0604020202020204" pitchFamily="34" charset="0"/>
                <a:cs typeface="Arial" panose="020B0604020202020204" pitchFamily="34" charset="0"/>
              </a:rPr>
              <a:t>1- MONITOREO DE OBRAS</a:t>
            </a:r>
          </a:p>
          <a:p>
            <a:pPr algn="just"/>
            <a:r>
              <a:rPr lang="es-PY" sz="2000" dirty="0">
                <a:solidFill>
                  <a:schemeClr val="bg1"/>
                </a:solidFill>
                <a:latin typeface="Arial" panose="020B0604020202020204" pitchFamily="34" charset="0"/>
                <a:cs typeface="Arial" panose="020B0604020202020204" pitchFamily="34" charset="0"/>
              </a:rPr>
              <a:t>Plataforma que permite controlar el avance cronológico de las obras ejecutadas en la presente administración, visualizando el registro fotográfico de las etapas constructivas, además del listado de beneficiarios.</a:t>
            </a:r>
          </a:p>
        </p:txBody>
      </p:sp>
      <p:sp>
        <p:nvSpPr>
          <p:cNvPr id="16" name="CuadroTexto 15">
            <a:extLst>
              <a:ext uri="{FF2B5EF4-FFF2-40B4-BE49-F238E27FC236}">
                <a16:creationId xmlns:a16="http://schemas.microsoft.com/office/drawing/2014/main" id="{46AF280F-6A9F-5FED-948F-0AB658E50DB6}"/>
              </a:ext>
            </a:extLst>
          </p:cNvPr>
          <p:cNvSpPr txBox="1"/>
          <p:nvPr/>
        </p:nvSpPr>
        <p:spPr>
          <a:xfrm>
            <a:off x="513080" y="4431322"/>
            <a:ext cx="7391400" cy="1323439"/>
          </a:xfrm>
          <a:prstGeom prst="rect">
            <a:avLst/>
          </a:prstGeom>
          <a:noFill/>
        </p:spPr>
        <p:txBody>
          <a:bodyPr wrap="square">
            <a:spAutoFit/>
          </a:bodyPr>
          <a:lstStyle/>
          <a:p>
            <a:r>
              <a:rPr lang="es-PY" sz="2000" b="1" dirty="0">
                <a:solidFill>
                  <a:schemeClr val="bg1"/>
                </a:solidFill>
                <a:latin typeface="Arial" panose="020B0604020202020204" pitchFamily="34" charset="0"/>
                <a:cs typeface="Arial" panose="020B0604020202020204" pitchFamily="34" charset="0"/>
              </a:rPr>
              <a:t>2- MAPA DE VIVIENDAS</a:t>
            </a:r>
          </a:p>
          <a:p>
            <a:r>
              <a:rPr lang="es-PY" sz="2000" dirty="0">
                <a:solidFill>
                  <a:schemeClr val="bg1"/>
                </a:solidFill>
                <a:latin typeface="Arial" panose="020B0604020202020204" pitchFamily="34" charset="0"/>
                <a:cs typeface="Arial" panose="020B0604020202020204" pitchFamily="34" charset="0"/>
              </a:rPr>
              <a:t>Herramienta de visualización que muestra la ubicación geo referenciada y datos básicos de cada proyecto habitacional </a:t>
            </a:r>
            <a:r>
              <a:rPr lang="es-PY" sz="2000" b="1" dirty="0">
                <a:solidFill>
                  <a:schemeClr val="bg1"/>
                </a:solidFill>
                <a:latin typeface="Arial" panose="020B0604020202020204" pitchFamily="34" charset="0"/>
                <a:cs typeface="Arial" panose="020B0604020202020204" pitchFamily="34" charset="0"/>
              </a:rPr>
              <a:t>(en mantenimiento)</a:t>
            </a:r>
          </a:p>
        </p:txBody>
      </p:sp>
      <p:pic>
        <p:nvPicPr>
          <p:cNvPr id="3" name="Imagen 2">
            <a:hlinkClick r:id="rId3"/>
          </p:cNvPr>
          <p:cNvPicPr>
            <a:picLocks noChangeAspect="1"/>
          </p:cNvPicPr>
          <p:nvPr/>
        </p:nvPicPr>
        <p:blipFill rotWithShape="1">
          <a:blip r:embed="rId4" cstate="print"/>
          <a:srcRect l="6975" t="4775" r="4666" b="61610"/>
          <a:stretch/>
        </p:blipFill>
        <p:spPr>
          <a:xfrm>
            <a:off x="8437879" y="2438400"/>
            <a:ext cx="2895601" cy="1066800"/>
          </a:xfrm>
          <a:prstGeom prst="rect">
            <a:avLst/>
          </a:prstGeom>
          <a:ln>
            <a:noFill/>
          </a:ln>
          <a:effectLst>
            <a:outerShdw blurRad="190500" algn="tl" rotWithShape="0">
              <a:srgbClr val="000000">
                <a:alpha val="70000"/>
              </a:srgbClr>
            </a:outerShdw>
          </a:effectLst>
        </p:spPr>
      </p:pic>
      <p:pic>
        <p:nvPicPr>
          <p:cNvPr id="17" name="Imagen 16"/>
          <p:cNvPicPr>
            <a:picLocks noChangeAspect="1"/>
          </p:cNvPicPr>
          <p:nvPr/>
        </p:nvPicPr>
        <p:blipFill rotWithShape="1">
          <a:blip r:embed="rId4" cstate="print"/>
          <a:srcRect l="6975" t="63656" r="4666" b="5130"/>
          <a:stretch/>
        </p:blipFill>
        <p:spPr>
          <a:xfrm>
            <a:off x="8437879" y="4597741"/>
            <a:ext cx="2895601" cy="990600"/>
          </a:xfrm>
          <a:prstGeom prst="rect">
            <a:avLst/>
          </a:prstGeom>
          <a:ln>
            <a:noFill/>
          </a:ln>
          <a:effectLst>
            <a:outerShdw blurRad="190500" algn="tl" rotWithShape="0">
              <a:srgbClr val="000000">
                <a:alpha val="70000"/>
              </a:srgbClr>
            </a:outerShdw>
          </a:effectLst>
        </p:spPr>
      </p:pic>
      <p:sp>
        <p:nvSpPr>
          <p:cNvPr id="14" name="CuadroTexto 13">
            <a:extLst>
              <a:ext uri="{FF2B5EF4-FFF2-40B4-BE49-F238E27FC236}">
                <a16:creationId xmlns:a16="http://schemas.microsoft.com/office/drawing/2014/main" id="{76BA3FC3-0E8B-4E3C-9262-346BA58BF6DE}"/>
              </a:ext>
            </a:extLst>
          </p:cNvPr>
          <p:cNvSpPr txBox="1"/>
          <p:nvPr/>
        </p:nvSpPr>
        <p:spPr>
          <a:xfrm>
            <a:off x="513080" y="761827"/>
            <a:ext cx="10988040" cy="1015663"/>
          </a:xfrm>
          <a:prstGeom prst="rect">
            <a:avLst/>
          </a:prstGeom>
          <a:noFill/>
        </p:spPr>
        <p:txBody>
          <a:bodyPr wrap="square">
            <a:spAutoFit/>
          </a:bodyPr>
          <a:lstStyle/>
          <a:p>
            <a:pPr algn="just"/>
            <a:r>
              <a:rPr lang="es-PY" sz="2000" b="1" dirty="0">
                <a:solidFill>
                  <a:srgbClr val="0091D2"/>
                </a:solidFill>
                <a:latin typeface="Arial" panose="020B0604020202020204" pitchFamily="34" charset="0"/>
                <a:cs typeface="Arial" panose="020B0604020202020204" pitchFamily="34" charset="0"/>
              </a:rPr>
              <a:t>EL MUVH CUENTA CON UN SISTEMA INFORMÁTICO DE CARGA DE DATOS DE LOS PROGRAMAS HABITACIONALES (SEGUIMIENTO DE OBRAS), Y QUE ALIMENTA LAS DIFERENTES PLATAFORMAS DE VISUALIZACIÓN:</a:t>
            </a:r>
            <a:endParaRPr lang="es-PY" sz="2000" dirty="0">
              <a:solidFill>
                <a:srgbClr val="0091D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84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46AF280F-6A9F-5FED-948F-0AB658E50DB6}"/>
              </a:ext>
            </a:extLst>
          </p:cNvPr>
          <p:cNvSpPr txBox="1"/>
          <p:nvPr/>
        </p:nvSpPr>
        <p:spPr>
          <a:xfrm>
            <a:off x="685800" y="1371600"/>
            <a:ext cx="11049000" cy="861774"/>
          </a:xfrm>
          <a:prstGeom prst="rect">
            <a:avLst/>
          </a:prstGeom>
          <a:noFill/>
        </p:spPr>
        <p:txBody>
          <a:bodyPr wrap="square">
            <a:spAutoFit/>
          </a:bodyPr>
          <a:lstStyle/>
          <a:p>
            <a:r>
              <a:rPr lang="es-PY" b="1" dirty="0">
                <a:solidFill>
                  <a:schemeClr val="bg1"/>
                </a:solidFill>
                <a:latin typeface="Arial" panose="020B0604020202020204" pitchFamily="34" charset="0"/>
                <a:cs typeface="Arial" panose="020B0604020202020204" pitchFamily="34" charset="0"/>
              </a:rPr>
              <a:t>3- TABLERO MUVH (USO INTERNO)</a:t>
            </a:r>
            <a:endParaRPr lang="es-PY" sz="1400" i="1" dirty="0">
              <a:solidFill>
                <a:schemeClr val="bg1"/>
              </a:solidFill>
              <a:latin typeface="Arial" panose="020B0604020202020204" pitchFamily="34" charset="0"/>
              <a:cs typeface="Arial" panose="020B0604020202020204" pitchFamily="34" charset="0"/>
            </a:endParaRPr>
          </a:p>
          <a:p>
            <a:r>
              <a:rPr lang="es-PY" sz="1600" dirty="0">
                <a:solidFill>
                  <a:schemeClr val="bg1"/>
                </a:solidFill>
                <a:latin typeface="Arial" panose="020B0604020202020204" pitchFamily="34" charset="0"/>
                <a:cs typeface="Arial" panose="020B0604020202020204" pitchFamily="34" charset="0"/>
              </a:rPr>
              <a:t>Herramienta de uso interno que permite visualizar de forma amigable, la información de la base de datos de proyectos del </a:t>
            </a:r>
            <a:r>
              <a:rPr lang="es-PY" sz="1600" b="1" dirty="0">
                <a:solidFill>
                  <a:schemeClr val="bg1"/>
                </a:solidFill>
                <a:latin typeface="Arial" panose="020B0604020202020204" pitchFamily="34" charset="0"/>
                <a:cs typeface="Arial" panose="020B0604020202020204" pitchFamily="34" charset="0"/>
              </a:rPr>
              <a:t>MUVH.</a:t>
            </a:r>
          </a:p>
        </p:txBody>
      </p:sp>
      <p:grpSp>
        <p:nvGrpSpPr>
          <p:cNvPr id="8" name="Grupo 7">
            <a:extLst>
              <a:ext uri="{FF2B5EF4-FFF2-40B4-BE49-F238E27FC236}">
                <a16:creationId xmlns:a16="http://schemas.microsoft.com/office/drawing/2014/main" id="{3F9A3D36-B6A3-1004-3402-3630FFF51A97}"/>
              </a:ext>
            </a:extLst>
          </p:cNvPr>
          <p:cNvGrpSpPr/>
          <p:nvPr/>
        </p:nvGrpSpPr>
        <p:grpSpPr>
          <a:xfrm>
            <a:off x="1047750" y="2276698"/>
            <a:ext cx="9944099" cy="3726195"/>
            <a:chOff x="352602" y="1520685"/>
            <a:chExt cx="11253059" cy="4216680"/>
          </a:xfrm>
        </p:grpSpPr>
        <p:pic>
          <p:nvPicPr>
            <p:cNvPr id="9" name="Imagen 8">
              <a:extLst>
                <a:ext uri="{FF2B5EF4-FFF2-40B4-BE49-F238E27FC236}">
                  <a16:creationId xmlns:a16="http://schemas.microsoft.com/office/drawing/2014/main" id="{167A1DB0-790C-7A54-3572-61C403C5D449}"/>
                </a:ext>
              </a:extLst>
            </p:cNvPr>
            <p:cNvPicPr>
              <a:picLocks noChangeAspect="1"/>
            </p:cNvPicPr>
            <p:nvPr/>
          </p:nvPicPr>
          <p:blipFill>
            <a:blip r:embed="rId3" cstate="print"/>
            <a:stretch>
              <a:fillRect/>
            </a:stretch>
          </p:blipFill>
          <p:spPr>
            <a:xfrm>
              <a:off x="352602" y="1520685"/>
              <a:ext cx="5554334" cy="4213473"/>
            </a:xfrm>
            <a:prstGeom prst="rect">
              <a:avLst/>
            </a:prstGeom>
            <a:ln>
              <a:noFill/>
            </a:ln>
            <a:effectLst>
              <a:outerShdw blurRad="292100" dist="139700" dir="2700000" algn="tl" rotWithShape="0">
                <a:srgbClr val="333333">
                  <a:alpha val="65000"/>
                </a:srgbClr>
              </a:outerShdw>
            </a:effectLst>
          </p:spPr>
        </p:pic>
        <p:pic>
          <p:nvPicPr>
            <p:cNvPr id="14" name="Imagen 13">
              <a:extLst>
                <a:ext uri="{FF2B5EF4-FFF2-40B4-BE49-F238E27FC236}">
                  <a16:creationId xmlns:a16="http://schemas.microsoft.com/office/drawing/2014/main" id="{01492571-2971-B79F-2F66-D225D26D92D2}"/>
                </a:ext>
              </a:extLst>
            </p:cNvPr>
            <p:cNvPicPr>
              <a:picLocks noChangeAspect="1"/>
            </p:cNvPicPr>
            <p:nvPr/>
          </p:nvPicPr>
          <p:blipFill>
            <a:blip r:embed="rId4" cstate="print"/>
            <a:stretch>
              <a:fillRect/>
            </a:stretch>
          </p:blipFill>
          <p:spPr>
            <a:xfrm>
              <a:off x="6285065" y="1523892"/>
              <a:ext cx="5320596" cy="421347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64009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46AF280F-6A9F-5FED-948F-0AB658E50DB6}"/>
              </a:ext>
            </a:extLst>
          </p:cNvPr>
          <p:cNvSpPr txBox="1"/>
          <p:nvPr/>
        </p:nvSpPr>
        <p:spPr>
          <a:xfrm>
            <a:off x="704850" y="838200"/>
            <a:ext cx="10782300" cy="615553"/>
          </a:xfrm>
          <a:prstGeom prst="rect">
            <a:avLst/>
          </a:prstGeom>
          <a:noFill/>
        </p:spPr>
        <p:txBody>
          <a:bodyPr wrap="square">
            <a:spAutoFit/>
          </a:bodyPr>
          <a:lstStyle/>
          <a:p>
            <a:r>
              <a:rPr lang="es-PY" b="1" dirty="0">
                <a:solidFill>
                  <a:schemeClr val="bg1"/>
                </a:solidFill>
                <a:latin typeface="Arial" panose="020B0604020202020204" pitchFamily="34" charset="0"/>
                <a:cs typeface="Arial" panose="020B0604020202020204" pitchFamily="34" charset="0"/>
              </a:rPr>
              <a:t>4- PLANILLAS EXCEL Y HOJAS DE CÁLCULO DE GOOGLE DRIVE</a:t>
            </a:r>
          </a:p>
          <a:p>
            <a:r>
              <a:rPr lang="es-PY" sz="1600" dirty="0">
                <a:solidFill>
                  <a:schemeClr val="bg1"/>
                </a:solidFill>
                <a:latin typeface="Arial" panose="020B0604020202020204" pitchFamily="34" charset="0"/>
                <a:cs typeface="Arial" panose="020B0604020202020204" pitchFamily="34" charset="0"/>
              </a:rPr>
              <a:t>Planillas generadas en cada área para el seguimiento y análisis de los procesos internos del programa.</a:t>
            </a:r>
          </a:p>
        </p:txBody>
      </p:sp>
      <p:grpSp>
        <p:nvGrpSpPr>
          <p:cNvPr id="15" name="Grupo 14">
            <a:extLst>
              <a:ext uri="{FF2B5EF4-FFF2-40B4-BE49-F238E27FC236}">
                <a16:creationId xmlns:a16="http://schemas.microsoft.com/office/drawing/2014/main" id="{9080DA55-6140-54D6-A71F-430265FA0F35}"/>
              </a:ext>
            </a:extLst>
          </p:cNvPr>
          <p:cNvGrpSpPr/>
          <p:nvPr/>
        </p:nvGrpSpPr>
        <p:grpSpPr>
          <a:xfrm>
            <a:off x="762001" y="1659257"/>
            <a:ext cx="10971200" cy="3641643"/>
            <a:chOff x="381000" y="1541706"/>
            <a:chExt cx="12343339" cy="4097094"/>
          </a:xfrm>
        </p:grpSpPr>
        <p:pic>
          <p:nvPicPr>
            <p:cNvPr id="16" name="Imagen 15">
              <a:extLst>
                <a:ext uri="{FF2B5EF4-FFF2-40B4-BE49-F238E27FC236}">
                  <a16:creationId xmlns:a16="http://schemas.microsoft.com/office/drawing/2014/main" id="{AD3CE336-DB6E-81F8-A246-42BB3965CE73}"/>
                </a:ext>
              </a:extLst>
            </p:cNvPr>
            <p:cNvPicPr>
              <a:picLocks noChangeAspect="1"/>
            </p:cNvPicPr>
            <p:nvPr/>
          </p:nvPicPr>
          <p:blipFill>
            <a:blip r:embed="rId3" cstate="print"/>
            <a:stretch>
              <a:fillRect/>
            </a:stretch>
          </p:blipFill>
          <p:spPr>
            <a:xfrm>
              <a:off x="6324600" y="2286000"/>
              <a:ext cx="6399739" cy="2685177"/>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4F3E745C-9127-CC36-30D2-73FC9977BB8B}"/>
                </a:ext>
              </a:extLst>
            </p:cNvPr>
            <p:cNvPicPr>
              <a:picLocks noChangeAspect="1"/>
            </p:cNvPicPr>
            <p:nvPr/>
          </p:nvPicPr>
          <p:blipFill rotWithShape="1">
            <a:blip r:embed="rId4" cstate="print"/>
            <a:srcRect l="16875" t="23333" r="34375" b="15556"/>
            <a:stretch/>
          </p:blipFill>
          <p:spPr>
            <a:xfrm>
              <a:off x="381000" y="1541706"/>
              <a:ext cx="5810425" cy="409709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03615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7573</TotalTime>
  <Words>723</Words>
  <Application>Microsoft Macintosh PowerPoint</Application>
  <PresentationFormat>Panorámica</PresentationFormat>
  <Paragraphs>78</Paragraphs>
  <Slides>12</Slides>
  <Notes>11</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12</vt:i4>
      </vt:variant>
    </vt:vector>
  </HeadingPairs>
  <TitlesOfParts>
    <vt:vector size="24" baseType="lpstr">
      <vt:lpstr>Nunito Sans ExtraBold</vt:lpstr>
      <vt:lpstr>Calibri Light</vt:lpstr>
      <vt:lpstr>Arial</vt:lpstr>
      <vt:lpstr>Gotham Black</vt:lpstr>
      <vt:lpstr>Calibri</vt:lpstr>
      <vt:lpstr>Arial Black</vt:lpstr>
      <vt:lpstr>Antique Olive Compact</vt:lpstr>
      <vt:lpstr>Bahnschrift</vt:lpstr>
      <vt:lpstr>Office Theme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Liz Coronel Aguirre</dc:creator>
  <cp:lastModifiedBy>Carolina Esther Ramirez Páez</cp:lastModifiedBy>
  <cp:revision>426</cp:revision>
  <dcterms:created xsi:type="dcterms:W3CDTF">2020-05-21T00:39:52Z</dcterms:created>
  <dcterms:modified xsi:type="dcterms:W3CDTF">2022-12-23T13:41:34Z</dcterms:modified>
</cp:coreProperties>
</file>