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9" r:id="rId3"/>
    <p:sldId id="261" r:id="rId4"/>
    <p:sldId id="263" r:id="rId5"/>
    <p:sldId id="264" r:id="rId6"/>
    <p:sldId id="265" r:id="rId7"/>
    <p:sldId id="266" r:id="rId8"/>
    <p:sldId id="267" r:id="rId9"/>
    <p:sldId id="268" r:id="rId10"/>
    <p:sldId id="269" r:id="rId11"/>
    <p:sldId id="270" r:id="rId12"/>
  </p:sldIdLst>
  <p:sldSz cx="12192000" cy="6858000"/>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044" autoAdjust="0"/>
    <p:restoredTop sz="94660"/>
  </p:normalViewPr>
  <p:slideViewPr>
    <p:cSldViewPr snapToGrid="0">
      <p:cViewPr varScale="1">
        <p:scale>
          <a:sx n="69" d="100"/>
          <a:sy n="69" d="100"/>
        </p:scale>
        <p:origin x="774" y="60"/>
      </p:cViewPr>
      <p:guideLst/>
    </p:cSldViewPr>
  </p:slideViewPr>
  <p:notesTextViewPr>
    <p:cViewPr>
      <p:scale>
        <a:sx n="1" d="1"/>
        <a:sy n="1" d="1"/>
      </p:scale>
      <p:origin x="0" y="0"/>
    </p:cViewPr>
  </p:notesTextViewPr>
  <p:notesViewPr>
    <p:cSldViewPr snapToGrid="0">
      <p:cViewPr varScale="1">
        <p:scale>
          <a:sx n="85" d="100"/>
          <a:sy n="85" d="100"/>
        </p:scale>
        <p:origin x="3928"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486A5-065E-4619-8313-5A36135803F6}" type="datetimeFigureOut">
              <a:rPr lang="es-PY" smtClean="0"/>
              <a:t>29/6/22</a:t>
            </a:fld>
            <a:endParaRPr lang="es-PY"/>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Y"/>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Y"/>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B80C48-531E-4AFD-90D8-CC761A354E5F}" type="slidenum">
              <a:rPr lang="es-PY" smtClean="0"/>
              <a:t>‹Nº›</a:t>
            </a:fld>
            <a:endParaRPr lang="es-PY"/>
          </a:p>
        </p:txBody>
      </p:sp>
    </p:spTree>
    <p:extLst>
      <p:ext uri="{BB962C8B-B14F-4D97-AF65-F5344CB8AC3E}">
        <p14:creationId xmlns:p14="http://schemas.microsoft.com/office/powerpoint/2010/main" val="3982994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No hay un hecho punible de corrupción como tal, sino varios tipos legales que describen conductas que se adecuan a la descripción que hicimos de corrupción, esto es la por la necesidad de cumplir el principio de legalidad, es decir que la ley penal debe describir una conducta específica… “no solo decir el que comete un acto de corrupción”</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1</a:t>
            </a:fld>
            <a:endParaRPr lang="es-PY"/>
          </a:p>
        </p:txBody>
      </p:sp>
    </p:spTree>
    <p:extLst>
      <p:ext uri="{BB962C8B-B14F-4D97-AF65-F5344CB8AC3E}">
        <p14:creationId xmlns:p14="http://schemas.microsoft.com/office/powerpoint/2010/main" val="3384976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Vinculación interna, en el ejercicio de sus funciones, durante su actividad y en el sentido de su función.</a:t>
            </a:r>
          </a:p>
          <a:p>
            <a:endParaRPr lang="es-ES" dirty="0"/>
          </a:p>
          <a:p>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10</a:t>
            </a:fld>
            <a:endParaRPr lang="es-PY"/>
          </a:p>
        </p:txBody>
      </p:sp>
    </p:spTree>
    <p:extLst>
      <p:ext uri="{BB962C8B-B14F-4D97-AF65-F5344CB8AC3E}">
        <p14:creationId xmlns:p14="http://schemas.microsoft.com/office/powerpoint/2010/main" val="6422170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Sobre qué recae esta conducta:</a:t>
            </a:r>
          </a:p>
          <a:p>
            <a:r>
              <a:rPr lang="es-ES" dirty="0"/>
              <a:t>Resolución de un asunto jurídico. Asunto jurídico es un litigio que como primer requisito debe estar absolutamente reglado, Dos intervinientes con pretensiones opuestas (allanamientos civiles) Que se deba solucionar mediante ese procedimiento </a:t>
            </a:r>
          </a:p>
          <a:p>
            <a:endParaRPr lang="es-PY" dirty="0"/>
          </a:p>
          <a:p>
            <a:r>
              <a:rPr lang="es-PY" dirty="0"/>
              <a:t>Y esa resolución debió dictarse violando el derecho.</a:t>
            </a:r>
          </a:p>
          <a:p>
            <a:r>
              <a:rPr lang="es-ES" dirty="0"/>
              <a:t>favorecer o perjudicar a una de las partes, esto no debe darse en la realidad sino que debe actuar con esa intención el juez o etc.</a:t>
            </a:r>
          </a:p>
          <a:p>
            <a:endParaRPr lang="es-ES" dirty="0"/>
          </a:p>
          <a:p>
            <a:r>
              <a:rPr lang="es-ES" dirty="0"/>
              <a:t>Se pueden presentar mal los antecedentes, los hechos.</a:t>
            </a:r>
          </a:p>
          <a:p>
            <a:r>
              <a:rPr lang="es-ES" dirty="0"/>
              <a:t>Se puede concluir jurídicamente mal</a:t>
            </a:r>
          </a:p>
          <a:p>
            <a:endParaRPr lang="es-ES" dirty="0"/>
          </a:p>
          <a:p>
            <a:r>
              <a:rPr lang="es-ES" dirty="0"/>
              <a:t>El error judicial – decisorio no es punible, porque el debe actuar con dolo de violar el derecho.</a:t>
            </a:r>
          </a:p>
          <a:p>
            <a:endParaRPr lang="es-ES" dirty="0"/>
          </a:p>
          <a:p>
            <a:r>
              <a:rPr lang="es-ES" dirty="0"/>
              <a:t>No es privativo del ámbito jurisdiccional, también hay asuntos jurídicos en el ámbito administrativo, Ej. Sumarios administrativos – jurado de enjuiciamiento.</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11</a:t>
            </a:fld>
            <a:endParaRPr lang="es-PY"/>
          </a:p>
        </p:txBody>
      </p:sp>
    </p:spTree>
    <p:extLst>
      <p:ext uri="{BB962C8B-B14F-4D97-AF65-F5344CB8AC3E}">
        <p14:creationId xmlns:p14="http://schemas.microsoft.com/office/powerpoint/2010/main" val="4072838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Hay cohecho y soborno porque uno es la contracara de otro.</a:t>
            </a:r>
          </a:p>
          <a:p>
            <a:r>
              <a:rPr lang="es-PY" dirty="0"/>
              <a:t>HP especiales genuinos, </a:t>
            </a:r>
            <a:r>
              <a:rPr lang="es-ES" dirty="0"/>
              <a:t>solo pueden realizarlos un grupo determinado de personas por su calidad de funcionario público.</a:t>
            </a:r>
          </a:p>
          <a:p>
            <a:r>
              <a:rPr lang="es-PY" dirty="0"/>
              <a:t>bien jurídico protegido: </a:t>
            </a:r>
            <a:r>
              <a:rPr lang="es-ES" dirty="0"/>
              <a:t>El ejercicio correcto de la función pública/ La probidad del que ejerce la función pública.</a:t>
            </a:r>
          </a:p>
          <a:p>
            <a:r>
              <a:rPr lang="es-ES" dirty="0"/>
              <a:t>El funcionario representa al Estado entonces lo que para el funcionario es una facultad para el particular es una obligación - su decisión tiene consecuencias jurídicas para el particular</a:t>
            </a:r>
          </a:p>
          <a:p>
            <a:endParaRPr lang="es-ES" dirty="0"/>
          </a:p>
          <a:p>
            <a:r>
              <a:rPr lang="es-ES" dirty="0"/>
              <a:t>Inc. 1: función administrativa.</a:t>
            </a:r>
          </a:p>
          <a:p>
            <a:endParaRPr lang="es-ES" dirty="0"/>
          </a:p>
          <a:p>
            <a:r>
              <a:rPr lang="es-ES" dirty="0"/>
              <a:t>Un Ministro puede tener una función administrativa.</a:t>
            </a:r>
          </a:p>
          <a:p>
            <a:endParaRPr lang="es-ES" dirty="0"/>
          </a:p>
          <a:p>
            <a:r>
              <a:rPr lang="es-ES" dirty="0"/>
              <a:t>El inciso primero es una propina, se te da un dinero por algo que tenias luego que hacer. </a:t>
            </a:r>
          </a:p>
          <a:p>
            <a:endParaRPr lang="es-ES" dirty="0"/>
          </a:p>
          <a:p>
            <a:r>
              <a:rPr lang="es-ES" dirty="0"/>
              <a:t>Beneficio:</a:t>
            </a:r>
          </a:p>
          <a:p>
            <a:r>
              <a:rPr lang="es-ES" dirty="0"/>
              <a:t>Para sí o para un tercero – funcionario que pide para el Juez o viceversa.</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2</a:t>
            </a:fld>
            <a:endParaRPr lang="es-PY"/>
          </a:p>
        </p:txBody>
      </p:sp>
    </p:spTree>
    <p:extLst>
      <p:ext uri="{BB962C8B-B14F-4D97-AF65-F5344CB8AC3E}">
        <p14:creationId xmlns:p14="http://schemas.microsoft.com/office/powerpoint/2010/main" val="429614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1º el que solicitará, el tipo penal se consuma con la </a:t>
            </a:r>
            <a:r>
              <a:rPr lang="es-ES" u="sng" dirty="0"/>
              <a:t>simple solicitud </a:t>
            </a:r>
            <a:r>
              <a:rPr lang="es-ES" dirty="0"/>
              <a:t>independientemente que consigas.</a:t>
            </a:r>
          </a:p>
          <a:p>
            <a:endParaRPr lang="es-ES" dirty="0"/>
          </a:p>
          <a:p>
            <a:r>
              <a:rPr lang="es-ES" dirty="0"/>
              <a:t>Para la primera alternativa </a:t>
            </a:r>
            <a:r>
              <a:rPr lang="es-ES" u="sng" dirty="0"/>
              <a:t>no hay participación necesaria</a:t>
            </a:r>
            <a:r>
              <a:rPr lang="es-ES" dirty="0"/>
              <a:t>, para el solicitar, porque si el particular te dice no, igual se consumó el hecho.</a:t>
            </a:r>
          </a:p>
          <a:p>
            <a:endParaRPr lang="es-ES" dirty="0"/>
          </a:p>
          <a:p>
            <a:r>
              <a:rPr lang="es-ES" dirty="0"/>
              <a:t>2º se dejara prometer. Requiere que uno </a:t>
            </a:r>
            <a:r>
              <a:rPr lang="es-ES" u="sng" dirty="0"/>
              <a:t>acepte la oferta </a:t>
            </a:r>
            <a:r>
              <a:rPr lang="es-ES" dirty="0"/>
              <a:t>de una transferencia futura. Necesitas participación.</a:t>
            </a:r>
          </a:p>
          <a:p>
            <a:endParaRPr lang="es-ES" dirty="0"/>
          </a:p>
          <a:p>
            <a:r>
              <a:rPr lang="es-ES" dirty="0"/>
              <a:t>3º aceptar el beneficio. Ya requiere un intercambio. Tiene que recibir. Debe haber la transferencia del beneficio.</a:t>
            </a:r>
          </a:p>
          <a:p>
            <a:endParaRPr lang="es-ES" dirty="0"/>
          </a:p>
          <a:p>
            <a:r>
              <a:rPr lang="es-ES" dirty="0"/>
              <a:t>Silencio concluyente. Gestos</a:t>
            </a:r>
          </a:p>
          <a:p>
            <a:endParaRPr lang="es-ES" dirty="0"/>
          </a:p>
          <a:p>
            <a:r>
              <a:rPr lang="es-ES" dirty="0"/>
              <a:t>habla en clave, no hace falta una afirmación expresa, no hace falta que el pacto de injusto sea celebrado con formalidades.</a:t>
            </a:r>
          </a:p>
          <a:p>
            <a:endParaRPr lang="es-ES" dirty="0"/>
          </a:p>
          <a:p>
            <a:endParaRPr lang="es-ES" dirty="0"/>
          </a:p>
          <a:p>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3</a:t>
            </a:fld>
            <a:endParaRPr lang="es-PY"/>
          </a:p>
        </p:txBody>
      </p:sp>
    </p:spTree>
    <p:extLst>
      <p:ext uri="{BB962C8B-B14F-4D97-AF65-F5344CB8AC3E}">
        <p14:creationId xmlns:p14="http://schemas.microsoft.com/office/powerpoint/2010/main" val="1905251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El funcionario tiene que tener competencia.</a:t>
            </a:r>
          </a:p>
          <a:p>
            <a:endParaRPr lang="es-ES" dirty="0"/>
          </a:p>
          <a:p>
            <a:r>
              <a:rPr lang="es-ES" dirty="0"/>
              <a:t>La obediencia del funcionario, igual comete el hecho descrito en la norma, ahora esa obediencia por perder su trabajo o su remuneración sí puede ser considerada en la cantidad de sanción que recibirá.</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4</a:t>
            </a:fld>
            <a:endParaRPr lang="es-PY"/>
          </a:p>
        </p:txBody>
      </p:sp>
    </p:spTree>
    <p:extLst>
      <p:ext uri="{BB962C8B-B14F-4D97-AF65-F5344CB8AC3E}">
        <p14:creationId xmlns:p14="http://schemas.microsoft.com/office/powerpoint/2010/main" val="1792974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Realizada o que realizará en el futuro…. No importa si te pago por algo que ya hiciste, te garantizo algo o te adelanto un beneficio por algo que vas a hacer lo que importa aquí es el pacto de injusto, es decir el acuerdo ilegítimo entre el funcionario y el otro.</a:t>
            </a:r>
          </a:p>
          <a:p>
            <a:endParaRPr lang="es-ES" dirty="0"/>
          </a:p>
          <a:p>
            <a:r>
              <a:rPr lang="es-ES" dirty="0"/>
              <a:t>Uno comete cohecho y el otro soborno.</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5</a:t>
            </a:fld>
            <a:endParaRPr lang="es-PY"/>
          </a:p>
        </p:txBody>
      </p:sp>
    </p:spTree>
    <p:extLst>
      <p:ext uri="{BB962C8B-B14F-4D97-AF65-F5344CB8AC3E}">
        <p14:creationId xmlns:p14="http://schemas.microsoft.com/office/powerpoint/2010/main" val="620299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Lesionar los deberes, conforme a qué, a las normas que rigen su actuación.</a:t>
            </a:r>
          </a:p>
          <a:p>
            <a:r>
              <a:rPr lang="es-ES" dirty="0"/>
              <a:t>Discrecionalidad.</a:t>
            </a:r>
          </a:p>
          <a:p>
            <a:r>
              <a:rPr lang="es-ES" dirty="0"/>
              <a:t>Los funcionarios nunca tienen discrecionalidad absoluta.</a:t>
            </a:r>
          </a:p>
          <a:p>
            <a:r>
              <a:rPr lang="es-ES" dirty="0"/>
              <a:t>Discrecionalidad reglada. </a:t>
            </a:r>
          </a:p>
          <a:p>
            <a:endParaRPr lang="es-ES" dirty="0"/>
          </a:p>
          <a:p>
            <a:r>
              <a:rPr lang="es-ES" dirty="0"/>
              <a:t>Ámbito privado: Nadie está obligado a hacer lo que la ley no manda ni privado de lo que ella no prohíba….</a:t>
            </a:r>
          </a:p>
          <a:p>
            <a:r>
              <a:rPr lang="es-ES" dirty="0"/>
              <a:t>Ámbito público: El funcionario solo está facultado a hacer lo que la ley le manda</a:t>
            </a:r>
          </a:p>
          <a:p>
            <a:endParaRPr lang="es-ES" dirty="0"/>
          </a:p>
          <a:p>
            <a:r>
              <a:rPr lang="es-ES" dirty="0"/>
              <a:t>Pero esto siempre va a ser determinado conforme a las circunstancias que rodean el caso.</a:t>
            </a:r>
          </a:p>
          <a:p>
            <a:endParaRPr lang="es-ES" dirty="0"/>
          </a:p>
          <a:p>
            <a:r>
              <a:rPr lang="es-ES" dirty="0"/>
              <a:t>Esa discrecionalidad puede darte un marco dentro de lo cual </a:t>
            </a:r>
            <a:r>
              <a:rPr lang="es-ES" dirty="0" err="1"/>
              <a:t>podés</a:t>
            </a:r>
            <a:r>
              <a:rPr lang="es-ES" dirty="0"/>
              <a:t> decidir, y será agravado cuando saliste de ese margen y si no saliste es cohecho o soborno simple.</a:t>
            </a:r>
          </a:p>
          <a:p>
            <a:endParaRPr lang="es-ES" dirty="0"/>
          </a:p>
          <a:p>
            <a:r>
              <a:rPr lang="es-ES" dirty="0"/>
              <a:t>En el ámbito judicial: cambios de interpretación.</a:t>
            </a:r>
          </a:p>
          <a:p>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6</a:t>
            </a:fld>
            <a:endParaRPr lang="es-PY"/>
          </a:p>
        </p:txBody>
      </p:sp>
    </p:spTree>
    <p:extLst>
      <p:ext uri="{BB962C8B-B14F-4D97-AF65-F5344CB8AC3E}">
        <p14:creationId xmlns:p14="http://schemas.microsoft.com/office/powerpoint/2010/main" val="2870467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Al cuál deber violado hace referencia – a todos aquellos que envuelven la función ejercida, puede ser un plazo, una invitación, brindando información privilegiada.</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7</a:t>
            </a:fld>
            <a:endParaRPr lang="es-PY"/>
          </a:p>
        </p:txBody>
      </p:sp>
    </p:spTree>
    <p:extLst>
      <p:ext uri="{BB962C8B-B14F-4D97-AF65-F5344CB8AC3E}">
        <p14:creationId xmlns:p14="http://schemas.microsoft.com/office/powerpoint/2010/main" val="1724915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 Cobra de más, no para él sino para el fisco. Aquí hay una obligación de parte del ciudadano, un hecho generador – el tema es que se le cobra de más o se le cobra cuando no debía nada. Debo por la recolección de basura si no existe tal hecho porque no vivo en el municipio es otro hecho punible.</a:t>
            </a:r>
          </a:p>
          <a:p>
            <a:endParaRPr lang="es-ES" dirty="0"/>
          </a:p>
          <a:p>
            <a:r>
              <a:rPr lang="es-ES" dirty="0"/>
              <a:t>Inc. 2, no rendir – las tomo para mi (es la presunción)</a:t>
            </a:r>
          </a:p>
          <a:p>
            <a:r>
              <a:rPr lang="es-ES" dirty="0"/>
              <a:t>Inc. 3, cobro menos para el fisco sin justificación.</a:t>
            </a:r>
          </a:p>
          <a:p>
            <a:endParaRPr lang="es-ES" dirty="0"/>
          </a:p>
          <a:p>
            <a:r>
              <a:rPr lang="es-ES" dirty="0"/>
              <a:t>Aquí se lesiona el patrimonio del particular, porque no está de acuerdo. No es como el cohecho, en donde sí lo desea.</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8</a:t>
            </a:fld>
            <a:endParaRPr lang="es-PY"/>
          </a:p>
        </p:txBody>
      </p:sp>
    </p:spTree>
    <p:extLst>
      <p:ext uri="{BB962C8B-B14F-4D97-AF65-F5344CB8AC3E}">
        <p14:creationId xmlns:p14="http://schemas.microsoft.com/office/powerpoint/2010/main" val="2729435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Debe entenderse aquí que se refiere a cualquier funcionario público, sin tener en consideración qué hace. Para esto debe verificarse la ley de la función pública que será la que defina también cuando un honorario es no debido.</a:t>
            </a:r>
          </a:p>
          <a:p>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9</a:t>
            </a:fld>
            <a:endParaRPr lang="es-PY"/>
          </a:p>
        </p:txBody>
      </p:sp>
    </p:spTree>
    <p:extLst>
      <p:ext uri="{BB962C8B-B14F-4D97-AF65-F5344CB8AC3E}">
        <p14:creationId xmlns:p14="http://schemas.microsoft.com/office/powerpoint/2010/main" val="1920149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51566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6/29/22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73181862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6/29/22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7983838"/>
      </p:ext>
    </p:extLst>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EA991D-7ED5-4075-921D-90360C2A1E1E}"/>
              </a:ext>
            </a:extLst>
          </p:cNvPr>
          <p:cNvSpPr>
            <a:spLocks noGrp="1"/>
          </p:cNvSpPr>
          <p:nvPr>
            <p:ph type="title"/>
          </p:nvPr>
        </p:nvSpPr>
        <p:spPr>
          <a:xfrm>
            <a:off x="765025" y="1301360"/>
            <a:ext cx="9612971" cy="3615197"/>
          </a:xfrm>
        </p:spPr>
        <p:txBody>
          <a:bodyPr>
            <a:normAutofit fontScale="90000"/>
          </a:bodyPr>
          <a:lstStyle/>
          <a:p>
            <a:pPr algn="ct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r>
              <a:rPr lang="es-ES" sz="4400" b="1" dirty="0"/>
              <a:t>Hechos punibles DE corrupción EXCLUSIVOS DE LA FUNCIÓN PÚBLICA</a:t>
            </a:r>
            <a:r>
              <a:rPr lang="es-ES" sz="4400" dirty="0"/>
              <a:t>.</a:t>
            </a:r>
            <a:br>
              <a:rPr lang="es-ES" sz="4400" dirty="0"/>
            </a:br>
            <a:br>
              <a:rPr lang="es-ES" sz="4400" dirty="0"/>
            </a:br>
            <a:r>
              <a:rPr lang="es-ES" sz="3100" dirty="0">
                <a:solidFill>
                  <a:schemeClr val="bg1"/>
                </a:solidFill>
              </a:rPr>
              <a:t>Código PENAL PARAGUAYO</a:t>
            </a:r>
            <a:br>
              <a:rPr lang="es-ES" sz="4400" dirty="0"/>
            </a:br>
            <a:endParaRPr lang="es-PY" sz="4400" dirty="0"/>
          </a:p>
        </p:txBody>
      </p:sp>
      <p:pic>
        <p:nvPicPr>
          <p:cNvPr id="3" name="Imagen 2">
            <a:extLst>
              <a:ext uri="{FF2B5EF4-FFF2-40B4-BE49-F238E27FC236}">
                <a16:creationId xmlns:a16="http://schemas.microsoft.com/office/drawing/2014/main" id="{50C754AD-B91E-4943-BEC1-108A6656BEE6}"/>
              </a:ext>
            </a:extLst>
          </p:cNvPr>
          <p:cNvPicPr>
            <a:picLocks noChangeAspect="1"/>
          </p:cNvPicPr>
          <p:nvPr/>
        </p:nvPicPr>
        <p:blipFill>
          <a:blip r:embed="rId3"/>
          <a:stretch>
            <a:fillRect/>
          </a:stretch>
        </p:blipFill>
        <p:spPr>
          <a:xfrm>
            <a:off x="765025" y="295433"/>
            <a:ext cx="7029297" cy="1005927"/>
          </a:xfrm>
          <a:prstGeom prst="rect">
            <a:avLst/>
          </a:prstGeom>
        </p:spPr>
      </p:pic>
    </p:spTree>
    <p:extLst>
      <p:ext uri="{BB962C8B-B14F-4D97-AF65-F5344CB8AC3E}">
        <p14:creationId xmlns:p14="http://schemas.microsoft.com/office/powerpoint/2010/main" val="2321476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EJERCICIO DE FUNCIONES PÚBLICAS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318. Inducción a un subordinado a un hecho punible.</a:t>
            </a:r>
          </a:p>
          <a:p>
            <a:pPr marL="0" indent="0" algn="just">
              <a:buNone/>
            </a:pPr>
            <a:endParaRPr lang="es-ES" sz="2400" dirty="0"/>
          </a:p>
          <a:p>
            <a:pPr marL="0" indent="0" algn="just">
              <a:buNone/>
            </a:pPr>
            <a:r>
              <a:rPr lang="es-ES" sz="2400" dirty="0"/>
              <a:t>El superior que indujera o intentara inducir al subordinado a la realización de un hecho antijurídico en el ejercicio de sus funciones o tolerara tales hechos, será castigado con la pena prevista para el hecho punible inducido.</a:t>
            </a:r>
          </a:p>
          <a:p>
            <a:pPr marL="0" indent="0" algn="just">
              <a:buNone/>
            </a:pPr>
            <a:endParaRPr lang="es-ES" sz="2400" dirty="0"/>
          </a:p>
          <a:p>
            <a:pPr marL="0" indent="0" algn="just">
              <a:buNone/>
            </a:pPr>
            <a:r>
              <a:rPr lang="es-ES" sz="2400" b="1" dirty="0"/>
              <a:t>Marco penal</a:t>
            </a:r>
            <a:r>
              <a:rPr lang="es-ES" sz="2400" dirty="0"/>
              <a:t>: Hasta 2 años de PPL o multa. Se castiga la tentativa.</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887F2E58-7416-41A7-82FE-C54CF46380AF}"/>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646257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EJERCICIO DE FUNCIONES PÚBLICAS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305. Prevaricato.</a:t>
            </a:r>
          </a:p>
          <a:p>
            <a:pPr marL="0" indent="0" algn="just">
              <a:buNone/>
            </a:pPr>
            <a:endParaRPr lang="es-ES" sz="2400" dirty="0"/>
          </a:p>
          <a:p>
            <a:pPr marL="0" indent="0" algn="just">
              <a:buNone/>
            </a:pPr>
            <a:r>
              <a:rPr lang="es-ES" sz="2400" dirty="0"/>
              <a:t>El juez, árbitro u otro funcionario que, teniendo a su cargo la dirección o decisión de algún asunto jurídico, resolviera violando el derecho para favorecer o perjudicar a una de las partes </a:t>
            </a:r>
          </a:p>
          <a:p>
            <a:pPr marL="0" indent="0" algn="just">
              <a:buNone/>
            </a:pPr>
            <a:endParaRPr lang="es-ES" sz="2400" dirty="0"/>
          </a:p>
          <a:p>
            <a:pPr marL="0" indent="0" algn="just">
              <a:buNone/>
            </a:pPr>
            <a:r>
              <a:rPr lang="es-ES" sz="2400" b="1" dirty="0"/>
              <a:t>Marco penal</a:t>
            </a:r>
            <a:r>
              <a:rPr lang="es-ES" sz="2400" dirty="0"/>
              <a:t>: De 2 a 5 años de PPL. Casos especialmente graves puede ir hasta a 10 años.</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C86A32BD-2D0C-43EC-BB6B-B6BC6BBB5FF0}"/>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906570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103243"/>
          </a:xfrm>
        </p:spPr>
        <p:txBody>
          <a:bodyPr>
            <a:normAutofit fontScale="90000"/>
          </a:bodyPr>
          <a:lstStyle/>
          <a:p>
            <a:r>
              <a:rPr lang="es-ES" sz="3600" b="1" dirty="0"/>
              <a:t>Ley N. ° 1160/97 “Código Penal Paraguayo</a:t>
            </a:r>
            <a:r>
              <a:rPr lang="es-ES" dirty="0"/>
              <a:t>”. </a:t>
            </a:r>
            <a:br>
              <a:rPr lang="es-ES" dirty="0"/>
            </a:br>
            <a:r>
              <a:rPr lang="es-ES" sz="2200" b="1" dirty="0"/>
              <a:t>CAPITULO III</a:t>
            </a:r>
            <a:br>
              <a:rPr lang="es-ES" sz="2200" b="1" dirty="0"/>
            </a:br>
            <a:r>
              <a:rPr lang="es-ES" sz="2200" b="1" dirty="0"/>
              <a:t>HECHOS PUNIBLES CONTRA EL EJERCICIO DE FUNCIONES PÚBLICAS</a:t>
            </a:r>
            <a:br>
              <a:rPr lang="es-ES" dirty="0"/>
            </a:b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599" y="1981199"/>
            <a:ext cx="9488557" cy="4379843"/>
          </a:xfrm>
        </p:spPr>
        <p:txBody>
          <a:bodyPr>
            <a:normAutofit fontScale="92500" lnSpcReduction="10000"/>
          </a:bodyPr>
          <a:lstStyle/>
          <a:p>
            <a:pPr algn="just"/>
            <a:r>
              <a:rPr lang="es-ES" sz="2400" dirty="0">
                <a:effectLst/>
                <a:ea typeface="Calibri" panose="020F0502020204030204" pitchFamily="34" charset="0"/>
                <a:cs typeface="Times New Roman" panose="02020603050405020304" pitchFamily="18" charset="0"/>
              </a:rPr>
              <a:t>Artículo 300.</a:t>
            </a:r>
            <a:r>
              <a:rPr lang="es-ES" sz="2400" b="1" dirty="0">
                <a:effectLst/>
                <a:ea typeface="Calibri" panose="020F0502020204030204" pitchFamily="34" charset="0"/>
                <a:cs typeface="Times New Roman" panose="02020603050405020304" pitchFamily="18" charset="0"/>
              </a:rPr>
              <a:t> Cohecho pasivo</a:t>
            </a:r>
            <a:r>
              <a:rPr lang="es-ES" sz="2400" dirty="0">
                <a:effectLst/>
                <a:ea typeface="Calibri" panose="020F0502020204030204" pitchFamily="34" charset="0"/>
                <a:cs typeface="Times New Roman" panose="02020603050405020304" pitchFamily="18" charset="0"/>
              </a:rPr>
              <a:t>.</a:t>
            </a:r>
            <a:endParaRPr lang="es-ES" sz="2400" dirty="0"/>
          </a:p>
          <a:p>
            <a:pPr marL="0" indent="0" algn="just">
              <a:buNone/>
            </a:pPr>
            <a:r>
              <a:rPr lang="es-ES" sz="2400" b="1" u="sng" dirty="0"/>
              <a:t>Inciso 1ro</a:t>
            </a:r>
            <a:r>
              <a:rPr lang="es-ES" sz="2400" dirty="0"/>
              <a:t>: El funcionario que </a:t>
            </a:r>
            <a:r>
              <a:rPr lang="es-ES" sz="2400" b="1" dirty="0"/>
              <a:t>solicitara</a:t>
            </a:r>
            <a:r>
              <a:rPr lang="es-ES" sz="2400" dirty="0"/>
              <a:t>, </a:t>
            </a:r>
            <a:r>
              <a:rPr lang="es-ES" sz="2400" b="1" dirty="0"/>
              <a:t>se dejara prometer </a:t>
            </a:r>
            <a:r>
              <a:rPr lang="es-ES" sz="2400" dirty="0"/>
              <a:t>o </a:t>
            </a:r>
            <a:r>
              <a:rPr lang="es-ES" sz="2400" b="1" dirty="0"/>
              <a:t>aceptara</a:t>
            </a:r>
            <a:r>
              <a:rPr lang="es-ES" sz="2400" dirty="0"/>
              <a:t> un </a:t>
            </a:r>
            <a:r>
              <a:rPr lang="es-ES" sz="2400" u="sng" dirty="0"/>
              <a:t>beneficio</a:t>
            </a:r>
            <a:r>
              <a:rPr lang="es-ES" sz="2400" dirty="0"/>
              <a:t> a cambio de una </a:t>
            </a:r>
            <a:r>
              <a:rPr lang="es-ES" sz="2400" b="1" i="1" dirty="0"/>
              <a:t>contraprestación</a:t>
            </a:r>
            <a:r>
              <a:rPr lang="es-ES" sz="2400" dirty="0"/>
              <a:t> proveniente de una conducta </a:t>
            </a:r>
            <a:r>
              <a:rPr lang="es-ES" sz="2400" b="1" i="1" u="sng" dirty="0"/>
              <a:t>propia del servicio </a:t>
            </a:r>
            <a:r>
              <a:rPr lang="es-ES" sz="2400" dirty="0"/>
              <a:t>que haya realizado o que realizará en el futuro.</a:t>
            </a:r>
          </a:p>
          <a:p>
            <a:pPr marL="0" indent="0" algn="just">
              <a:buNone/>
            </a:pPr>
            <a:r>
              <a:rPr lang="es-ES" sz="2400" b="1" dirty="0"/>
              <a:t>Marco penal</a:t>
            </a:r>
            <a:r>
              <a:rPr lang="es-ES" sz="2400" dirty="0"/>
              <a:t>: hasta 3 años o multa</a:t>
            </a:r>
          </a:p>
          <a:p>
            <a:pPr marL="0" indent="0" algn="just">
              <a:buNone/>
            </a:pPr>
            <a:r>
              <a:rPr lang="es-ES" sz="2400" b="1" u="sng" dirty="0"/>
              <a:t>Inciso 2do</a:t>
            </a:r>
            <a:r>
              <a:rPr lang="es-ES" sz="2400" dirty="0"/>
              <a:t>: El </a:t>
            </a:r>
            <a:r>
              <a:rPr lang="es-ES" sz="2400" b="1" i="1" dirty="0"/>
              <a:t>juez o árbitro </a:t>
            </a:r>
            <a:r>
              <a:rPr lang="es-ES" sz="2400" dirty="0"/>
              <a:t>… como contraprestación de una </a:t>
            </a:r>
            <a:r>
              <a:rPr lang="es-ES" sz="2400" b="1" i="1" u="sng" dirty="0"/>
              <a:t>resolución u otra actividad judicial</a:t>
            </a:r>
          </a:p>
          <a:p>
            <a:pPr marL="0" indent="0" algn="just">
              <a:buNone/>
            </a:pPr>
            <a:r>
              <a:rPr lang="es-ES" sz="2400" b="1" dirty="0"/>
              <a:t>Marco penal</a:t>
            </a:r>
            <a:r>
              <a:rPr lang="es-ES" sz="2400" dirty="0"/>
              <a:t>: hasta 5 años o multa – se castiga también la tentativa.</a:t>
            </a:r>
          </a:p>
          <a:p>
            <a:pPr marL="0" indent="0" algn="just">
              <a:buNone/>
            </a:pPr>
            <a:endParaRPr lang="es-ES" sz="2400" b="1" i="1" u="sng" dirty="0"/>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E8BCCC29-4581-4856-A4B4-4FF6386546DD}"/>
              </a:ext>
            </a:extLst>
          </p:cNvPr>
          <p:cNvPicPr>
            <a:picLocks noChangeAspect="1"/>
          </p:cNvPicPr>
          <p:nvPr/>
        </p:nvPicPr>
        <p:blipFill>
          <a:blip r:embed="rId3"/>
          <a:stretch>
            <a:fillRect/>
          </a:stretch>
        </p:blipFill>
        <p:spPr>
          <a:xfrm>
            <a:off x="3943503" y="5691390"/>
            <a:ext cx="7029297" cy="1005927"/>
          </a:xfrm>
          <a:prstGeom prst="rect">
            <a:avLst/>
          </a:prstGeom>
        </p:spPr>
      </p:pic>
    </p:spTree>
    <p:extLst>
      <p:ext uri="{BB962C8B-B14F-4D97-AF65-F5344CB8AC3E}">
        <p14:creationId xmlns:p14="http://schemas.microsoft.com/office/powerpoint/2010/main" val="203991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143000"/>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EJERCICIO DE FUNCIONES PÚBLICAS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990680"/>
            <a:ext cx="9601200" cy="4446563"/>
          </a:xfrm>
        </p:spPr>
        <p:txBody>
          <a:bodyPr>
            <a:normAutofit fontScale="92500" lnSpcReduction="20000"/>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301. </a:t>
            </a:r>
            <a:r>
              <a:rPr lang="es-ES" sz="2400" b="1" dirty="0">
                <a:effectLst/>
                <a:ea typeface="Calibri" panose="020F0502020204030204" pitchFamily="34" charset="0"/>
                <a:cs typeface="Times New Roman" panose="02020603050405020304" pitchFamily="18" charset="0"/>
              </a:rPr>
              <a:t>Cohecho pasivo agravado</a:t>
            </a:r>
            <a:r>
              <a:rPr lang="es-ES" sz="2400" dirty="0">
                <a:effectLst/>
                <a:ea typeface="Calibri" panose="020F0502020204030204" pitchFamily="34" charset="0"/>
                <a:cs typeface="Times New Roman" panose="02020603050405020304" pitchFamily="18" charset="0"/>
              </a:rPr>
              <a:t>.</a:t>
            </a:r>
            <a:endParaRPr lang="es-ES" sz="2400" dirty="0"/>
          </a:p>
          <a:p>
            <a:pPr marL="0" indent="0" algn="just">
              <a:buNone/>
            </a:pPr>
            <a:r>
              <a:rPr lang="es-ES" sz="2400" b="1" u="sng" dirty="0"/>
              <a:t>Inciso 1ro</a:t>
            </a:r>
            <a:r>
              <a:rPr lang="es-ES" sz="2400" dirty="0"/>
              <a:t>: El funcionario que solicitara, se dejara prometer o aceptara un beneficio a cambio de un </a:t>
            </a:r>
            <a:r>
              <a:rPr lang="es-ES" sz="2400" u="sng" dirty="0"/>
              <a:t>acto de servicio </a:t>
            </a:r>
            <a:r>
              <a:rPr lang="es-ES" sz="2400" dirty="0"/>
              <a:t>ya realizado o que realizará en el futuro, </a:t>
            </a:r>
            <a:r>
              <a:rPr lang="es-ES" sz="2400" b="1" i="1" dirty="0"/>
              <a:t>y que lesione sus deberes.</a:t>
            </a:r>
          </a:p>
          <a:p>
            <a:pPr marL="0" indent="0" algn="just">
              <a:buNone/>
            </a:pPr>
            <a:r>
              <a:rPr lang="es-ES" sz="2400" b="1" dirty="0"/>
              <a:t>Marco penal</a:t>
            </a:r>
            <a:r>
              <a:rPr lang="es-ES" sz="2400" dirty="0"/>
              <a:t>: hasta 5 años o multa – se castiga también la tentativa.</a:t>
            </a:r>
          </a:p>
          <a:p>
            <a:pPr marL="0" indent="0" algn="just">
              <a:buNone/>
            </a:pPr>
            <a:r>
              <a:rPr lang="es-ES" sz="2400" b="1" dirty="0"/>
              <a:t>Inciso 2do</a:t>
            </a:r>
            <a:r>
              <a:rPr lang="es-ES" sz="2400" dirty="0"/>
              <a:t>: </a:t>
            </a:r>
            <a:r>
              <a:rPr lang="es-ES" sz="2400" u="sng" dirty="0"/>
              <a:t>El juez o árbitro </a:t>
            </a:r>
            <a:r>
              <a:rPr lang="es-ES" sz="2400" dirty="0"/>
              <a:t>…resolución u otra actividad judicial … y lesione sus deberes judiciales.</a:t>
            </a:r>
          </a:p>
          <a:p>
            <a:pPr marL="0" indent="0" algn="just">
              <a:buNone/>
            </a:pPr>
            <a:r>
              <a:rPr lang="es-ES" sz="2400" dirty="0"/>
              <a:t>Marco penal: hasta 10 años o multa – se castiga también la tentativa.</a:t>
            </a:r>
          </a:p>
          <a:p>
            <a:pPr marL="0" indent="0" algn="just">
              <a:buNone/>
            </a:pPr>
            <a:endParaRPr lang="es-ES" sz="2400" dirty="0"/>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08D834DA-97AA-4151-AB1E-1CA17BCEDD96}"/>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562854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129748"/>
          </a:xfrm>
        </p:spPr>
        <p:txBody>
          <a:bodyPr>
            <a:normAutofit/>
          </a:bodyPr>
          <a:lstStyle/>
          <a:p>
            <a:r>
              <a:rPr kumimoji="0" lang="es-ES" sz="29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36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36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18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18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18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EJERCICIO DE FUNCIONES PÚBLICAS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964176"/>
            <a:ext cx="9601200" cy="4446563"/>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302. Soborno.</a:t>
            </a:r>
            <a:endParaRPr lang="es-ES" sz="2400" dirty="0"/>
          </a:p>
          <a:p>
            <a:pPr marL="0" indent="0" algn="just">
              <a:buNone/>
            </a:pPr>
            <a:r>
              <a:rPr lang="es-ES" sz="2400" b="1" u="sng" dirty="0"/>
              <a:t>Inciso 1ro</a:t>
            </a:r>
            <a:r>
              <a:rPr lang="es-ES" sz="2400" dirty="0"/>
              <a:t>: El que </a:t>
            </a:r>
            <a:r>
              <a:rPr lang="es-ES" sz="2400" b="1" dirty="0"/>
              <a:t>ofreciera</a:t>
            </a:r>
            <a:r>
              <a:rPr lang="es-ES" sz="2400" dirty="0"/>
              <a:t>, </a:t>
            </a:r>
            <a:r>
              <a:rPr lang="es-ES" sz="2400" b="1" dirty="0"/>
              <a:t>prometiera</a:t>
            </a:r>
            <a:r>
              <a:rPr lang="es-ES" sz="2400" dirty="0"/>
              <a:t> o </a:t>
            </a:r>
            <a:r>
              <a:rPr lang="es-ES" sz="2400" b="1" dirty="0"/>
              <a:t>garantizara</a:t>
            </a:r>
            <a:r>
              <a:rPr lang="es-ES" sz="2400" dirty="0"/>
              <a:t> un </a:t>
            </a:r>
            <a:r>
              <a:rPr lang="es-ES" sz="2400" u="sng" dirty="0"/>
              <a:t>beneficio</a:t>
            </a:r>
            <a:r>
              <a:rPr lang="es-ES" sz="2400" dirty="0"/>
              <a:t> a un funcionario </a:t>
            </a:r>
            <a:r>
              <a:rPr lang="es-ES" sz="2400" u="sng" dirty="0"/>
              <a:t>a cambio de un acto de servicio </a:t>
            </a:r>
            <a:r>
              <a:rPr lang="es-ES" sz="2400" dirty="0"/>
              <a:t>ya realizado o que realizará en el futuro, y que </a:t>
            </a:r>
            <a:r>
              <a:rPr lang="es-ES" sz="2400" u="sng" dirty="0"/>
              <a:t>dependiera de sus facultades discrecionales</a:t>
            </a:r>
            <a:r>
              <a:rPr lang="es-ES" sz="2400" dirty="0"/>
              <a:t>.</a:t>
            </a:r>
            <a:br>
              <a:rPr lang="es-ES" sz="2400" dirty="0"/>
            </a:br>
            <a:r>
              <a:rPr lang="es-ES" sz="2400" b="1" i="1" dirty="0"/>
              <a:t>.</a:t>
            </a:r>
            <a:br>
              <a:rPr lang="es-ES" sz="2400" dirty="0"/>
            </a:br>
            <a:endParaRPr lang="es-ES" sz="2400" dirty="0"/>
          </a:p>
          <a:p>
            <a:pPr marL="0" indent="0" algn="just">
              <a:buNone/>
            </a:pPr>
            <a:r>
              <a:rPr lang="es-ES" sz="2400" b="1" dirty="0"/>
              <a:t>Marco penal</a:t>
            </a:r>
            <a:r>
              <a:rPr lang="es-ES" sz="2400" dirty="0"/>
              <a:t>: hasta 2 años o multa – se castiga también la tentativa.</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09267241-004C-4652-9CE7-0471FA71DCEF}"/>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16535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EJERCICIO DE FUNCIONES PÚBLICAS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2123202"/>
            <a:ext cx="9601200" cy="4446563"/>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302. Soborno.</a:t>
            </a:r>
            <a:endParaRPr lang="es-ES" sz="2400" dirty="0"/>
          </a:p>
          <a:p>
            <a:pPr marL="0" indent="0" algn="just">
              <a:buNone/>
            </a:pPr>
            <a:r>
              <a:rPr lang="es-ES" sz="2400" b="1" u="sng" dirty="0"/>
              <a:t>Inciso 2do</a:t>
            </a:r>
            <a:r>
              <a:rPr lang="es-ES" sz="2400" dirty="0"/>
              <a:t>: El que ofreciera, prometiera o garantizara un beneficio a un juez o árbitro </a:t>
            </a:r>
            <a:r>
              <a:rPr lang="es-ES" sz="2400" u="sng" dirty="0"/>
              <a:t>a cambio de una resolución u otra actividad judicial </a:t>
            </a:r>
            <a:r>
              <a:rPr lang="es-ES" sz="2400" dirty="0"/>
              <a:t>ya realizada o que realizará en el futuro.</a:t>
            </a:r>
            <a:br>
              <a:rPr lang="es-ES" sz="2400" dirty="0"/>
            </a:br>
            <a:br>
              <a:rPr lang="es-ES" sz="2400" dirty="0"/>
            </a:br>
            <a:endParaRPr lang="es-ES" sz="2400" dirty="0"/>
          </a:p>
          <a:p>
            <a:pPr marL="0" indent="0" algn="just">
              <a:buNone/>
            </a:pPr>
            <a:r>
              <a:rPr lang="es-ES" sz="2400" b="1" dirty="0"/>
              <a:t>Marco penal</a:t>
            </a:r>
            <a:r>
              <a:rPr lang="es-ES" sz="2400" dirty="0"/>
              <a:t>: hasta 3 años o multa.</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17CE64EF-1F4F-4C60-A80D-0920C476D451}"/>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1520394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63487"/>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EJERCICIO DE FUNCIONES PÚBLICAS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749287"/>
            <a:ext cx="9601200" cy="4446563"/>
          </a:xfrm>
        </p:spPr>
        <p:txBody>
          <a:bodyPr>
            <a:normAutofit lnSpcReduction="10000"/>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303. Soborno agravado.</a:t>
            </a:r>
            <a:endParaRPr lang="es-ES" sz="2400" dirty="0"/>
          </a:p>
          <a:p>
            <a:pPr marL="0" indent="0" algn="just">
              <a:buNone/>
            </a:pPr>
            <a:r>
              <a:rPr lang="es-ES" sz="2400" b="1" u="sng" dirty="0"/>
              <a:t>Inciso 1ro</a:t>
            </a:r>
            <a:r>
              <a:rPr lang="es-ES" sz="2400" dirty="0"/>
              <a:t>: El que ofreciera, prometiera o garantizara un beneficio a un funcionario a cambio de un acto de servicio ya realizado o que realizará en el futuro, y que </a:t>
            </a:r>
            <a:r>
              <a:rPr lang="es-ES" sz="2400" b="1" i="1" dirty="0"/>
              <a:t>lesione sus deberes.</a:t>
            </a:r>
            <a:br>
              <a:rPr lang="es-ES" sz="2400" b="1" i="1" dirty="0"/>
            </a:br>
            <a:br>
              <a:rPr lang="es-ES" sz="2400" b="1" i="1" dirty="0"/>
            </a:br>
            <a:endParaRPr lang="es-ES" sz="2400" b="1" i="1" dirty="0"/>
          </a:p>
          <a:p>
            <a:pPr marL="0" indent="0" algn="just">
              <a:buNone/>
            </a:pPr>
            <a:r>
              <a:rPr lang="es-ES" sz="2400" b="1" dirty="0"/>
              <a:t>Marco penal</a:t>
            </a:r>
            <a:r>
              <a:rPr lang="es-ES" sz="2400" dirty="0"/>
              <a:t>: hasta 3 años de PPL. En ambos casos se castiga la tentativa.</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0AE9325E-9A54-459B-A08E-67CA26686C00}"/>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285043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23730"/>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EJERCICIO DE FUNCIONES PÚBLICAS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818402"/>
            <a:ext cx="9601200" cy="4446563"/>
          </a:xfrm>
        </p:spPr>
        <p:txBody>
          <a:bodyPr>
            <a:normAutofit lnSpcReduction="10000"/>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303. Soborno agravado.</a:t>
            </a:r>
            <a:endParaRPr lang="es-ES" sz="2400" dirty="0"/>
          </a:p>
          <a:p>
            <a:pPr marL="0" indent="0" algn="just">
              <a:buNone/>
            </a:pPr>
            <a:r>
              <a:rPr lang="es-ES" sz="2400" b="1" u="sng" dirty="0"/>
              <a:t>Inciso 2do</a:t>
            </a:r>
            <a:r>
              <a:rPr lang="es-ES" sz="2400" dirty="0"/>
              <a:t>: El que ofreciera, prometiera o garantizara a un juez o árbitro un beneficio a cambio de una resolución u otra actividad judicial, ya realizada o que se realizará en el futuro, y que </a:t>
            </a:r>
            <a:r>
              <a:rPr lang="es-ES" sz="2400" b="1" i="1" dirty="0"/>
              <a:t>lesione sus deberes judiciales</a:t>
            </a:r>
            <a:r>
              <a:rPr lang="es-ES" sz="2400" dirty="0"/>
              <a:t>. </a:t>
            </a:r>
          </a:p>
          <a:p>
            <a:pPr marL="0" indent="0" algn="just">
              <a:buNone/>
            </a:pPr>
            <a:endParaRPr lang="es-ES" sz="2400" dirty="0"/>
          </a:p>
          <a:p>
            <a:pPr marL="0" indent="0" algn="just">
              <a:buNone/>
            </a:pPr>
            <a:r>
              <a:rPr lang="es-ES" sz="2400" b="1" dirty="0"/>
              <a:t>Marco penal</a:t>
            </a:r>
            <a:r>
              <a:rPr lang="es-ES" sz="2400" dirty="0"/>
              <a:t>: De 1 a 5 años de PPL. En ambos casos se castiga la tentativa.</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315AAF35-05C5-444A-900E-F4DC008805F9}"/>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2588603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53089"/>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EJERCICIO DE FUNCIONES PÚBLICAS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738889"/>
            <a:ext cx="9601200" cy="5019720"/>
          </a:xfrm>
        </p:spPr>
        <p:txBody>
          <a:bodyPr>
            <a:normAutofit fontScale="77500" lnSpcReduction="20000"/>
          </a:bodyPr>
          <a:lstStyle/>
          <a:p>
            <a:pPr algn="just"/>
            <a:endParaRPr lang="es-ES" sz="2400" u="sng" dirty="0"/>
          </a:p>
          <a:p>
            <a:pPr algn="just"/>
            <a:r>
              <a:rPr lang="es-ES" sz="3100" dirty="0">
                <a:effectLst/>
                <a:ea typeface="Calibri" panose="020F0502020204030204" pitchFamily="34" charset="0"/>
                <a:cs typeface="Times New Roman" panose="02020603050405020304" pitchFamily="18" charset="0"/>
              </a:rPr>
              <a:t>Artículo 312. Exacción.</a:t>
            </a:r>
          </a:p>
          <a:p>
            <a:pPr marL="0" indent="0" algn="just">
              <a:buNone/>
            </a:pPr>
            <a:r>
              <a:rPr lang="es-ES" sz="3100" b="1" u="sng" dirty="0"/>
              <a:t>Inciso 1ro</a:t>
            </a:r>
            <a:r>
              <a:rPr lang="es-ES" sz="3100" dirty="0"/>
              <a:t>: El funcionario encargado de la recaudación de impuestos, tasas y otras contribuciones que a sabiendas:</a:t>
            </a:r>
            <a:br>
              <a:rPr lang="es-ES" sz="3100" dirty="0"/>
            </a:br>
            <a:br>
              <a:rPr lang="es-ES" sz="3100" dirty="0"/>
            </a:br>
            <a:r>
              <a:rPr lang="es-ES" sz="3100" dirty="0"/>
              <a:t>1. recaudara sumas no debidas;</a:t>
            </a:r>
            <a:br>
              <a:rPr lang="es-ES" sz="3100" dirty="0"/>
            </a:br>
            <a:br>
              <a:rPr lang="es-ES" sz="3100" dirty="0"/>
            </a:br>
            <a:r>
              <a:rPr lang="es-ES" sz="3100" dirty="0"/>
              <a:t>2. no entregara, total o parcialmente, lo recaudado a la caja pública; o</a:t>
            </a:r>
            <a:br>
              <a:rPr lang="es-ES" sz="3100" dirty="0"/>
            </a:br>
            <a:br>
              <a:rPr lang="es-ES" sz="3100" dirty="0"/>
            </a:br>
            <a:r>
              <a:rPr lang="es-ES" sz="3100" dirty="0"/>
              <a:t>3. efectuara descuentos indebidos</a:t>
            </a:r>
          </a:p>
          <a:p>
            <a:pPr marL="0" indent="0" algn="just">
              <a:buNone/>
            </a:pPr>
            <a:endParaRPr lang="es-ES" sz="3100" dirty="0"/>
          </a:p>
          <a:p>
            <a:pPr marL="0" indent="0" algn="just">
              <a:buNone/>
            </a:pPr>
            <a:r>
              <a:rPr lang="es-ES" sz="3100" b="1" dirty="0"/>
              <a:t>Marco penal</a:t>
            </a:r>
            <a:r>
              <a:rPr lang="es-ES" sz="3100" dirty="0"/>
              <a:t>: Hasta 3 años de PPL o multa. Se castiga la tentativa.</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95655218-52D5-4F6B-857E-B4205E8B5610}"/>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974474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1010478"/>
          </a:xfrm>
        </p:spPr>
        <p:txBody>
          <a:bodyPr>
            <a:normAutofit fontScale="90000"/>
          </a:bodyPr>
          <a:lstStyle/>
          <a:p>
            <a:r>
              <a:rPr kumimoji="0" lang="es-ES" sz="3200" b="1" i="0" u="none" strike="noStrike" kern="1200" cap="none" spc="0" normalizeH="0" baseline="0" noProof="0" dirty="0">
                <a:ln>
                  <a:noFill/>
                </a:ln>
                <a:solidFill>
                  <a:srgbClr val="191B0E"/>
                </a:solidFill>
                <a:effectLst/>
                <a:uLnTx/>
                <a:uFillTx/>
                <a:latin typeface="Franklin Gothic Book" panose="020B0503020102020204"/>
                <a:ea typeface="+mj-ea"/>
                <a:cs typeface="+mj-cs"/>
              </a:rPr>
              <a:t>Ley N. ° 1160/97 “Código Penal Paraguayo</a:t>
            </a:r>
            <a: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t>”. </a:t>
            </a:r>
            <a:br>
              <a:rPr kumimoji="0" lang="es-ES" sz="4000" b="0"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CAPITULO III</a:t>
            </a:r>
            <a:b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br>
            <a:r>
              <a:rPr kumimoji="0" lang="es-ES" sz="2000" b="1" i="0" u="none" strike="noStrike" kern="1200" cap="none" spc="0" normalizeH="0" baseline="0" noProof="0" dirty="0">
                <a:ln>
                  <a:noFill/>
                </a:ln>
                <a:solidFill>
                  <a:srgbClr val="191B0E"/>
                </a:solidFill>
                <a:effectLst/>
                <a:uLnTx/>
                <a:uFillTx/>
                <a:latin typeface="Franklin Gothic Book" panose="020B0503020102020204"/>
                <a:ea typeface="+mj-ea"/>
                <a:cs typeface="+mj-cs"/>
              </a:rPr>
              <a:t>HECHOS PUNIBLES CONTRA EL EJERCICIO DE FUNCIONES PÚBLICAS</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696278"/>
            <a:ext cx="9601200" cy="5019720"/>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313. Cobro indebido de honorarios.</a:t>
            </a:r>
          </a:p>
          <a:p>
            <a:pPr marL="0" indent="0" algn="just">
              <a:buNone/>
            </a:pPr>
            <a:endParaRPr lang="es-ES" sz="2400" dirty="0"/>
          </a:p>
          <a:p>
            <a:pPr marL="0" indent="0" algn="just">
              <a:buNone/>
            </a:pPr>
            <a:r>
              <a:rPr lang="es-ES" sz="2400" dirty="0"/>
              <a:t>El </a:t>
            </a:r>
            <a:r>
              <a:rPr lang="es-ES" sz="2400" u="sng" dirty="0"/>
              <a:t>funcionario público</a:t>
            </a:r>
            <a:r>
              <a:rPr lang="es-ES" sz="2400" dirty="0"/>
              <a:t>, </a:t>
            </a:r>
            <a:r>
              <a:rPr lang="es-ES" sz="2400" u="sng" dirty="0"/>
              <a:t>abogado</a:t>
            </a:r>
            <a:r>
              <a:rPr lang="es-ES" sz="2400" dirty="0"/>
              <a:t> u </a:t>
            </a:r>
            <a:r>
              <a:rPr lang="es-ES" sz="2400" u="sng" dirty="0"/>
              <a:t>otro auxiliar de justicia </a:t>
            </a:r>
            <a:r>
              <a:rPr lang="es-ES" sz="2400" dirty="0"/>
              <a:t>que, a sabiendas, cobrara en su provecho honorarios u otras </a:t>
            </a:r>
            <a:r>
              <a:rPr lang="es-ES" sz="2400" b="1" i="1" dirty="0"/>
              <a:t>remuneraciones no debidas</a:t>
            </a:r>
            <a:r>
              <a:rPr lang="es-ES" sz="2400" dirty="0"/>
              <a:t>.</a:t>
            </a:r>
          </a:p>
          <a:p>
            <a:pPr marL="0" indent="0" algn="just">
              <a:buNone/>
            </a:pPr>
            <a:endParaRPr lang="es-ES" sz="2400" b="1" dirty="0"/>
          </a:p>
          <a:p>
            <a:pPr marL="0" indent="0" algn="just">
              <a:buNone/>
            </a:pPr>
            <a:r>
              <a:rPr lang="es-ES" sz="2400" b="1" dirty="0"/>
              <a:t>Marco penal</a:t>
            </a:r>
            <a:r>
              <a:rPr lang="es-ES" sz="2400" dirty="0"/>
              <a:t>: Hasta 2 años de PPL o multa. Se castiga la tentativa.</a:t>
            </a:r>
          </a:p>
          <a:p>
            <a:pPr marL="0" indent="0" algn="just">
              <a:buNone/>
            </a:pPr>
            <a:br>
              <a:rPr lang="es-ES" sz="2400" dirty="0"/>
            </a:br>
            <a:endParaRPr lang="es-PY" sz="2400" dirty="0"/>
          </a:p>
        </p:txBody>
      </p:sp>
      <p:pic>
        <p:nvPicPr>
          <p:cNvPr id="4" name="Imagen 3">
            <a:extLst>
              <a:ext uri="{FF2B5EF4-FFF2-40B4-BE49-F238E27FC236}">
                <a16:creationId xmlns:a16="http://schemas.microsoft.com/office/drawing/2014/main" id="{40ACE423-AE1E-4E18-A463-6014615572D1}"/>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1350224442"/>
      </p:ext>
    </p:extLst>
  </p:cSld>
  <p:clrMapOvr>
    <a:masterClrMapping/>
  </p:clrMapOvr>
</p:sld>
</file>

<file path=ppt/theme/theme1.xml><?xml version="1.0" encoding="utf-8"?>
<a:theme xmlns:a="http://schemas.openxmlformats.org/drawingml/2006/main" name="Recorte">
  <a:themeElements>
    <a:clrScheme name="Recort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ecort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cort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1839</Words>
  <Application>Microsoft Macintosh PowerPoint</Application>
  <PresentationFormat>Panorámica</PresentationFormat>
  <Paragraphs>151</Paragraphs>
  <Slides>11</Slides>
  <Notes>11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Calibri</vt:lpstr>
      <vt:lpstr>Franklin Gothic Book</vt:lpstr>
      <vt:lpstr>Recorte</vt:lpstr>
      <vt:lpstr>                Hechos punibles DE corrupción EXCLUSIVOS DE LA FUNCIÓN PÚBLICA.  Código PENAL PARAGUAYO </vt:lpstr>
      <vt:lpstr>Ley N. ° 1160/97 “Código Penal Paraguayo”.  CAPITULO III HECHOS PUNIBLES CONTRA EL EJERCICIO DE FUNCIONES PÚBLICAS </vt:lpstr>
      <vt:lpstr>Ley N. ° 1160/97 “Código Penal Paraguayo”.  CAPITULO III HECHOS PUNIBLES CONTRA EL EJERCICIO DE FUNCIONES PÚBLICAS</vt:lpstr>
      <vt:lpstr>Ley N. ° 1160/97 “Código Penal Paraguayo”.  CAPITULO III HECHOS PUNIBLES CONTRA EL EJERCICIO DE FUNCIONES PÚBLICAS</vt:lpstr>
      <vt:lpstr>Ley N. ° 1160/97 “Código Penal Paraguayo”.  CAPITULO III HECHOS PUNIBLES CONTRA EL EJERCICIO DE FUNCIONES PÚBLICAS</vt:lpstr>
      <vt:lpstr>Ley N. ° 1160/97 “Código Penal Paraguayo”.  CAPITULO III HECHOS PUNIBLES CONTRA EL EJERCICIO DE FUNCIONES PÚBLICAS</vt:lpstr>
      <vt:lpstr>Ley N. ° 1160/97 “Código Penal Paraguayo”.  CAPITULO III HECHOS PUNIBLES CONTRA EL EJERCICIO DE FUNCIONES PÚBLICAS</vt:lpstr>
      <vt:lpstr>Ley N. ° 1160/97 “Código Penal Paraguayo”.  CAPITULO III HECHOS PUNIBLES CONTRA EL EJERCICIO DE FUNCIONES PÚBLICAS</vt:lpstr>
      <vt:lpstr>Ley N. ° 1160/97 “Código Penal Paraguayo”.  CAPITULO III HECHOS PUNIBLES CONTRA EL EJERCICIO DE FUNCIONES PÚBLICAS</vt:lpstr>
      <vt:lpstr>Ley N. ° 1160/97 “Código Penal Paraguayo”.  CAPITULO III HECHOS PUNIBLES CONTRA EL EJERCICIO DE FUNCIONES PÚBLICAS</vt:lpstr>
      <vt:lpstr>Ley N. ° 1160/97 “Código Penal Paraguayo”.  CAPITULO III HECHOS PUNIBLES CONTRA EL EJERCICIO DE FUNCIONES PÚBLICAS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Hechos punibles de corrupción. Código PENAL PARAGUAYO </dc:title>
  <dc:creator>Clara Susana Aquino</dc:creator>
  <cp:lastModifiedBy>Carolina Esther Ramirez Páez</cp:lastModifiedBy>
  <cp:revision>7</cp:revision>
  <dcterms:created xsi:type="dcterms:W3CDTF">2021-10-27T13:51:33Z</dcterms:created>
  <dcterms:modified xsi:type="dcterms:W3CDTF">2022-06-29T12:41:08Z</dcterms:modified>
</cp:coreProperties>
</file>